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0" r:id="rId1"/>
    <p:sldMasterId id="2147483682" r:id="rId2"/>
    <p:sldMasterId id="2147483694" r:id="rId3"/>
  </p:sldMasterIdLst>
  <p:notesMasterIdLst>
    <p:notesMasterId r:id="rId93"/>
  </p:notesMasterIdLst>
  <p:sldIdLst>
    <p:sldId id="572" r:id="rId4"/>
    <p:sldId id="573" r:id="rId5"/>
    <p:sldId id="574" r:id="rId6"/>
    <p:sldId id="575" r:id="rId7"/>
    <p:sldId id="576" r:id="rId8"/>
    <p:sldId id="577" r:id="rId9"/>
    <p:sldId id="578" r:id="rId10"/>
    <p:sldId id="728" r:id="rId11"/>
    <p:sldId id="580" r:id="rId12"/>
    <p:sldId id="581" r:id="rId13"/>
    <p:sldId id="582" r:id="rId14"/>
    <p:sldId id="584" r:id="rId15"/>
    <p:sldId id="679" r:id="rId16"/>
    <p:sldId id="585" r:id="rId17"/>
    <p:sldId id="583" r:id="rId18"/>
    <p:sldId id="676" r:id="rId19"/>
    <p:sldId id="601" r:id="rId20"/>
    <p:sldId id="602" r:id="rId21"/>
    <p:sldId id="603" r:id="rId22"/>
    <p:sldId id="604" r:id="rId23"/>
    <p:sldId id="605" r:id="rId24"/>
    <p:sldId id="606" r:id="rId25"/>
    <p:sldId id="607" r:id="rId26"/>
    <p:sldId id="608" r:id="rId27"/>
    <p:sldId id="677" r:id="rId28"/>
    <p:sldId id="598" r:id="rId29"/>
    <p:sldId id="596" r:id="rId30"/>
    <p:sldId id="597" r:id="rId31"/>
    <p:sldId id="680" r:id="rId32"/>
    <p:sldId id="683" r:id="rId33"/>
    <p:sldId id="681" r:id="rId34"/>
    <p:sldId id="684" r:id="rId35"/>
    <p:sldId id="685" r:id="rId36"/>
    <p:sldId id="686" r:id="rId37"/>
    <p:sldId id="687" r:id="rId38"/>
    <p:sldId id="729" r:id="rId39"/>
    <p:sldId id="675" r:id="rId40"/>
    <p:sldId id="623" r:id="rId41"/>
    <p:sldId id="688" r:id="rId42"/>
    <p:sldId id="689" r:id="rId43"/>
    <p:sldId id="690" r:id="rId44"/>
    <p:sldId id="691" r:id="rId45"/>
    <p:sldId id="692" r:id="rId46"/>
    <p:sldId id="693" r:id="rId47"/>
    <p:sldId id="694" r:id="rId48"/>
    <p:sldId id="695" r:id="rId49"/>
    <p:sldId id="696" r:id="rId50"/>
    <p:sldId id="697" r:id="rId51"/>
    <p:sldId id="698" r:id="rId52"/>
    <p:sldId id="699" r:id="rId53"/>
    <p:sldId id="700" r:id="rId54"/>
    <p:sldId id="701" r:id="rId55"/>
    <p:sldId id="702" r:id="rId56"/>
    <p:sldId id="703" r:id="rId57"/>
    <p:sldId id="704" r:id="rId58"/>
    <p:sldId id="705" r:id="rId59"/>
    <p:sldId id="706" r:id="rId60"/>
    <p:sldId id="707" r:id="rId61"/>
    <p:sldId id="708" r:id="rId62"/>
    <p:sldId id="709" r:id="rId63"/>
    <p:sldId id="710" r:id="rId64"/>
    <p:sldId id="711" r:id="rId65"/>
    <p:sldId id="712" r:id="rId66"/>
    <p:sldId id="713" r:id="rId67"/>
    <p:sldId id="714" r:id="rId68"/>
    <p:sldId id="715" r:id="rId69"/>
    <p:sldId id="716" r:id="rId70"/>
    <p:sldId id="717" r:id="rId71"/>
    <p:sldId id="642" r:id="rId72"/>
    <p:sldId id="643" r:id="rId73"/>
    <p:sldId id="644" r:id="rId74"/>
    <p:sldId id="645" r:id="rId75"/>
    <p:sldId id="653" r:id="rId76"/>
    <p:sldId id="654" r:id="rId77"/>
    <p:sldId id="655" r:id="rId78"/>
    <p:sldId id="718" r:id="rId79"/>
    <p:sldId id="719" r:id="rId80"/>
    <p:sldId id="720" r:id="rId81"/>
    <p:sldId id="730" r:id="rId82"/>
    <p:sldId id="721" r:id="rId83"/>
    <p:sldId id="731" r:id="rId84"/>
    <p:sldId id="732" r:id="rId85"/>
    <p:sldId id="733" r:id="rId86"/>
    <p:sldId id="723" r:id="rId87"/>
    <p:sldId id="724" r:id="rId88"/>
    <p:sldId id="725" r:id="rId89"/>
    <p:sldId id="726" r:id="rId90"/>
    <p:sldId id="722" r:id="rId91"/>
    <p:sldId id="727" r:id="rId92"/>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6FF99"/>
    <a:srgbClr val="A04141"/>
    <a:srgbClr val="800000"/>
    <a:srgbClr val="00E4A8"/>
    <a:srgbClr val="FFC000"/>
    <a:srgbClr val="A3A3E0"/>
    <a:srgbClr val="5454A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84E427A-3D55-4303-BF80-6455036E1DE7}" styleName="主题样式 1 - 强调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C2FFA5D-87B4-456A-9821-1D502468CF0F}" styleName="主题样式 1 - 强调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950" autoAdjust="0"/>
    <p:restoredTop sz="88483" autoAdjust="0"/>
  </p:normalViewPr>
  <p:slideViewPr>
    <p:cSldViewPr snapToGrid="0">
      <p:cViewPr varScale="1">
        <p:scale>
          <a:sx n="87" d="100"/>
          <a:sy n="87" d="100"/>
        </p:scale>
        <p:origin x="1332" y="60"/>
      </p:cViewPr>
      <p:guideLst/>
    </p:cSldViewPr>
  </p:slideViewPr>
  <p:notesTextViewPr>
    <p:cViewPr>
      <p:scale>
        <a:sx n="100" d="100"/>
        <a:sy n="100" d="100"/>
      </p:scale>
      <p:origin x="0" y="0"/>
    </p:cViewPr>
  </p:notesTextViewPr>
  <p:sorterViewPr>
    <p:cViewPr>
      <p:scale>
        <a:sx n="100" d="100"/>
        <a:sy n="100" d="100"/>
      </p:scale>
      <p:origin x="0" y="-32656"/>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slide" Target="slides/slide86.xml"/><Relationship Id="rId16" Type="http://schemas.openxmlformats.org/officeDocument/2006/relationships/slide" Target="slides/slide13.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5" Type="http://schemas.openxmlformats.org/officeDocument/2006/relationships/slide" Target="slides/slide2.xml"/><Relationship Id="rId90" Type="http://schemas.openxmlformats.org/officeDocument/2006/relationships/slide" Target="slides/slide87.xml"/><Relationship Id="rId95" Type="http://schemas.openxmlformats.org/officeDocument/2006/relationships/viewProps" Target="viewProps.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80" Type="http://schemas.openxmlformats.org/officeDocument/2006/relationships/slide" Target="slides/slide77.xml"/><Relationship Id="rId85" Type="http://schemas.openxmlformats.org/officeDocument/2006/relationships/slide" Target="slides/slide82.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slide" Target="slides/slide80.xml"/><Relationship Id="rId88" Type="http://schemas.openxmlformats.org/officeDocument/2006/relationships/slide" Target="slides/slide85.xml"/><Relationship Id="rId91" Type="http://schemas.openxmlformats.org/officeDocument/2006/relationships/slide" Target="slides/slide88.xml"/><Relationship Id="rId9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slide" Target="slides/slide83.xml"/><Relationship Id="rId94"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tableStyles" Target="tableStyles.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04857D1-FC0F-4FEF-BD1C-3F19BFFCF70A}" type="datetimeFigureOut">
              <a:rPr lang="zh-CN" altLang="en-US" smtClean="0"/>
              <a:t>2022-09-20</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AABB649-6269-4EF7-8145-34953C605916}" type="slidenum">
              <a:rPr lang="zh-CN" altLang="en-US" smtClean="0"/>
              <a:t>‹#›</a:t>
            </a:fld>
            <a:endParaRPr lang="zh-CN" altLang="en-US"/>
          </a:p>
        </p:txBody>
      </p:sp>
    </p:spTree>
    <p:extLst>
      <p:ext uri="{BB962C8B-B14F-4D97-AF65-F5344CB8AC3E}">
        <p14:creationId xmlns:p14="http://schemas.microsoft.com/office/powerpoint/2010/main" val="19468905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281490-3D7F-4885-8672-336239E0E612}"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6442754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281490-3D7F-4885-8672-336239E0E612}"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3714678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281490-3D7F-4885-8672-336239E0E612}"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4144228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281490-3D7F-4885-8672-336239E0E612}"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8660321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281490-3D7F-4885-8672-336239E0E612}"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8000483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281490-3D7F-4885-8672-336239E0E612}"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384679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INTR</a:t>
            </a:r>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281490-3D7F-4885-8672-336239E0E612}"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7825491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281490-3D7F-4885-8672-336239E0E612}"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8244296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281490-3D7F-4885-8672-336239E0E612}"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9773679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281490-3D7F-4885-8672-336239E0E612}"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4042083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281490-3D7F-4885-8672-336239E0E612}"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9298557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AABB649-6269-4EF7-8145-34953C605916}" type="slidenum">
              <a:rPr lang="zh-CN" altLang="en-US" smtClean="0"/>
              <a:t>7</a:t>
            </a:fld>
            <a:endParaRPr lang="zh-CN" altLang="en-US"/>
          </a:p>
        </p:txBody>
      </p:sp>
    </p:spTree>
    <p:extLst>
      <p:ext uri="{BB962C8B-B14F-4D97-AF65-F5344CB8AC3E}">
        <p14:creationId xmlns:p14="http://schemas.microsoft.com/office/powerpoint/2010/main" val="142479575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AABB649-6269-4EF7-8145-34953C605916}" type="slidenum">
              <a:rPr lang="zh-CN" altLang="en-US" smtClean="0"/>
              <a:t>28</a:t>
            </a:fld>
            <a:endParaRPr lang="zh-CN" altLang="en-US"/>
          </a:p>
        </p:txBody>
      </p:sp>
    </p:spTree>
    <p:extLst>
      <p:ext uri="{BB962C8B-B14F-4D97-AF65-F5344CB8AC3E}">
        <p14:creationId xmlns:p14="http://schemas.microsoft.com/office/powerpoint/2010/main" val="12566240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buFont typeface="Arial" panose="020B0604020202020204" pitchFamily="34" charset="0"/>
              <a:buChar char="•"/>
            </a:pPr>
            <a:r>
              <a:rPr lang="zh-CN" altLang="en-US" dirty="0"/>
              <a:t>讲解内存单元示意图和程序载入过程。</a:t>
            </a:r>
            <a:endParaRPr lang="en-US" altLang="zh-CN" dirty="0"/>
          </a:p>
          <a:p>
            <a:pPr marL="171450" indent="-171450">
              <a:buFont typeface="Arial" panose="020B0604020202020204" pitchFamily="34" charset="0"/>
              <a:buChar char="•"/>
            </a:pPr>
            <a:r>
              <a:rPr lang="en-US" altLang="zh-CN" dirty="0"/>
              <a:t>CPU</a:t>
            </a:r>
            <a:r>
              <a:rPr lang="zh-CN" altLang="en-US" dirty="0"/>
              <a:t>访问内存单元时，要给出内存单元的地址。</a:t>
            </a:r>
            <a:r>
              <a:rPr lang="en-US" altLang="zh-CN" dirty="0"/>
              <a:t>8086/8088</a:t>
            </a:r>
            <a:r>
              <a:rPr lang="zh-CN" altLang="en-US" dirty="0"/>
              <a:t>有</a:t>
            </a:r>
            <a:r>
              <a:rPr lang="en-US" altLang="zh-CN" dirty="0"/>
              <a:t>20</a:t>
            </a:r>
            <a:r>
              <a:rPr lang="zh-CN" altLang="en-US" dirty="0"/>
              <a:t>根地址线，可表示的地址范围为</a:t>
            </a:r>
            <a:r>
              <a:rPr lang="en-US" altLang="zh-CN" dirty="0"/>
              <a:t>00000H</a:t>
            </a:r>
            <a:r>
              <a:rPr lang="zh-CN" altLang="en-US" dirty="0"/>
              <a:t>～</a:t>
            </a:r>
            <a:r>
              <a:rPr lang="en-US" altLang="zh-CN" dirty="0"/>
              <a:t>FFFFFH</a:t>
            </a:r>
            <a:r>
              <a:rPr lang="zh-CN" altLang="en-US" dirty="0"/>
              <a:t>，即最大内存空间为</a:t>
            </a:r>
            <a:r>
              <a:rPr lang="en-US" altLang="zh-CN" dirty="0"/>
              <a:t>1MB</a:t>
            </a:r>
            <a:r>
              <a:rPr lang="zh-CN" altLang="en-US" dirty="0"/>
              <a:t>。每个存储单元对应唯一的一个</a:t>
            </a:r>
            <a:r>
              <a:rPr lang="en-US" altLang="zh-CN" dirty="0"/>
              <a:t>20</a:t>
            </a:r>
            <a:r>
              <a:rPr lang="zh-CN" altLang="en-US" dirty="0"/>
              <a:t>位地址，称为该存储单元的物理地址。</a:t>
            </a:r>
          </a:p>
          <a:p>
            <a:pPr marL="171450" indent="-171450">
              <a:buFont typeface="Arial" panose="020B0604020202020204" pitchFamily="34" charset="0"/>
              <a:buChar char="•"/>
            </a:pPr>
            <a:r>
              <a:rPr lang="en-US" altLang="zh-CN" dirty="0"/>
              <a:t>CPU</a:t>
            </a:r>
            <a:r>
              <a:rPr lang="zh-CN" altLang="en-US" dirty="0"/>
              <a:t>通过地址总线送入存储器的，必须是一个内存单元的物理地址。在</a:t>
            </a:r>
            <a:r>
              <a:rPr lang="en-US" altLang="zh-CN" dirty="0"/>
              <a:t>CPU</a:t>
            </a:r>
            <a:r>
              <a:rPr lang="zh-CN" altLang="en-US" dirty="0"/>
              <a:t>向地址总线发出物理地址之前，必须要在内部先形成这个物理地址。</a:t>
            </a:r>
            <a:endParaRPr lang="en-US" altLang="zh-CN" dirty="0"/>
          </a:p>
        </p:txBody>
      </p:sp>
      <p:sp>
        <p:nvSpPr>
          <p:cNvPr id="4" name="灯片编号占位符 3"/>
          <p:cNvSpPr>
            <a:spLocks noGrp="1"/>
          </p:cNvSpPr>
          <p:nvPr>
            <p:ph type="sldNum" sz="quarter" idx="10"/>
          </p:nvPr>
        </p:nvSpPr>
        <p:spPr/>
        <p:txBody>
          <a:bodyPr/>
          <a:lstStyle/>
          <a:p>
            <a:fld id="{99281490-3D7F-4885-8672-336239E0E612}" type="slidenum">
              <a:rPr lang="zh-CN" altLang="en-US" smtClean="0"/>
              <a:t>29</a:t>
            </a:fld>
            <a:endParaRPr lang="zh-CN" altLang="en-US"/>
          </a:p>
        </p:txBody>
      </p:sp>
    </p:spTree>
    <p:extLst>
      <p:ext uri="{BB962C8B-B14F-4D97-AF65-F5344CB8AC3E}">
        <p14:creationId xmlns:p14="http://schemas.microsoft.com/office/powerpoint/2010/main" val="153058227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9281490-3D7F-4885-8672-336239E0E612}" type="slidenum">
              <a:rPr lang="zh-CN" altLang="en-US" smtClean="0"/>
              <a:t>30</a:t>
            </a:fld>
            <a:endParaRPr lang="zh-CN" altLang="en-US"/>
          </a:p>
        </p:txBody>
      </p:sp>
    </p:spTree>
    <p:extLst>
      <p:ext uri="{BB962C8B-B14F-4D97-AF65-F5344CB8AC3E}">
        <p14:creationId xmlns:p14="http://schemas.microsoft.com/office/powerpoint/2010/main" val="35803362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需要强调：其实，内存并没有分段，段的划分来自于</a:t>
            </a:r>
            <a:r>
              <a:rPr lang="en-US" altLang="zh-CN" dirty="0"/>
              <a:t>CPU</a:t>
            </a:r>
            <a:r>
              <a:rPr lang="zh-CN" altLang="en-US" dirty="0"/>
              <a:t>。</a:t>
            </a:r>
            <a:endParaRPr lang="en-US" altLang="zh-CN" dirty="0"/>
          </a:p>
          <a:p>
            <a:r>
              <a:rPr lang="zh-CN" altLang="en-US" dirty="0"/>
              <a:t>程序在内存中是分段存放的，即指令代码、数据、堆栈分开存放，每段有明确的首地址，段和段之间的地址可以连续、断开、重叠。根据存放的数据类型，可分为代码段、数据段、堆栈段和附加数据段。其段地址分别由</a:t>
            </a:r>
            <a:r>
              <a:rPr lang="en-US" altLang="zh-CN" dirty="0"/>
              <a:t>CS</a:t>
            </a:r>
            <a:r>
              <a:rPr lang="zh-CN" altLang="en-US" dirty="0"/>
              <a:t>，</a:t>
            </a:r>
            <a:r>
              <a:rPr lang="en-US" altLang="zh-CN" dirty="0"/>
              <a:t>DS</a:t>
            </a:r>
            <a:r>
              <a:rPr lang="zh-CN" altLang="en-US" dirty="0"/>
              <a:t>，</a:t>
            </a:r>
            <a:r>
              <a:rPr lang="en-US" altLang="zh-CN" dirty="0"/>
              <a:t>SS</a:t>
            </a:r>
            <a:r>
              <a:rPr lang="zh-CN" altLang="en-US" dirty="0"/>
              <a:t>和</a:t>
            </a:r>
            <a:r>
              <a:rPr lang="en-US" altLang="zh-CN" dirty="0"/>
              <a:t>ES</a:t>
            </a:r>
            <a:r>
              <a:rPr lang="zh-CN" altLang="en-US" dirty="0"/>
              <a:t>给出。</a:t>
            </a:r>
          </a:p>
        </p:txBody>
      </p:sp>
      <p:sp>
        <p:nvSpPr>
          <p:cNvPr id="4" name="灯片编号占位符 3"/>
          <p:cNvSpPr>
            <a:spLocks noGrp="1"/>
          </p:cNvSpPr>
          <p:nvPr>
            <p:ph type="sldNum" sz="quarter" idx="10"/>
          </p:nvPr>
        </p:nvSpPr>
        <p:spPr/>
        <p:txBody>
          <a:bodyPr/>
          <a:lstStyle/>
          <a:p>
            <a:fld id="{99281490-3D7F-4885-8672-336239E0E612}" type="slidenum">
              <a:rPr lang="zh-CN" altLang="en-US" smtClean="0"/>
              <a:t>31</a:t>
            </a:fld>
            <a:endParaRPr lang="zh-CN" altLang="en-US"/>
          </a:p>
        </p:txBody>
      </p:sp>
    </p:spTree>
    <p:extLst>
      <p:ext uri="{BB962C8B-B14F-4D97-AF65-F5344CB8AC3E}">
        <p14:creationId xmlns:p14="http://schemas.microsoft.com/office/powerpoint/2010/main" val="2006764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需要注意：段地址</a:t>
            </a:r>
            <a:r>
              <a:rPr lang="en-US" altLang="zh-CN" dirty="0"/>
              <a:t>×16</a:t>
            </a:r>
            <a:r>
              <a:rPr lang="zh-CN" altLang="en-US" dirty="0"/>
              <a:t>必然是</a:t>
            </a:r>
            <a:r>
              <a:rPr lang="en-US" altLang="zh-CN" dirty="0"/>
              <a:t>16</a:t>
            </a:r>
            <a:r>
              <a:rPr lang="zh-CN" altLang="en-US" dirty="0"/>
              <a:t>的倍数，所以一个段的起始地址也一定是</a:t>
            </a:r>
            <a:r>
              <a:rPr lang="en-US" altLang="zh-CN" dirty="0"/>
              <a:t>16</a:t>
            </a:r>
            <a:r>
              <a:rPr lang="zh-CN" altLang="en-US" dirty="0"/>
              <a:t>的倍数，</a:t>
            </a:r>
            <a:r>
              <a:rPr lang="zh-CN" altLang="en-US" sz="1200" spc="300" dirty="0">
                <a:latin typeface="黑体" panose="02010609060101010101" pitchFamily="49" charset="-122"/>
                <a:ea typeface="黑体" panose="02010609060101010101" pitchFamily="49" charset="-122"/>
              </a:rPr>
              <a:t>写成十六进制，最后一位数码一定为</a:t>
            </a:r>
            <a:r>
              <a:rPr lang="en-US" altLang="zh-CN" sz="1200" spc="300" dirty="0">
                <a:latin typeface="黑体" panose="02010609060101010101" pitchFamily="49" charset="-122"/>
                <a:ea typeface="黑体" panose="02010609060101010101" pitchFamily="49" charset="-122"/>
              </a:rPr>
              <a:t>0</a:t>
            </a:r>
            <a:r>
              <a:rPr lang="zh-CN" altLang="en-US" sz="1200" spc="300" dirty="0">
                <a:latin typeface="黑体" panose="02010609060101010101" pitchFamily="49" charset="-122"/>
                <a:ea typeface="黑体" panose="02010609060101010101" pitchFamily="49" charset="-122"/>
              </a:rPr>
              <a:t>，如</a:t>
            </a:r>
            <a:r>
              <a:rPr lang="en-US" altLang="zh-CN" sz="1200" spc="300" dirty="0">
                <a:latin typeface="黑体" panose="02010609060101010101" pitchFamily="49" charset="-122"/>
                <a:ea typeface="黑体" panose="02010609060101010101" pitchFamily="49" charset="-122"/>
              </a:rPr>
              <a:t>12340H</a:t>
            </a:r>
            <a:r>
              <a:rPr lang="zh-CN" altLang="en-US" sz="1200" spc="300" dirty="0">
                <a:latin typeface="黑体" panose="02010609060101010101" pitchFamily="49" charset="-122"/>
                <a:ea typeface="黑体" panose="02010609060101010101" pitchFamily="49" charset="-122"/>
              </a:rPr>
              <a:t>是一个有效的起始地址，而</a:t>
            </a:r>
            <a:r>
              <a:rPr lang="en-US" altLang="zh-CN" sz="1200" spc="300" dirty="0">
                <a:latin typeface="黑体" panose="02010609060101010101" pitchFamily="49" charset="-122"/>
                <a:ea typeface="黑体" panose="02010609060101010101" pitchFamily="49" charset="-122"/>
              </a:rPr>
              <a:t>12345H</a:t>
            </a:r>
            <a:r>
              <a:rPr lang="zh-CN" altLang="en-US" sz="1200" spc="300" dirty="0">
                <a:latin typeface="黑体" panose="02010609060101010101" pitchFamily="49" charset="-122"/>
                <a:ea typeface="黑体" panose="02010609060101010101" pitchFamily="49" charset="-122"/>
              </a:rPr>
              <a:t>则不能作为段的起始地址。</a:t>
            </a:r>
            <a:endParaRPr lang="en-US" altLang="zh-CN" dirty="0"/>
          </a:p>
        </p:txBody>
      </p:sp>
      <p:sp>
        <p:nvSpPr>
          <p:cNvPr id="4" name="灯片编号占位符 3"/>
          <p:cNvSpPr>
            <a:spLocks noGrp="1"/>
          </p:cNvSpPr>
          <p:nvPr>
            <p:ph type="sldNum" sz="quarter" idx="10"/>
          </p:nvPr>
        </p:nvSpPr>
        <p:spPr/>
        <p:txBody>
          <a:bodyPr/>
          <a:lstStyle/>
          <a:p>
            <a:fld id="{99281490-3D7F-4885-8672-336239E0E612}" type="slidenum">
              <a:rPr lang="zh-CN" altLang="en-US" smtClean="0"/>
              <a:t>32</a:t>
            </a:fld>
            <a:endParaRPr lang="zh-CN" altLang="en-US"/>
          </a:p>
        </p:txBody>
      </p:sp>
    </p:spTree>
    <p:extLst>
      <p:ext uri="{BB962C8B-B14F-4D97-AF65-F5344CB8AC3E}">
        <p14:creationId xmlns:p14="http://schemas.microsoft.com/office/powerpoint/2010/main" val="303060507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即物理地址对应多个逻辑地址</a:t>
            </a:r>
          </a:p>
        </p:txBody>
      </p:sp>
      <p:sp>
        <p:nvSpPr>
          <p:cNvPr id="4" name="灯片编号占位符 3"/>
          <p:cNvSpPr>
            <a:spLocks noGrp="1"/>
          </p:cNvSpPr>
          <p:nvPr>
            <p:ph type="sldNum" sz="quarter" idx="10"/>
          </p:nvPr>
        </p:nvSpPr>
        <p:spPr/>
        <p:txBody>
          <a:bodyPr/>
          <a:lstStyle/>
          <a:p>
            <a:fld id="{99281490-3D7F-4885-8672-336239E0E612}" type="slidenum">
              <a:rPr lang="zh-CN" altLang="en-US" smtClean="0"/>
              <a:t>33</a:t>
            </a:fld>
            <a:endParaRPr lang="zh-CN" altLang="en-US"/>
          </a:p>
        </p:txBody>
      </p:sp>
    </p:spTree>
    <p:extLst>
      <p:ext uri="{BB962C8B-B14F-4D97-AF65-F5344CB8AC3E}">
        <p14:creationId xmlns:p14="http://schemas.microsoft.com/office/powerpoint/2010/main" val="28222778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9281490-3D7F-4885-8672-336239E0E612}" type="slidenum">
              <a:rPr lang="zh-CN" altLang="en-US" smtClean="0"/>
              <a:t>34</a:t>
            </a:fld>
            <a:endParaRPr lang="zh-CN" altLang="en-US"/>
          </a:p>
        </p:txBody>
      </p:sp>
    </p:spTree>
    <p:extLst>
      <p:ext uri="{BB962C8B-B14F-4D97-AF65-F5344CB8AC3E}">
        <p14:creationId xmlns:p14="http://schemas.microsoft.com/office/powerpoint/2010/main" val="357284385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即物理地址对应多个逻辑地址</a:t>
            </a:r>
          </a:p>
        </p:txBody>
      </p:sp>
      <p:sp>
        <p:nvSpPr>
          <p:cNvPr id="4" name="灯片编号占位符 3"/>
          <p:cNvSpPr>
            <a:spLocks noGrp="1"/>
          </p:cNvSpPr>
          <p:nvPr>
            <p:ph type="sldNum" sz="quarter" idx="10"/>
          </p:nvPr>
        </p:nvSpPr>
        <p:spPr/>
        <p:txBody>
          <a:bodyPr/>
          <a:lstStyle/>
          <a:p>
            <a:fld id="{99281490-3D7F-4885-8672-336239E0E612}" type="slidenum">
              <a:rPr lang="zh-CN" altLang="en-US" smtClean="0"/>
              <a:t>35</a:t>
            </a:fld>
            <a:endParaRPr lang="zh-CN" altLang="en-US"/>
          </a:p>
        </p:txBody>
      </p:sp>
    </p:spTree>
    <p:extLst>
      <p:ext uri="{BB962C8B-B14F-4D97-AF65-F5344CB8AC3E}">
        <p14:creationId xmlns:p14="http://schemas.microsoft.com/office/powerpoint/2010/main" val="343844650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即物理地址对应多个逻辑地址</a:t>
            </a:r>
          </a:p>
        </p:txBody>
      </p:sp>
      <p:sp>
        <p:nvSpPr>
          <p:cNvPr id="4" name="灯片编号占位符 3"/>
          <p:cNvSpPr>
            <a:spLocks noGrp="1"/>
          </p:cNvSpPr>
          <p:nvPr>
            <p:ph type="sldNum" sz="quarter" idx="10"/>
          </p:nvPr>
        </p:nvSpPr>
        <p:spPr/>
        <p:txBody>
          <a:bodyPr/>
          <a:lstStyle/>
          <a:p>
            <a:fld id="{99281490-3D7F-4885-8672-336239E0E612}" type="slidenum">
              <a:rPr lang="zh-CN" altLang="en-US" smtClean="0"/>
              <a:t>36</a:t>
            </a:fld>
            <a:endParaRPr lang="zh-CN" altLang="en-US"/>
          </a:p>
        </p:txBody>
      </p:sp>
    </p:spTree>
    <p:extLst>
      <p:ext uri="{BB962C8B-B14F-4D97-AF65-F5344CB8AC3E}">
        <p14:creationId xmlns:p14="http://schemas.microsoft.com/office/powerpoint/2010/main" val="152765035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a:t>
            </a:r>
            <a:r>
              <a:rPr lang="en-US" altLang="zh-CN" dirty="0"/>
              <a:t>40</a:t>
            </a:r>
            <a:r>
              <a:rPr lang="zh-CN" altLang="en-US" dirty="0"/>
              <a:t>引脚双列直插芯片。</a:t>
            </a:r>
            <a:endParaRPr lang="en-US" altLang="zh-CN" dirty="0"/>
          </a:p>
          <a:p>
            <a:r>
              <a:rPr lang="en-US" altLang="zh-CN" dirty="0"/>
              <a:t>2</a:t>
            </a:r>
            <a:r>
              <a:rPr lang="zh-CN" altLang="en-US" dirty="0"/>
              <a:t>、</a:t>
            </a:r>
            <a:r>
              <a:rPr lang="en-US" altLang="zh-CN" dirty="0"/>
              <a:t>8086</a:t>
            </a:r>
            <a:r>
              <a:rPr lang="zh-CN" altLang="en-US" dirty="0"/>
              <a:t>有</a:t>
            </a:r>
            <a:r>
              <a:rPr lang="en-US" altLang="zh-CN" dirty="0"/>
              <a:t>20</a:t>
            </a:r>
            <a:r>
              <a:rPr lang="zh-CN" altLang="en-US" dirty="0"/>
              <a:t>根</a:t>
            </a:r>
            <a:r>
              <a:rPr lang="en-US" altLang="zh-CN" dirty="0"/>
              <a:t>AB</a:t>
            </a:r>
            <a:r>
              <a:rPr lang="zh-CN" altLang="en-US" dirty="0"/>
              <a:t>，</a:t>
            </a:r>
            <a:r>
              <a:rPr lang="en-US" altLang="zh-CN" dirty="0"/>
              <a:t>16</a:t>
            </a:r>
            <a:r>
              <a:rPr lang="zh-CN" altLang="en-US" dirty="0"/>
              <a:t>根</a:t>
            </a:r>
            <a:r>
              <a:rPr lang="en-US" altLang="zh-CN" dirty="0"/>
              <a:t>DB</a:t>
            </a:r>
            <a:r>
              <a:rPr lang="zh-CN" altLang="en-US" dirty="0"/>
              <a:t>，为了减少外部引线数目，数据引线和低</a:t>
            </a:r>
            <a:r>
              <a:rPr lang="en-US" altLang="zh-CN" dirty="0"/>
              <a:t>16</a:t>
            </a:r>
            <a:r>
              <a:rPr lang="zh-CN" altLang="en-US" dirty="0"/>
              <a:t>位的地址引线分时复用</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AABB649-6269-4EF7-8145-34953C605916}"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8627318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AABB649-6269-4EF7-8145-34953C605916}" type="slidenum">
              <a:rPr lang="zh-CN" altLang="en-US" smtClean="0"/>
              <a:t>8</a:t>
            </a:fld>
            <a:endParaRPr lang="zh-CN" altLang="en-US"/>
          </a:p>
        </p:txBody>
      </p:sp>
    </p:spTree>
    <p:extLst>
      <p:ext uri="{BB962C8B-B14F-4D97-AF65-F5344CB8AC3E}">
        <p14:creationId xmlns:p14="http://schemas.microsoft.com/office/powerpoint/2010/main" val="47390457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9281490-3D7F-4885-8672-336239E0E612}" type="slidenum">
              <a:rPr lang="zh-CN" altLang="en-US" smtClean="0"/>
              <a:t>39</a:t>
            </a:fld>
            <a:endParaRPr lang="zh-CN" altLang="en-US"/>
          </a:p>
        </p:txBody>
      </p:sp>
    </p:spTree>
    <p:extLst>
      <p:ext uri="{BB962C8B-B14F-4D97-AF65-F5344CB8AC3E}">
        <p14:creationId xmlns:p14="http://schemas.microsoft.com/office/powerpoint/2010/main" val="63048919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9281490-3D7F-4885-8672-336239E0E612}" type="slidenum">
              <a:rPr lang="zh-CN" altLang="en-US" smtClean="0"/>
              <a:t>40</a:t>
            </a:fld>
            <a:endParaRPr lang="zh-CN" altLang="en-US"/>
          </a:p>
        </p:txBody>
      </p:sp>
    </p:spTree>
    <p:extLst>
      <p:ext uri="{BB962C8B-B14F-4D97-AF65-F5344CB8AC3E}">
        <p14:creationId xmlns:p14="http://schemas.microsoft.com/office/powerpoint/2010/main" val="123045848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r>
              <a:rPr lang="en-US" altLang="zh-CN" dirty="0"/>
              <a:t>340mh</a:t>
            </a:r>
          </a:p>
          <a:p>
            <a:pPr eaLnBrk="1" hangingPunct="1"/>
            <a:r>
              <a:rPr lang="zh-CN" altLang="en-US" dirty="0"/>
              <a:t>最大时钟</a:t>
            </a:r>
            <a:r>
              <a:rPr lang="en-US" altLang="zh-CN" dirty="0"/>
              <a:t>10MHz</a:t>
            </a:r>
            <a:endParaRPr lang="zh-CN" altLang="en-US" dirty="0"/>
          </a:p>
        </p:txBody>
      </p:sp>
      <p:sp>
        <p:nvSpPr>
          <p:cNvPr id="4" name="灯片编号占位符 3"/>
          <p:cNvSpPr>
            <a:spLocks noGrp="1"/>
          </p:cNvSpPr>
          <p:nvPr>
            <p:ph type="sldNum" sz="quarter" idx="10"/>
          </p:nvPr>
        </p:nvSpPr>
        <p:spPr/>
        <p:txBody>
          <a:bodyPr/>
          <a:lstStyle/>
          <a:p>
            <a:fld id="{99281490-3D7F-4885-8672-336239E0E612}" type="slidenum">
              <a:rPr lang="zh-CN" altLang="en-US" smtClean="0"/>
              <a:t>41</a:t>
            </a:fld>
            <a:endParaRPr lang="zh-CN" altLang="en-US"/>
          </a:p>
        </p:txBody>
      </p:sp>
    </p:spTree>
    <p:extLst>
      <p:ext uri="{BB962C8B-B14F-4D97-AF65-F5344CB8AC3E}">
        <p14:creationId xmlns:p14="http://schemas.microsoft.com/office/powerpoint/2010/main" val="175634282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9281490-3D7F-4885-8672-336239E0E612}" type="slidenum">
              <a:rPr lang="zh-CN" altLang="en-US" smtClean="0"/>
              <a:t>42</a:t>
            </a:fld>
            <a:endParaRPr lang="zh-CN" altLang="en-US"/>
          </a:p>
        </p:txBody>
      </p:sp>
    </p:spTree>
    <p:extLst>
      <p:ext uri="{BB962C8B-B14F-4D97-AF65-F5344CB8AC3E}">
        <p14:creationId xmlns:p14="http://schemas.microsoft.com/office/powerpoint/2010/main" val="84843951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r>
              <a:rPr lang="en-US" altLang="zh-CN" dirty="0"/>
              <a:t>1</a:t>
            </a:r>
            <a:r>
              <a:rPr lang="zh-CN" altLang="en-US" dirty="0"/>
              <a:t>、如</a:t>
            </a:r>
            <a:r>
              <a:rPr lang="en-US" altLang="zh-CN" dirty="0"/>
              <a:t>8087</a:t>
            </a:r>
            <a:r>
              <a:rPr lang="zh-CN" altLang="en-US" dirty="0"/>
              <a:t>是专用于数值运算的协处理器</a:t>
            </a:r>
            <a:endParaRPr lang="en-US" altLang="zh-CN" dirty="0"/>
          </a:p>
          <a:p>
            <a:pPr eaLnBrk="1" hangingPunct="1"/>
            <a:r>
              <a:rPr lang="en-US" altLang="zh-CN" dirty="0"/>
              <a:t>2</a:t>
            </a:r>
            <a:r>
              <a:rPr lang="zh-CN" altLang="en-US" dirty="0"/>
              <a:t>、</a:t>
            </a:r>
            <a:r>
              <a:rPr lang="en-US" altLang="zh-CN" dirty="0"/>
              <a:t>8089</a:t>
            </a:r>
            <a:r>
              <a:rPr lang="zh-CN" altLang="en-US" dirty="0"/>
              <a:t>是专用于输入</a:t>
            </a:r>
            <a:r>
              <a:rPr lang="en-US" altLang="zh-CN" dirty="0"/>
              <a:t>/</a:t>
            </a:r>
            <a:r>
              <a:rPr lang="zh-CN" altLang="en-US" dirty="0"/>
              <a:t>输出的协处理器</a:t>
            </a:r>
            <a:endParaRPr lang="en-US" altLang="zh-CN" dirty="0"/>
          </a:p>
          <a:p>
            <a:pPr eaLnBrk="1" hangingPunct="1"/>
            <a:r>
              <a:rPr lang="en-US" altLang="zh-CN" dirty="0"/>
              <a:t>3</a:t>
            </a:r>
            <a:r>
              <a:rPr lang="zh-CN" altLang="en-US" dirty="0"/>
              <a:t>、我们常用的</a:t>
            </a:r>
            <a:r>
              <a:rPr lang="en-US" altLang="zh-CN" dirty="0"/>
              <a:t>PC</a:t>
            </a:r>
            <a:r>
              <a:rPr lang="zh-CN" altLang="en-US" dirty="0"/>
              <a:t>都工作于最大模式</a:t>
            </a:r>
            <a:endParaRPr lang="en-US" altLang="zh-CN" dirty="0"/>
          </a:p>
        </p:txBody>
      </p:sp>
      <p:sp>
        <p:nvSpPr>
          <p:cNvPr id="4" name="灯片编号占位符 3"/>
          <p:cNvSpPr>
            <a:spLocks noGrp="1"/>
          </p:cNvSpPr>
          <p:nvPr>
            <p:ph type="sldNum" sz="quarter" idx="10"/>
          </p:nvPr>
        </p:nvSpPr>
        <p:spPr/>
        <p:txBody>
          <a:bodyPr/>
          <a:lstStyle/>
          <a:p>
            <a:fld id="{99281490-3D7F-4885-8672-336239E0E612}" type="slidenum">
              <a:rPr lang="zh-CN" altLang="en-US" smtClean="0"/>
              <a:t>43</a:t>
            </a:fld>
            <a:endParaRPr lang="zh-CN" altLang="en-US"/>
          </a:p>
        </p:txBody>
      </p:sp>
    </p:spTree>
    <p:extLst>
      <p:ext uri="{BB962C8B-B14F-4D97-AF65-F5344CB8AC3E}">
        <p14:creationId xmlns:p14="http://schemas.microsoft.com/office/powerpoint/2010/main" val="312948944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9281490-3D7F-4885-8672-336239E0E612}" type="slidenum">
              <a:rPr lang="zh-CN" altLang="en-US" smtClean="0"/>
              <a:t>44</a:t>
            </a:fld>
            <a:endParaRPr lang="zh-CN" altLang="en-US"/>
          </a:p>
        </p:txBody>
      </p:sp>
    </p:spTree>
    <p:extLst>
      <p:ext uri="{BB962C8B-B14F-4D97-AF65-F5344CB8AC3E}">
        <p14:creationId xmlns:p14="http://schemas.microsoft.com/office/powerpoint/2010/main" val="55881533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9281490-3D7F-4885-8672-336239E0E612}" type="slidenum">
              <a:rPr lang="zh-CN" altLang="en-US" smtClean="0"/>
              <a:t>45</a:t>
            </a:fld>
            <a:endParaRPr lang="zh-CN" altLang="en-US"/>
          </a:p>
        </p:txBody>
      </p:sp>
    </p:spTree>
    <p:extLst>
      <p:ext uri="{BB962C8B-B14F-4D97-AF65-F5344CB8AC3E}">
        <p14:creationId xmlns:p14="http://schemas.microsoft.com/office/powerpoint/2010/main" val="358323220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9281490-3D7F-4885-8672-336239E0E612}" type="slidenum">
              <a:rPr lang="zh-CN" altLang="en-US" smtClean="0"/>
              <a:t>46</a:t>
            </a:fld>
            <a:endParaRPr lang="zh-CN" altLang="en-US"/>
          </a:p>
        </p:txBody>
      </p:sp>
    </p:spTree>
    <p:extLst>
      <p:ext uri="{BB962C8B-B14F-4D97-AF65-F5344CB8AC3E}">
        <p14:creationId xmlns:p14="http://schemas.microsoft.com/office/powerpoint/2010/main" val="191473230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0"/>
              </a:spcBef>
              <a:spcAft>
                <a:spcPct val="0"/>
              </a:spcAft>
              <a:buClrTx/>
              <a:buSzTx/>
              <a:buFontTx/>
              <a:buNone/>
              <a:tabLst/>
            </a:pPr>
            <a:r>
              <a:rPr kumimoji="1" lang="en-US" altLang="zh-CN" sz="1200" b="0" i="0" u="none" strike="noStrike" kern="1200" cap="none" normalizeH="0" baseline="0" dirty="0">
                <a:ln>
                  <a:noFill/>
                </a:ln>
                <a:solidFill>
                  <a:schemeClr val="tx1"/>
                </a:solidFill>
                <a:effectLst/>
                <a:latin typeface="+mj-ea"/>
                <a:ea typeface="+mn-ea"/>
                <a:cs typeface="+mn-cs"/>
              </a:rPr>
              <a:t>1</a:t>
            </a:r>
            <a:r>
              <a:rPr kumimoji="1" lang="zh-CN" altLang="en-US" sz="1200" b="0" i="0" u="none" strike="noStrike" kern="1200" cap="none" normalizeH="0" baseline="0" dirty="0">
                <a:ln>
                  <a:noFill/>
                </a:ln>
                <a:solidFill>
                  <a:schemeClr val="tx1"/>
                </a:solidFill>
                <a:effectLst/>
                <a:latin typeface="+mj-ea"/>
                <a:ea typeface="+mn-ea"/>
                <a:cs typeface="+mn-cs"/>
              </a:rPr>
              <a:t>、每当</a:t>
            </a:r>
            <a:r>
              <a:rPr kumimoji="1" lang="en-US" altLang="zh-CN" sz="1200" b="0" i="0" u="none" strike="noStrike" kern="1200" cap="none" normalizeH="0" baseline="0" dirty="0">
                <a:ln>
                  <a:noFill/>
                </a:ln>
                <a:solidFill>
                  <a:schemeClr val="tx1"/>
                </a:solidFill>
                <a:effectLst/>
                <a:latin typeface="+mj-ea"/>
                <a:ea typeface="+mn-ea"/>
                <a:cs typeface="+mn-cs"/>
              </a:rPr>
              <a:t>NMI</a:t>
            </a:r>
            <a:r>
              <a:rPr kumimoji="1" lang="zh-CN" altLang="en-US" sz="1200" b="0" i="0" u="none" strike="noStrike" kern="1200" cap="none" normalizeH="0" baseline="0" dirty="0">
                <a:ln>
                  <a:noFill/>
                </a:ln>
                <a:solidFill>
                  <a:schemeClr val="tx1"/>
                </a:solidFill>
                <a:effectLst/>
                <a:latin typeface="+mj-ea"/>
                <a:ea typeface="+mn-ea"/>
                <a:cs typeface="+mn-cs"/>
              </a:rPr>
              <a:t>引脚进入一个正沿触发信号时，</a:t>
            </a:r>
            <a:r>
              <a:rPr kumimoji="1" lang="en-US" altLang="zh-CN" sz="1200" b="0" i="0" u="none" strike="noStrike" kern="1200" cap="none" normalizeH="0" baseline="0" dirty="0">
                <a:ln>
                  <a:noFill/>
                </a:ln>
                <a:solidFill>
                  <a:schemeClr val="tx1"/>
                </a:solidFill>
                <a:effectLst/>
                <a:latin typeface="+mj-ea"/>
                <a:ea typeface="+mn-ea"/>
                <a:cs typeface="+mn-cs"/>
              </a:rPr>
              <a:t>CPU</a:t>
            </a:r>
            <a:r>
              <a:rPr kumimoji="1" lang="zh-CN" altLang="en-US" sz="1200" b="0" i="0" u="none" strike="noStrike" kern="1200" cap="none" normalizeH="0" baseline="0" dirty="0">
                <a:ln>
                  <a:noFill/>
                </a:ln>
                <a:solidFill>
                  <a:schemeClr val="tx1"/>
                </a:solidFill>
                <a:effectLst/>
                <a:latin typeface="+mj-ea"/>
                <a:ea typeface="+mn-ea"/>
                <a:cs typeface="+mn-cs"/>
              </a:rPr>
              <a:t>就会在当前指令结束后，进入对应中断类型为</a:t>
            </a:r>
            <a:r>
              <a:rPr kumimoji="1" lang="en-US" altLang="zh-CN" sz="1200" b="0" i="0" u="none" strike="noStrike" kern="1200" cap="none" normalizeH="0" baseline="0" dirty="0">
                <a:ln>
                  <a:noFill/>
                </a:ln>
                <a:solidFill>
                  <a:schemeClr val="tx1"/>
                </a:solidFill>
                <a:effectLst/>
                <a:latin typeface="+mj-ea"/>
                <a:ea typeface="+mn-ea"/>
                <a:cs typeface="+mn-cs"/>
              </a:rPr>
              <a:t>2</a:t>
            </a:r>
            <a:r>
              <a:rPr kumimoji="1" lang="zh-CN" altLang="en-US" sz="1200" b="0" i="0" u="none" strike="noStrike" kern="1200" cap="none" normalizeH="0" baseline="0" dirty="0">
                <a:ln>
                  <a:noFill/>
                </a:ln>
                <a:solidFill>
                  <a:schemeClr val="tx1"/>
                </a:solidFill>
                <a:effectLst/>
                <a:latin typeface="+mj-ea"/>
                <a:ea typeface="+mn-ea"/>
                <a:cs typeface="+mn-cs"/>
              </a:rPr>
              <a:t>的非屏蔽中断处理程序</a:t>
            </a:r>
            <a:endParaRPr kumimoji="1" lang="en-US" altLang="zh-CN" sz="1200" b="0" i="0" u="none" strike="noStrike" kern="1200" cap="none" normalizeH="0" baseline="0" dirty="0">
              <a:ln>
                <a:noFill/>
              </a:ln>
              <a:solidFill>
                <a:schemeClr val="tx1"/>
              </a:solidFill>
              <a:effectLst/>
              <a:latin typeface="+mj-ea"/>
              <a:ea typeface="+mn-ea"/>
              <a:cs typeface="+mn-cs"/>
            </a:endParaRPr>
          </a:p>
          <a:p>
            <a:pPr marL="0" marR="0" indent="0" algn="l" defTabSz="914400" rtl="0" eaLnBrk="0" fontAlgn="base" latinLnBrk="0" hangingPunct="0">
              <a:lnSpc>
                <a:spcPct val="100000"/>
              </a:lnSpc>
              <a:spcBef>
                <a:spcPct val="0"/>
              </a:spcBef>
              <a:spcAft>
                <a:spcPct val="0"/>
              </a:spcAft>
              <a:buClrTx/>
              <a:buSzTx/>
              <a:buFontTx/>
              <a:buNone/>
              <a:tabLst/>
            </a:pPr>
            <a:r>
              <a:rPr kumimoji="1" lang="en-US" altLang="zh-CN" sz="1200" b="0" i="0" u="none" strike="noStrike" kern="1200" cap="none" normalizeH="0" baseline="0" dirty="0">
                <a:ln>
                  <a:noFill/>
                </a:ln>
                <a:solidFill>
                  <a:schemeClr val="tx1"/>
                </a:solidFill>
                <a:effectLst/>
                <a:latin typeface="+mj-ea"/>
                <a:ea typeface="+mn-ea"/>
                <a:cs typeface="+mn-cs"/>
              </a:rPr>
              <a:t>2</a:t>
            </a:r>
            <a:r>
              <a:rPr kumimoji="1" lang="zh-CN" altLang="en-US" sz="1200" b="0" i="0" u="none" strike="noStrike" kern="1200" cap="none" normalizeH="0" baseline="0" dirty="0">
                <a:ln>
                  <a:noFill/>
                </a:ln>
                <a:solidFill>
                  <a:schemeClr val="tx1"/>
                </a:solidFill>
                <a:effectLst/>
                <a:latin typeface="+mj-ea"/>
                <a:ea typeface="+mn-ea"/>
                <a:cs typeface="+mn-cs"/>
              </a:rPr>
              <a:t>、在</a:t>
            </a:r>
            <a:r>
              <a:rPr kumimoji="1" lang="en-US" altLang="zh-CN" sz="1200" b="0" i="0" u="none" strike="noStrike" kern="1200" cap="none" normalizeH="0" baseline="0" dirty="0">
                <a:ln>
                  <a:noFill/>
                </a:ln>
                <a:solidFill>
                  <a:schemeClr val="tx1"/>
                </a:solidFill>
                <a:effectLst/>
                <a:latin typeface="+mj-ea"/>
                <a:ea typeface="+mn-ea"/>
                <a:cs typeface="+mn-cs"/>
              </a:rPr>
              <a:t>IBM PC</a:t>
            </a:r>
            <a:r>
              <a:rPr kumimoji="1" lang="zh-CN" altLang="en-US" sz="1200" b="0" i="0" u="none" strike="noStrike" kern="1200" cap="none" normalizeH="0" baseline="0" dirty="0">
                <a:ln>
                  <a:noFill/>
                </a:ln>
                <a:solidFill>
                  <a:schemeClr val="tx1"/>
                </a:solidFill>
                <a:effectLst/>
                <a:latin typeface="+mj-ea"/>
                <a:ea typeface="+mn-ea"/>
                <a:cs typeface="+mn-cs"/>
              </a:rPr>
              <a:t>中，该中断源有</a:t>
            </a:r>
            <a:r>
              <a:rPr kumimoji="1" lang="en-US" altLang="zh-CN" sz="1200" b="0" i="0" u="none" strike="noStrike" kern="1200" cap="none" normalizeH="0" baseline="0" dirty="0">
                <a:ln>
                  <a:noFill/>
                </a:ln>
                <a:solidFill>
                  <a:schemeClr val="tx1"/>
                </a:solidFill>
                <a:effectLst/>
                <a:latin typeface="+mj-ea"/>
                <a:ea typeface="+mn-ea"/>
                <a:cs typeface="+mn-cs"/>
              </a:rPr>
              <a:t>3</a:t>
            </a:r>
            <a:r>
              <a:rPr kumimoji="1" lang="zh-CN" altLang="en-US" sz="1200" b="0" i="0" u="none" strike="noStrike" kern="1200" cap="none" normalizeH="0" baseline="0" dirty="0">
                <a:ln>
                  <a:noFill/>
                </a:ln>
                <a:solidFill>
                  <a:schemeClr val="tx1"/>
                </a:solidFill>
                <a:effectLst/>
                <a:latin typeface="+mj-ea"/>
                <a:ea typeface="+mn-ea"/>
                <a:cs typeface="+mn-cs"/>
              </a:rPr>
              <a:t>种，</a:t>
            </a:r>
            <a:r>
              <a:rPr kumimoji="1" lang="en-US" altLang="zh-CN" sz="1200" b="0" i="0" u="none" strike="noStrike" kern="1200" cap="none" normalizeH="0" baseline="0" dirty="0">
                <a:ln>
                  <a:noFill/>
                </a:ln>
                <a:solidFill>
                  <a:schemeClr val="tx1"/>
                </a:solidFill>
                <a:effectLst/>
                <a:latin typeface="+mj-ea"/>
                <a:ea typeface="+mn-ea"/>
                <a:cs typeface="+mn-cs"/>
              </a:rPr>
              <a:t>RAM</a:t>
            </a:r>
            <a:r>
              <a:rPr kumimoji="1" lang="zh-CN" altLang="en-US" sz="1200" b="0" i="0" u="none" strike="noStrike" kern="1200" cap="none" normalizeH="0" baseline="0" dirty="0">
                <a:ln>
                  <a:noFill/>
                </a:ln>
                <a:solidFill>
                  <a:schemeClr val="tx1"/>
                </a:solidFill>
                <a:effectLst/>
                <a:latin typeface="+mj-ea"/>
                <a:ea typeface="+mn-ea"/>
                <a:cs typeface="+mn-cs"/>
              </a:rPr>
              <a:t>奇偶校验错，</a:t>
            </a:r>
            <a:r>
              <a:rPr kumimoji="1" lang="en-US" altLang="zh-CN" sz="1200" b="0" i="0" u="none" strike="noStrike" kern="1200" cap="none" normalizeH="0" baseline="0" dirty="0">
                <a:ln>
                  <a:noFill/>
                </a:ln>
                <a:solidFill>
                  <a:schemeClr val="tx1"/>
                </a:solidFill>
                <a:effectLst/>
                <a:latin typeface="+mj-ea"/>
                <a:ea typeface="+mn-ea"/>
                <a:cs typeface="+mn-cs"/>
              </a:rPr>
              <a:t>I/O</a:t>
            </a:r>
            <a:r>
              <a:rPr kumimoji="1" lang="zh-CN" altLang="en-US" sz="1200" b="0" i="0" u="none" strike="noStrike" kern="1200" cap="none" normalizeH="0" baseline="0" dirty="0">
                <a:ln>
                  <a:noFill/>
                </a:ln>
                <a:solidFill>
                  <a:schemeClr val="tx1"/>
                </a:solidFill>
                <a:effectLst/>
                <a:latin typeface="+mj-ea"/>
                <a:ea typeface="+mn-ea"/>
                <a:cs typeface="+mn-cs"/>
              </a:rPr>
              <a:t>奇偶校验错，协处理器</a:t>
            </a:r>
            <a:r>
              <a:rPr kumimoji="1" lang="en-US" altLang="zh-CN" sz="1200" b="0" i="0" u="none" strike="noStrike" kern="1200" cap="none" normalizeH="0" baseline="0" dirty="0">
                <a:ln>
                  <a:noFill/>
                </a:ln>
                <a:solidFill>
                  <a:schemeClr val="tx1"/>
                </a:solidFill>
                <a:effectLst/>
                <a:latin typeface="+mj-ea"/>
                <a:ea typeface="+mn-ea"/>
                <a:cs typeface="+mn-cs"/>
              </a:rPr>
              <a:t>8087</a:t>
            </a:r>
            <a:r>
              <a:rPr kumimoji="1" lang="zh-CN" altLang="en-US" sz="1200" b="0" i="0" u="none" strike="noStrike" kern="1200" cap="none" normalizeH="0" baseline="0" dirty="0">
                <a:ln>
                  <a:noFill/>
                </a:ln>
                <a:solidFill>
                  <a:schemeClr val="tx1"/>
                </a:solidFill>
                <a:effectLst/>
                <a:latin typeface="+mj-ea"/>
                <a:ea typeface="+mn-ea"/>
                <a:cs typeface="+mn-cs"/>
              </a:rPr>
              <a:t>产生异常</a:t>
            </a:r>
            <a:endParaRPr kumimoji="1" lang="en-US" altLang="zh-CN" sz="1200" b="0" i="0" u="none" strike="noStrike" kern="1200" cap="none" normalizeH="0" baseline="0" dirty="0">
              <a:ln>
                <a:noFill/>
              </a:ln>
              <a:solidFill>
                <a:schemeClr val="tx1"/>
              </a:solidFill>
              <a:effectLst/>
              <a:latin typeface="+mj-ea"/>
              <a:ea typeface="+mn-ea"/>
              <a:cs typeface="+mn-cs"/>
            </a:endParaRPr>
          </a:p>
        </p:txBody>
      </p:sp>
      <p:sp>
        <p:nvSpPr>
          <p:cNvPr id="4" name="灯片编号占位符 3"/>
          <p:cNvSpPr>
            <a:spLocks noGrp="1"/>
          </p:cNvSpPr>
          <p:nvPr>
            <p:ph type="sldNum" sz="quarter" idx="10"/>
          </p:nvPr>
        </p:nvSpPr>
        <p:spPr/>
        <p:txBody>
          <a:bodyPr/>
          <a:lstStyle/>
          <a:p>
            <a:fld id="{99281490-3D7F-4885-8672-336239E0E612}" type="slidenum">
              <a:rPr lang="zh-CN" altLang="en-US" smtClean="0"/>
              <a:t>47</a:t>
            </a:fld>
            <a:endParaRPr lang="zh-CN" altLang="en-US"/>
          </a:p>
        </p:txBody>
      </p:sp>
    </p:spTree>
    <p:extLst>
      <p:ext uri="{BB962C8B-B14F-4D97-AF65-F5344CB8AC3E}">
        <p14:creationId xmlns:p14="http://schemas.microsoft.com/office/powerpoint/2010/main" val="240943809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0"/>
              </a:spcBef>
              <a:spcAft>
                <a:spcPct val="0"/>
              </a:spcAft>
              <a:buClrTx/>
              <a:buSzTx/>
              <a:buFontTx/>
              <a:buNone/>
              <a:tabLst/>
            </a:pPr>
            <a:endParaRPr kumimoji="1" lang="en-US" altLang="zh-CN" sz="1200" b="0" i="0" u="none" strike="noStrike" kern="1200" cap="none" normalizeH="0" baseline="0" dirty="0">
              <a:ln>
                <a:noFill/>
              </a:ln>
              <a:solidFill>
                <a:schemeClr val="tx1"/>
              </a:solidFill>
              <a:effectLst/>
              <a:latin typeface="+mj-ea"/>
              <a:ea typeface="+mn-ea"/>
              <a:cs typeface="+mn-cs"/>
            </a:endParaRPr>
          </a:p>
        </p:txBody>
      </p:sp>
      <p:sp>
        <p:nvSpPr>
          <p:cNvPr id="4" name="灯片编号占位符 3"/>
          <p:cNvSpPr>
            <a:spLocks noGrp="1"/>
          </p:cNvSpPr>
          <p:nvPr>
            <p:ph type="sldNum" sz="quarter" idx="10"/>
          </p:nvPr>
        </p:nvSpPr>
        <p:spPr/>
        <p:txBody>
          <a:bodyPr/>
          <a:lstStyle/>
          <a:p>
            <a:fld id="{99281490-3D7F-4885-8672-336239E0E612}" type="slidenum">
              <a:rPr lang="zh-CN" altLang="en-US" smtClean="0"/>
              <a:t>48</a:t>
            </a:fld>
            <a:endParaRPr lang="zh-CN" altLang="en-US"/>
          </a:p>
        </p:txBody>
      </p:sp>
    </p:spTree>
    <p:extLst>
      <p:ext uri="{BB962C8B-B14F-4D97-AF65-F5344CB8AC3E}">
        <p14:creationId xmlns:p14="http://schemas.microsoft.com/office/powerpoint/2010/main" val="11995652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AABB649-6269-4EF7-8145-34953C605916}" type="slidenum">
              <a:rPr lang="zh-CN" altLang="en-US" smtClean="0"/>
              <a:t>9</a:t>
            </a:fld>
            <a:endParaRPr lang="zh-CN" altLang="en-US"/>
          </a:p>
        </p:txBody>
      </p:sp>
    </p:spTree>
    <p:extLst>
      <p:ext uri="{BB962C8B-B14F-4D97-AF65-F5344CB8AC3E}">
        <p14:creationId xmlns:p14="http://schemas.microsoft.com/office/powerpoint/2010/main" val="133796082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0"/>
              </a:spcBef>
              <a:spcAft>
                <a:spcPct val="0"/>
              </a:spcAft>
              <a:buClrTx/>
              <a:buSzTx/>
              <a:buFontTx/>
              <a:buNone/>
              <a:tabLst/>
            </a:pPr>
            <a:endParaRPr kumimoji="1" lang="en-US" altLang="zh-CN" sz="1200" b="0" i="0" u="none" strike="noStrike" kern="1200" cap="none" normalizeH="0" baseline="0" dirty="0">
              <a:ln>
                <a:noFill/>
              </a:ln>
              <a:solidFill>
                <a:schemeClr val="tx1"/>
              </a:solidFill>
              <a:effectLst/>
              <a:latin typeface="+mj-ea"/>
              <a:ea typeface="+mn-ea"/>
              <a:cs typeface="+mn-cs"/>
            </a:endParaRPr>
          </a:p>
        </p:txBody>
      </p:sp>
      <p:sp>
        <p:nvSpPr>
          <p:cNvPr id="4" name="灯片编号占位符 3"/>
          <p:cNvSpPr>
            <a:spLocks noGrp="1"/>
          </p:cNvSpPr>
          <p:nvPr>
            <p:ph type="sldNum" sz="quarter" idx="10"/>
          </p:nvPr>
        </p:nvSpPr>
        <p:spPr/>
        <p:txBody>
          <a:bodyPr/>
          <a:lstStyle/>
          <a:p>
            <a:fld id="{99281490-3D7F-4885-8672-336239E0E612}" type="slidenum">
              <a:rPr lang="zh-CN" altLang="en-US" smtClean="0"/>
              <a:t>49</a:t>
            </a:fld>
            <a:endParaRPr lang="zh-CN" altLang="en-US"/>
          </a:p>
        </p:txBody>
      </p:sp>
    </p:spTree>
    <p:extLst>
      <p:ext uri="{BB962C8B-B14F-4D97-AF65-F5344CB8AC3E}">
        <p14:creationId xmlns:p14="http://schemas.microsoft.com/office/powerpoint/2010/main" val="1751904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0"/>
              </a:spcBef>
              <a:spcAft>
                <a:spcPct val="0"/>
              </a:spcAft>
              <a:buClrTx/>
              <a:buSzTx/>
              <a:buFontTx/>
              <a:buNone/>
              <a:tabLst/>
            </a:pPr>
            <a:endParaRPr kumimoji="1" lang="en-US" altLang="zh-CN" sz="1200" b="0" i="0" u="none" strike="noStrike" kern="1200" cap="none" normalizeH="0" baseline="0" dirty="0">
              <a:ln>
                <a:noFill/>
              </a:ln>
              <a:solidFill>
                <a:schemeClr val="tx1"/>
              </a:solidFill>
              <a:effectLst/>
              <a:latin typeface="+mj-ea"/>
              <a:ea typeface="+mn-ea"/>
              <a:cs typeface="+mn-cs"/>
            </a:endParaRPr>
          </a:p>
        </p:txBody>
      </p:sp>
      <p:sp>
        <p:nvSpPr>
          <p:cNvPr id="4" name="灯片编号占位符 3"/>
          <p:cNvSpPr>
            <a:spLocks noGrp="1"/>
          </p:cNvSpPr>
          <p:nvPr>
            <p:ph type="sldNum" sz="quarter" idx="10"/>
          </p:nvPr>
        </p:nvSpPr>
        <p:spPr/>
        <p:txBody>
          <a:bodyPr/>
          <a:lstStyle/>
          <a:p>
            <a:fld id="{99281490-3D7F-4885-8672-336239E0E612}" type="slidenum">
              <a:rPr lang="zh-CN" altLang="en-US" smtClean="0"/>
              <a:t>50</a:t>
            </a:fld>
            <a:endParaRPr lang="zh-CN" altLang="en-US"/>
          </a:p>
        </p:txBody>
      </p:sp>
    </p:spTree>
    <p:extLst>
      <p:ext uri="{BB962C8B-B14F-4D97-AF65-F5344CB8AC3E}">
        <p14:creationId xmlns:p14="http://schemas.microsoft.com/office/powerpoint/2010/main" val="378964186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1" lang="en-US" altLang="zh-CN" sz="1200" b="0" i="0" u="none" strike="noStrike" kern="1200" cap="none" normalizeH="0" baseline="0" dirty="0">
                <a:ln>
                  <a:noFill/>
                </a:ln>
                <a:solidFill>
                  <a:schemeClr val="tx1"/>
                </a:solidFill>
                <a:effectLst/>
                <a:latin typeface="+mj-ea"/>
                <a:ea typeface="+mn-ea"/>
                <a:cs typeface="+mn-cs"/>
              </a:rPr>
              <a:t>WAIT</a:t>
            </a:r>
            <a:r>
              <a:rPr kumimoji="1" lang="zh-CN" altLang="en-US" sz="1200" b="0" i="0" u="none" strike="noStrike" kern="1200" cap="none" normalizeH="0" baseline="0" dirty="0">
                <a:ln>
                  <a:noFill/>
                </a:ln>
                <a:solidFill>
                  <a:schemeClr val="tx1"/>
                </a:solidFill>
                <a:effectLst/>
                <a:latin typeface="+mj-ea"/>
                <a:ea typeface="+mn-ea"/>
                <a:cs typeface="+mn-cs"/>
              </a:rPr>
              <a:t>指令和该信号配合使用是为了使处理器与外部硬件同步</a:t>
            </a:r>
            <a:endParaRPr kumimoji="1" lang="en-US" altLang="zh-CN" sz="1200" b="0" i="0" u="none" strike="noStrike" kern="1200" cap="none" normalizeH="0" baseline="0" dirty="0">
              <a:ln>
                <a:noFill/>
              </a:ln>
              <a:solidFill>
                <a:schemeClr val="tx1"/>
              </a:solidFill>
              <a:effectLst/>
              <a:latin typeface="+mj-ea"/>
              <a:ea typeface="+mn-ea"/>
              <a:cs typeface="+mn-cs"/>
            </a:endParaRPr>
          </a:p>
        </p:txBody>
      </p:sp>
      <p:sp>
        <p:nvSpPr>
          <p:cNvPr id="4" name="灯片编号占位符 3"/>
          <p:cNvSpPr>
            <a:spLocks noGrp="1"/>
          </p:cNvSpPr>
          <p:nvPr>
            <p:ph type="sldNum" sz="quarter" idx="10"/>
          </p:nvPr>
        </p:nvSpPr>
        <p:spPr/>
        <p:txBody>
          <a:bodyPr/>
          <a:lstStyle/>
          <a:p>
            <a:fld id="{99281490-3D7F-4885-8672-336239E0E612}" type="slidenum">
              <a:rPr lang="zh-CN" altLang="en-US" smtClean="0"/>
              <a:t>51</a:t>
            </a:fld>
            <a:endParaRPr lang="zh-CN" altLang="en-US"/>
          </a:p>
        </p:txBody>
      </p:sp>
    </p:spTree>
    <p:extLst>
      <p:ext uri="{BB962C8B-B14F-4D97-AF65-F5344CB8AC3E}">
        <p14:creationId xmlns:p14="http://schemas.microsoft.com/office/powerpoint/2010/main" val="276839897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en-US" altLang="zh-CN" sz="1200" b="0" i="0" u="none" strike="noStrike" kern="1200" cap="none" normalizeH="0" baseline="0" dirty="0">
              <a:ln>
                <a:noFill/>
              </a:ln>
              <a:solidFill>
                <a:schemeClr val="tx1"/>
              </a:solidFill>
              <a:effectLst/>
              <a:latin typeface="+mj-ea"/>
              <a:ea typeface="+mn-ea"/>
              <a:cs typeface="+mn-cs"/>
            </a:endParaRPr>
          </a:p>
        </p:txBody>
      </p:sp>
      <p:sp>
        <p:nvSpPr>
          <p:cNvPr id="4" name="灯片编号占位符 3"/>
          <p:cNvSpPr>
            <a:spLocks noGrp="1"/>
          </p:cNvSpPr>
          <p:nvPr>
            <p:ph type="sldNum" sz="quarter" idx="10"/>
          </p:nvPr>
        </p:nvSpPr>
        <p:spPr/>
        <p:txBody>
          <a:bodyPr/>
          <a:lstStyle/>
          <a:p>
            <a:fld id="{99281490-3D7F-4885-8672-336239E0E612}" type="slidenum">
              <a:rPr lang="zh-CN" altLang="en-US" smtClean="0"/>
              <a:t>52</a:t>
            </a:fld>
            <a:endParaRPr lang="zh-CN" altLang="en-US"/>
          </a:p>
        </p:txBody>
      </p:sp>
    </p:spTree>
    <p:extLst>
      <p:ext uri="{BB962C8B-B14F-4D97-AF65-F5344CB8AC3E}">
        <p14:creationId xmlns:p14="http://schemas.microsoft.com/office/powerpoint/2010/main" val="349501882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en-US" altLang="zh-CN" sz="1200" b="0" i="0" u="none" strike="noStrike" kern="1200" cap="none" normalizeH="0" baseline="0" dirty="0">
              <a:ln>
                <a:noFill/>
              </a:ln>
              <a:solidFill>
                <a:schemeClr val="tx1"/>
              </a:solidFill>
              <a:effectLst/>
              <a:latin typeface="+mj-ea"/>
              <a:ea typeface="+mn-ea"/>
              <a:cs typeface="+mn-cs"/>
            </a:endParaRPr>
          </a:p>
        </p:txBody>
      </p:sp>
      <p:sp>
        <p:nvSpPr>
          <p:cNvPr id="4" name="灯片编号占位符 3"/>
          <p:cNvSpPr>
            <a:spLocks noGrp="1"/>
          </p:cNvSpPr>
          <p:nvPr>
            <p:ph type="sldNum" sz="quarter" idx="10"/>
          </p:nvPr>
        </p:nvSpPr>
        <p:spPr/>
        <p:txBody>
          <a:bodyPr/>
          <a:lstStyle/>
          <a:p>
            <a:fld id="{99281490-3D7F-4885-8672-336239E0E612}" type="slidenum">
              <a:rPr lang="zh-CN" altLang="en-US" smtClean="0"/>
              <a:t>53</a:t>
            </a:fld>
            <a:endParaRPr lang="zh-CN" altLang="en-US"/>
          </a:p>
        </p:txBody>
      </p:sp>
    </p:spTree>
    <p:extLst>
      <p:ext uri="{BB962C8B-B14F-4D97-AF65-F5344CB8AC3E}">
        <p14:creationId xmlns:p14="http://schemas.microsoft.com/office/powerpoint/2010/main" val="198350515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en-US" altLang="zh-CN" sz="1200" b="0" i="0" u="none" strike="noStrike" kern="1200" cap="none" normalizeH="0" baseline="0" dirty="0">
              <a:ln>
                <a:noFill/>
              </a:ln>
              <a:solidFill>
                <a:schemeClr val="tx1"/>
              </a:solidFill>
              <a:effectLst/>
              <a:latin typeface="+mj-ea"/>
              <a:ea typeface="+mn-ea"/>
              <a:cs typeface="+mn-cs"/>
            </a:endParaRPr>
          </a:p>
        </p:txBody>
      </p:sp>
      <p:sp>
        <p:nvSpPr>
          <p:cNvPr id="4" name="灯片编号占位符 3"/>
          <p:cNvSpPr>
            <a:spLocks noGrp="1"/>
          </p:cNvSpPr>
          <p:nvPr>
            <p:ph type="sldNum" sz="quarter" idx="10"/>
          </p:nvPr>
        </p:nvSpPr>
        <p:spPr/>
        <p:txBody>
          <a:bodyPr/>
          <a:lstStyle/>
          <a:p>
            <a:fld id="{99281490-3D7F-4885-8672-336239E0E612}" type="slidenum">
              <a:rPr lang="zh-CN" altLang="en-US" smtClean="0"/>
              <a:t>54</a:t>
            </a:fld>
            <a:endParaRPr lang="zh-CN" altLang="en-US"/>
          </a:p>
        </p:txBody>
      </p:sp>
    </p:spTree>
    <p:extLst>
      <p:ext uri="{BB962C8B-B14F-4D97-AF65-F5344CB8AC3E}">
        <p14:creationId xmlns:p14="http://schemas.microsoft.com/office/powerpoint/2010/main" val="73099836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en-US" altLang="zh-CN" sz="1200" b="0" i="0" u="none" strike="noStrike" kern="1200" cap="none" normalizeH="0" baseline="0" dirty="0">
              <a:ln>
                <a:noFill/>
              </a:ln>
              <a:solidFill>
                <a:schemeClr val="tx1"/>
              </a:solidFill>
              <a:effectLst/>
              <a:latin typeface="+mj-ea"/>
              <a:ea typeface="+mn-ea"/>
              <a:cs typeface="+mn-cs"/>
            </a:endParaRPr>
          </a:p>
        </p:txBody>
      </p:sp>
      <p:sp>
        <p:nvSpPr>
          <p:cNvPr id="4" name="灯片编号占位符 3"/>
          <p:cNvSpPr>
            <a:spLocks noGrp="1"/>
          </p:cNvSpPr>
          <p:nvPr>
            <p:ph type="sldNum" sz="quarter" idx="10"/>
          </p:nvPr>
        </p:nvSpPr>
        <p:spPr/>
        <p:txBody>
          <a:bodyPr/>
          <a:lstStyle/>
          <a:p>
            <a:fld id="{99281490-3D7F-4885-8672-336239E0E612}" type="slidenum">
              <a:rPr lang="zh-CN" altLang="en-US" smtClean="0"/>
              <a:t>55</a:t>
            </a:fld>
            <a:endParaRPr lang="zh-CN" altLang="en-US"/>
          </a:p>
        </p:txBody>
      </p:sp>
    </p:spTree>
    <p:extLst>
      <p:ext uri="{BB962C8B-B14F-4D97-AF65-F5344CB8AC3E}">
        <p14:creationId xmlns:p14="http://schemas.microsoft.com/office/powerpoint/2010/main" val="264177999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en-US" altLang="zh-CN" sz="1200" b="0" i="0" u="none" strike="noStrike" kern="1200" cap="none" normalizeH="0" baseline="0" dirty="0">
              <a:ln>
                <a:noFill/>
              </a:ln>
              <a:solidFill>
                <a:schemeClr val="tx1"/>
              </a:solidFill>
              <a:effectLst/>
              <a:latin typeface="+mj-ea"/>
              <a:ea typeface="+mn-ea"/>
              <a:cs typeface="+mn-cs"/>
            </a:endParaRPr>
          </a:p>
        </p:txBody>
      </p:sp>
      <p:sp>
        <p:nvSpPr>
          <p:cNvPr id="4" name="灯片编号占位符 3"/>
          <p:cNvSpPr>
            <a:spLocks noGrp="1"/>
          </p:cNvSpPr>
          <p:nvPr>
            <p:ph type="sldNum" sz="quarter" idx="10"/>
          </p:nvPr>
        </p:nvSpPr>
        <p:spPr/>
        <p:txBody>
          <a:bodyPr/>
          <a:lstStyle/>
          <a:p>
            <a:fld id="{99281490-3D7F-4885-8672-336239E0E612}" type="slidenum">
              <a:rPr lang="zh-CN" altLang="en-US" smtClean="0"/>
              <a:t>56</a:t>
            </a:fld>
            <a:endParaRPr lang="zh-CN" altLang="en-US"/>
          </a:p>
        </p:txBody>
      </p:sp>
    </p:spTree>
    <p:extLst>
      <p:ext uri="{BB962C8B-B14F-4D97-AF65-F5344CB8AC3E}">
        <p14:creationId xmlns:p14="http://schemas.microsoft.com/office/powerpoint/2010/main" val="293473026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en-US" altLang="zh-CN" sz="1200" b="0" i="0" u="none" strike="noStrike" kern="1200" cap="none" normalizeH="0" baseline="0" dirty="0">
              <a:ln>
                <a:noFill/>
              </a:ln>
              <a:solidFill>
                <a:schemeClr val="tx1"/>
              </a:solidFill>
              <a:effectLst/>
              <a:latin typeface="+mj-ea"/>
              <a:ea typeface="+mn-ea"/>
              <a:cs typeface="+mn-cs"/>
            </a:endParaRPr>
          </a:p>
        </p:txBody>
      </p:sp>
      <p:sp>
        <p:nvSpPr>
          <p:cNvPr id="4" name="灯片编号占位符 3"/>
          <p:cNvSpPr>
            <a:spLocks noGrp="1"/>
          </p:cNvSpPr>
          <p:nvPr>
            <p:ph type="sldNum" sz="quarter" idx="10"/>
          </p:nvPr>
        </p:nvSpPr>
        <p:spPr/>
        <p:txBody>
          <a:bodyPr/>
          <a:lstStyle/>
          <a:p>
            <a:fld id="{99281490-3D7F-4885-8672-336239E0E612}" type="slidenum">
              <a:rPr lang="zh-CN" altLang="en-US" smtClean="0"/>
              <a:t>57</a:t>
            </a:fld>
            <a:endParaRPr lang="zh-CN" altLang="en-US"/>
          </a:p>
        </p:txBody>
      </p:sp>
    </p:spTree>
    <p:extLst>
      <p:ext uri="{BB962C8B-B14F-4D97-AF65-F5344CB8AC3E}">
        <p14:creationId xmlns:p14="http://schemas.microsoft.com/office/powerpoint/2010/main" val="338300113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en-US" altLang="zh-CN" sz="1200" b="0" i="0" u="none" strike="noStrike" kern="1200" cap="none" normalizeH="0" baseline="0" dirty="0">
              <a:ln>
                <a:noFill/>
              </a:ln>
              <a:solidFill>
                <a:schemeClr val="tx1"/>
              </a:solidFill>
              <a:effectLst/>
              <a:latin typeface="+mj-ea"/>
              <a:ea typeface="+mn-ea"/>
              <a:cs typeface="+mn-cs"/>
            </a:endParaRPr>
          </a:p>
        </p:txBody>
      </p:sp>
      <p:sp>
        <p:nvSpPr>
          <p:cNvPr id="4" name="灯片编号占位符 3"/>
          <p:cNvSpPr>
            <a:spLocks noGrp="1"/>
          </p:cNvSpPr>
          <p:nvPr>
            <p:ph type="sldNum" sz="quarter" idx="10"/>
          </p:nvPr>
        </p:nvSpPr>
        <p:spPr/>
        <p:txBody>
          <a:bodyPr/>
          <a:lstStyle/>
          <a:p>
            <a:fld id="{99281490-3D7F-4885-8672-336239E0E612}" type="slidenum">
              <a:rPr lang="zh-CN" altLang="en-US" smtClean="0"/>
              <a:t>58</a:t>
            </a:fld>
            <a:endParaRPr lang="zh-CN" altLang="en-US"/>
          </a:p>
        </p:txBody>
      </p:sp>
    </p:spTree>
    <p:extLst>
      <p:ext uri="{BB962C8B-B14F-4D97-AF65-F5344CB8AC3E}">
        <p14:creationId xmlns:p14="http://schemas.microsoft.com/office/powerpoint/2010/main" val="32025877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r>
              <a:rPr lang="zh-CN" altLang="en-US" dirty="0"/>
              <a:t>指令的读取和执行交替进行，</a:t>
            </a:r>
            <a:r>
              <a:rPr lang="en-US" altLang="zh-CN" dirty="0"/>
              <a:t>CPU</a:t>
            </a:r>
            <a:r>
              <a:rPr lang="zh-CN" altLang="en-US" dirty="0"/>
              <a:t>以串行方式工作。取指令期间，</a:t>
            </a:r>
            <a:r>
              <a:rPr lang="en-US" altLang="zh-CN" dirty="0"/>
              <a:t>CPU</a:t>
            </a:r>
            <a:r>
              <a:rPr lang="zh-CN" altLang="en-US" dirty="0"/>
              <a:t>内部</a:t>
            </a:r>
            <a:r>
              <a:rPr lang="en-US" altLang="zh-CN" dirty="0"/>
              <a:t>ALU</a:t>
            </a:r>
            <a:r>
              <a:rPr lang="zh-CN" altLang="en-US" dirty="0"/>
              <a:t>等部件必须等待；执行指令期间，取指令部件等待</a:t>
            </a:r>
            <a:endParaRPr lang="en-US" altLang="zh-CN" dirty="0"/>
          </a:p>
          <a:p>
            <a:pPr eaLnBrk="1" hangingPunct="1"/>
            <a:endParaRPr lang="en-US" altLang="zh-CN" dirty="0"/>
          </a:p>
          <a:p>
            <a:pPr eaLnBrk="1" hangingPunct="1"/>
            <a:r>
              <a:rPr lang="zh-CN" altLang="en-US" dirty="0"/>
              <a:t>在</a:t>
            </a:r>
            <a:r>
              <a:rPr lang="en-US" altLang="zh-CN" dirty="0"/>
              <a:t>EU</a:t>
            </a:r>
            <a:r>
              <a:rPr lang="zh-CN" altLang="en-US" dirty="0"/>
              <a:t>和</a:t>
            </a:r>
            <a:r>
              <a:rPr lang="en-US" altLang="zh-CN" dirty="0"/>
              <a:t>BIU</a:t>
            </a:r>
            <a:r>
              <a:rPr lang="zh-CN" altLang="en-US" dirty="0"/>
              <a:t>之间增设了指令队列缓冲器之后，在大多数情况下，取指令操作和执行指令操作并行进行</a:t>
            </a:r>
          </a:p>
          <a:p>
            <a:pPr eaLnBrk="1" hangingPunct="1"/>
            <a:r>
              <a:rPr lang="zh-CN" altLang="en-US" dirty="0"/>
              <a:t>减少了</a:t>
            </a:r>
            <a:r>
              <a:rPr lang="en-US" altLang="zh-CN" dirty="0"/>
              <a:t>CPU</a:t>
            </a:r>
            <a:r>
              <a:rPr lang="zh-CN" altLang="en-US" dirty="0"/>
              <a:t>为取指令而等待的时间</a:t>
            </a:r>
          </a:p>
          <a:p>
            <a:pPr eaLnBrk="1" hangingPunct="1"/>
            <a:r>
              <a:rPr lang="zh-CN" altLang="en-US" dirty="0"/>
              <a:t>降低了对存储器存取速度的要求</a:t>
            </a:r>
          </a:p>
          <a:p>
            <a:pPr eaLnBrk="1" hangingPunct="1"/>
            <a:endParaRPr lang="zh-CN" altLang="en-US" dirty="0"/>
          </a:p>
          <a:p>
            <a:pPr eaLnBrk="1" hangingPunct="1"/>
            <a:r>
              <a:rPr lang="zh-CN" altLang="en-US" dirty="0"/>
              <a:t>指令流水线操作方式在微处理器的发展史上具有重要意义</a:t>
            </a:r>
          </a:p>
          <a:p>
            <a:pPr eaLnBrk="1" hangingPunct="1"/>
            <a:endParaRPr lang="zh-CN" altLang="en-US" dirty="0"/>
          </a:p>
        </p:txBody>
      </p:sp>
      <p:sp>
        <p:nvSpPr>
          <p:cNvPr id="4" name="灯片编号占位符 3"/>
          <p:cNvSpPr>
            <a:spLocks noGrp="1"/>
          </p:cNvSpPr>
          <p:nvPr>
            <p:ph type="sldNum" sz="quarter" idx="10"/>
          </p:nvPr>
        </p:nvSpPr>
        <p:spPr/>
        <p:txBody>
          <a:bodyPr/>
          <a:lstStyle/>
          <a:p>
            <a:fld id="{99281490-3D7F-4885-8672-336239E0E612}" type="slidenum">
              <a:rPr lang="zh-CN" altLang="en-US" smtClean="0"/>
              <a:t>10</a:t>
            </a:fld>
            <a:endParaRPr lang="zh-CN" altLang="en-US"/>
          </a:p>
        </p:txBody>
      </p:sp>
    </p:spTree>
    <p:extLst>
      <p:ext uri="{BB962C8B-B14F-4D97-AF65-F5344CB8AC3E}">
        <p14:creationId xmlns:p14="http://schemas.microsoft.com/office/powerpoint/2010/main" val="149519910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en-US" altLang="zh-CN" sz="1200" b="0" i="0" u="none" strike="noStrike" kern="1200" cap="none" normalizeH="0" baseline="0" dirty="0">
              <a:ln>
                <a:noFill/>
              </a:ln>
              <a:solidFill>
                <a:schemeClr val="tx1"/>
              </a:solidFill>
              <a:effectLst/>
              <a:latin typeface="+mj-ea"/>
              <a:ea typeface="+mn-ea"/>
              <a:cs typeface="+mn-cs"/>
            </a:endParaRPr>
          </a:p>
        </p:txBody>
      </p:sp>
      <p:sp>
        <p:nvSpPr>
          <p:cNvPr id="4" name="灯片编号占位符 3"/>
          <p:cNvSpPr>
            <a:spLocks noGrp="1"/>
          </p:cNvSpPr>
          <p:nvPr>
            <p:ph type="sldNum" sz="quarter" idx="10"/>
          </p:nvPr>
        </p:nvSpPr>
        <p:spPr/>
        <p:txBody>
          <a:bodyPr/>
          <a:lstStyle/>
          <a:p>
            <a:fld id="{99281490-3D7F-4885-8672-336239E0E612}" type="slidenum">
              <a:rPr lang="zh-CN" altLang="en-US" smtClean="0"/>
              <a:t>59</a:t>
            </a:fld>
            <a:endParaRPr lang="zh-CN" altLang="en-US"/>
          </a:p>
        </p:txBody>
      </p:sp>
    </p:spTree>
    <p:extLst>
      <p:ext uri="{BB962C8B-B14F-4D97-AF65-F5344CB8AC3E}">
        <p14:creationId xmlns:p14="http://schemas.microsoft.com/office/powerpoint/2010/main" val="301565971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0"/>
              </a:spcBef>
              <a:spcAft>
                <a:spcPct val="0"/>
              </a:spcAft>
              <a:buClrTx/>
              <a:buSzTx/>
              <a:buFontTx/>
              <a:buNone/>
              <a:tabLst/>
            </a:pPr>
            <a:endParaRPr kumimoji="1" lang="en-US" altLang="zh-CN" sz="1200" b="0" i="0" u="none" strike="noStrike" kern="1200" cap="none" normalizeH="0" baseline="0" dirty="0">
              <a:ln>
                <a:noFill/>
              </a:ln>
              <a:solidFill>
                <a:schemeClr val="tx1"/>
              </a:solidFill>
              <a:effectLst/>
              <a:latin typeface="+mj-ea"/>
              <a:ea typeface="+mn-ea"/>
              <a:cs typeface="+mn-cs"/>
            </a:endParaRPr>
          </a:p>
        </p:txBody>
      </p:sp>
      <p:sp>
        <p:nvSpPr>
          <p:cNvPr id="4" name="灯片编号占位符 3"/>
          <p:cNvSpPr>
            <a:spLocks noGrp="1"/>
          </p:cNvSpPr>
          <p:nvPr>
            <p:ph type="sldNum" sz="quarter" idx="10"/>
          </p:nvPr>
        </p:nvSpPr>
        <p:spPr/>
        <p:txBody>
          <a:bodyPr/>
          <a:lstStyle/>
          <a:p>
            <a:fld id="{99281490-3D7F-4885-8672-336239E0E612}" type="slidenum">
              <a:rPr lang="zh-CN" altLang="en-US" smtClean="0"/>
              <a:t>60</a:t>
            </a:fld>
            <a:endParaRPr lang="zh-CN" altLang="en-US"/>
          </a:p>
        </p:txBody>
      </p:sp>
    </p:spTree>
    <p:extLst>
      <p:ext uri="{BB962C8B-B14F-4D97-AF65-F5344CB8AC3E}">
        <p14:creationId xmlns:p14="http://schemas.microsoft.com/office/powerpoint/2010/main" val="343202787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0"/>
              </a:spcBef>
              <a:spcAft>
                <a:spcPct val="0"/>
              </a:spcAft>
              <a:buClrTx/>
              <a:buSzTx/>
              <a:buFontTx/>
              <a:buNone/>
              <a:tabLst/>
            </a:pPr>
            <a:r>
              <a:rPr kumimoji="1" lang="zh-CN" altLang="en-US" sz="1200" b="0" i="0" u="none" strike="noStrike" kern="1200" cap="none" normalizeH="0" baseline="0" dirty="0">
                <a:ln>
                  <a:noFill/>
                </a:ln>
                <a:solidFill>
                  <a:schemeClr val="tx1"/>
                </a:solidFill>
                <a:effectLst/>
                <a:latin typeface="+mj-ea"/>
                <a:ea typeface="+mn-ea"/>
                <a:cs typeface="+mn-cs"/>
              </a:rPr>
              <a:t>计算机</a:t>
            </a:r>
            <a:r>
              <a:rPr kumimoji="1" lang="en-US" altLang="zh-CN" sz="1200" b="0" i="0" u="none" strike="noStrike" kern="1200" cap="none" normalizeH="0" baseline="0" dirty="0">
                <a:ln>
                  <a:noFill/>
                </a:ln>
                <a:solidFill>
                  <a:schemeClr val="tx1"/>
                </a:solidFill>
                <a:effectLst/>
                <a:latin typeface="+mj-ea"/>
                <a:ea typeface="+mn-ea"/>
                <a:cs typeface="+mn-cs"/>
              </a:rPr>
              <a:t>20</a:t>
            </a:r>
            <a:r>
              <a:rPr kumimoji="1" lang="zh-CN" altLang="en-US" sz="1200" b="0" i="0" u="none" strike="noStrike" kern="1200" cap="none" normalizeH="0" baseline="0" dirty="0">
                <a:ln>
                  <a:noFill/>
                </a:ln>
                <a:solidFill>
                  <a:schemeClr val="tx1"/>
                </a:solidFill>
                <a:effectLst/>
                <a:latin typeface="+mj-ea"/>
                <a:ea typeface="+mn-ea"/>
                <a:cs typeface="+mn-cs"/>
              </a:rPr>
              <a:t>级讲到这</a:t>
            </a:r>
            <a:endParaRPr kumimoji="1" lang="en-US" altLang="zh-CN" sz="1200" b="0" i="0" u="none" strike="noStrike" kern="1200" cap="none" normalizeH="0" baseline="0" dirty="0">
              <a:ln>
                <a:noFill/>
              </a:ln>
              <a:solidFill>
                <a:schemeClr val="tx1"/>
              </a:solidFill>
              <a:effectLst/>
              <a:latin typeface="+mj-ea"/>
              <a:ea typeface="+mn-ea"/>
              <a:cs typeface="+mn-cs"/>
            </a:endParaRPr>
          </a:p>
        </p:txBody>
      </p:sp>
      <p:sp>
        <p:nvSpPr>
          <p:cNvPr id="4" name="灯片编号占位符 3"/>
          <p:cNvSpPr>
            <a:spLocks noGrp="1"/>
          </p:cNvSpPr>
          <p:nvPr>
            <p:ph type="sldNum" sz="quarter" idx="10"/>
          </p:nvPr>
        </p:nvSpPr>
        <p:spPr/>
        <p:txBody>
          <a:bodyPr/>
          <a:lstStyle/>
          <a:p>
            <a:fld id="{99281490-3D7F-4885-8672-336239E0E612}" type="slidenum">
              <a:rPr lang="zh-CN" altLang="en-US" smtClean="0"/>
              <a:t>61</a:t>
            </a:fld>
            <a:endParaRPr lang="zh-CN" altLang="en-US"/>
          </a:p>
        </p:txBody>
      </p:sp>
    </p:spTree>
    <p:extLst>
      <p:ext uri="{BB962C8B-B14F-4D97-AF65-F5344CB8AC3E}">
        <p14:creationId xmlns:p14="http://schemas.microsoft.com/office/powerpoint/2010/main" val="345325193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en-US" altLang="zh-CN" sz="1200" b="0" i="0" u="none" strike="noStrike" kern="1200" cap="none" normalizeH="0" baseline="0" dirty="0">
              <a:ln>
                <a:noFill/>
              </a:ln>
              <a:solidFill>
                <a:schemeClr val="tx1"/>
              </a:solidFill>
              <a:effectLst/>
              <a:latin typeface="+mj-ea"/>
              <a:ea typeface="+mn-ea"/>
              <a:cs typeface="+mn-cs"/>
            </a:endParaRPr>
          </a:p>
        </p:txBody>
      </p:sp>
      <p:sp>
        <p:nvSpPr>
          <p:cNvPr id="4" name="灯片编号占位符 3"/>
          <p:cNvSpPr>
            <a:spLocks noGrp="1"/>
          </p:cNvSpPr>
          <p:nvPr>
            <p:ph type="sldNum" sz="quarter" idx="10"/>
          </p:nvPr>
        </p:nvSpPr>
        <p:spPr/>
        <p:txBody>
          <a:bodyPr/>
          <a:lstStyle/>
          <a:p>
            <a:fld id="{99281490-3D7F-4885-8672-336239E0E612}" type="slidenum">
              <a:rPr lang="zh-CN" altLang="en-US" smtClean="0"/>
              <a:t>62</a:t>
            </a:fld>
            <a:endParaRPr lang="zh-CN" altLang="en-US"/>
          </a:p>
        </p:txBody>
      </p:sp>
    </p:spTree>
    <p:extLst>
      <p:ext uri="{BB962C8B-B14F-4D97-AF65-F5344CB8AC3E}">
        <p14:creationId xmlns:p14="http://schemas.microsoft.com/office/powerpoint/2010/main" val="32445706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en-US" altLang="zh-CN" sz="1200" b="0" i="0" u="none" strike="noStrike" kern="1200" cap="none" normalizeH="0" baseline="0" dirty="0">
              <a:ln>
                <a:noFill/>
              </a:ln>
              <a:solidFill>
                <a:schemeClr val="tx1"/>
              </a:solidFill>
              <a:effectLst/>
              <a:latin typeface="+mj-ea"/>
              <a:ea typeface="+mn-ea"/>
              <a:cs typeface="+mn-cs"/>
            </a:endParaRPr>
          </a:p>
        </p:txBody>
      </p:sp>
      <p:sp>
        <p:nvSpPr>
          <p:cNvPr id="4" name="灯片编号占位符 3"/>
          <p:cNvSpPr>
            <a:spLocks noGrp="1"/>
          </p:cNvSpPr>
          <p:nvPr>
            <p:ph type="sldNum" sz="quarter" idx="10"/>
          </p:nvPr>
        </p:nvSpPr>
        <p:spPr/>
        <p:txBody>
          <a:bodyPr/>
          <a:lstStyle/>
          <a:p>
            <a:fld id="{99281490-3D7F-4885-8672-336239E0E612}" type="slidenum">
              <a:rPr lang="zh-CN" altLang="en-US" smtClean="0"/>
              <a:t>63</a:t>
            </a:fld>
            <a:endParaRPr lang="zh-CN" altLang="en-US"/>
          </a:p>
        </p:txBody>
      </p:sp>
    </p:spTree>
    <p:extLst>
      <p:ext uri="{BB962C8B-B14F-4D97-AF65-F5344CB8AC3E}">
        <p14:creationId xmlns:p14="http://schemas.microsoft.com/office/powerpoint/2010/main" val="281303609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en-US" altLang="zh-CN" sz="1200" b="0" i="0" u="none" strike="noStrike" kern="1200" cap="none" normalizeH="0" baseline="0" dirty="0">
              <a:ln>
                <a:noFill/>
              </a:ln>
              <a:solidFill>
                <a:schemeClr val="tx1"/>
              </a:solidFill>
              <a:effectLst/>
              <a:latin typeface="+mj-ea"/>
              <a:ea typeface="+mn-ea"/>
              <a:cs typeface="+mn-cs"/>
            </a:endParaRPr>
          </a:p>
        </p:txBody>
      </p:sp>
      <p:sp>
        <p:nvSpPr>
          <p:cNvPr id="4" name="灯片编号占位符 3"/>
          <p:cNvSpPr>
            <a:spLocks noGrp="1"/>
          </p:cNvSpPr>
          <p:nvPr>
            <p:ph type="sldNum" sz="quarter" idx="10"/>
          </p:nvPr>
        </p:nvSpPr>
        <p:spPr/>
        <p:txBody>
          <a:bodyPr/>
          <a:lstStyle/>
          <a:p>
            <a:fld id="{99281490-3D7F-4885-8672-336239E0E612}" type="slidenum">
              <a:rPr lang="zh-CN" altLang="en-US" smtClean="0"/>
              <a:t>64</a:t>
            </a:fld>
            <a:endParaRPr lang="zh-CN" altLang="en-US"/>
          </a:p>
        </p:txBody>
      </p:sp>
    </p:spTree>
    <p:extLst>
      <p:ext uri="{BB962C8B-B14F-4D97-AF65-F5344CB8AC3E}">
        <p14:creationId xmlns:p14="http://schemas.microsoft.com/office/powerpoint/2010/main" val="63946374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en-US" altLang="zh-CN" sz="1200" b="0" i="0" u="none" strike="noStrike" kern="1200" cap="none" normalizeH="0" baseline="0" dirty="0">
              <a:ln>
                <a:noFill/>
              </a:ln>
              <a:solidFill>
                <a:schemeClr val="tx1"/>
              </a:solidFill>
              <a:effectLst/>
              <a:latin typeface="+mj-ea"/>
              <a:ea typeface="+mn-ea"/>
              <a:cs typeface="+mn-cs"/>
            </a:endParaRPr>
          </a:p>
        </p:txBody>
      </p:sp>
      <p:sp>
        <p:nvSpPr>
          <p:cNvPr id="4" name="灯片编号占位符 3"/>
          <p:cNvSpPr>
            <a:spLocks noGrp="1"/>
          </p:cNvSpPr>
          <p:nvPr>
            <p:ph type="sldNum" sz="quarter" idx="10"/>
          </p:nvPr>
        </p:nvSpPr>
        <p:spPr/>
        <p:txBody>
          <a:bodyPr/>
          <a:lstStyle/>
          <a:p>
            <a:fld id="{99281490-3D7F-4885-8672-336239E0E612}" type="slidenum">
              <a:rPr lang="zh-CN" altLang="en-US" smtClean="0"/>
              <a:t>65</a:t>
            </a:fld>
            <a:endParaRPr lang="zh-CN" altLang="en-US"/>
          </a:p>
        </p:txBody>
      </p:sp>
    </p:spTree>
    <p:extLst>
      <p:ext uri="{BB962C8B-B14F-4D97-AF65-F5344CB8AC3E}">
        <p14:creationId xmlns:p14="http://schemas.microsoft.com/office/powerpoint/2010/main" val="210246425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en-US" altLang="zh-CN" sz="1200" b="0" i="0" u="none" strike="noStrike" kern="1200" cap="none" normalizeH="0" baseline="0" dirty="0">
              <a:ln>
                <a:noFill/>
              </a:ln>
              <a:solidFill>
                <a:schemeClr val="tx1"/>
              </a:solidFill>
              <a:effectLst/>
              <a:latin typeface="+mj-ea"/>
              <a:ea typeface="+mn-ea"/>
              <a:cs typeface="+mn-cs"/>
            </a:endParaRPr>
          </a:p>
        </p:txBody>
      </p:sp>
      <p:sp>
        <p:nvSpPr>
          <p:cNvPr id="4" name="灯片编号占位符 3"/>
          <p:cNvSpPr>
            <a:spLocks noGrp="1"/>
          </p:cNvSpPr>
          <p:nvPr>
            <p:ph type="sldNum" sz="quarter" idx="10"/>
          </p:nvPr>
        </p:nvSpPr>
        <p:spPr/>
        <p:txBody>
          <a:bodyPr/>
          <a:lstStyle/>
          <a:p>
            <a:fld id="{99281490-3D7F-4885-8672-336239E0E612}" type="slidenum">
              <a:rPr lang="zh-CN" altLang="en-US" smtClean="0"/>
              <a:t>66</a:t>
            </a:fld>
            <a:endParaRPr lang="zh-CN" altLang="en-US"/>
          </a:p>
        </p:txBody>
      </p:sp>
    </p:spTree>
    <p:extLst>
      <p:ext uri="{BB962C8B-B14F-4D97-AF65-F5344CB8AC3E}">
        <p14:creationId xmlns:p14="http://schemas.microsoft.com/office/powerpoint/2010/main" val="181927578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1" lang="en-US" altLang="zh-CN" sz="1200" b="0" i="0" u="none" strike="noStrike" kern="1200" cap="none" normalizeH="0" baseline="0" dirty="0">
                <a:ln>
                  <a:noFill/>
                </a:ln>
                <a:solidFill>
                  <a:schemeClr val="tx1"/>
                </a:solidFill>
                <a:effectLst/>
                <a:latin typeface="+mj-ea"/>
                <a:ea typeface="+mn-ea"/>
                <a:cs typeface="+mn-cs"/>
              </a:rPr>
              <a:t>1</a:t>
            </a:r>
            <a:r>
              <a:rPr kumimoji="1" lang="zh-CN" altLang="en-US" sz="1200" b="0" i="0" u="none" strike="noStrike" kern="1200" cap="none" normalizeH="0" baseline="0" dirty="0">
                <a:ln>
                  <a:noFill/>
                </a:ln>
                <a:solidFill>
                  <a:schemeClr val="tx1"/>
                </a:solidFill>
                <a:effectLst/>
                <a:latin typeface="+mj-ea"/>
                <a:ea typeface="+mn-ea"/>
                <a:cs typeface="+mn-cs"/>
              </a:rPr>
              <a:t>、主控设备送一个宽度为一个时钟周期的脉冲给</a:t>
            </a:r>
            <a:r>
              <a:rPr kumimoji="1" lang="en-US" altLang="zh-CN" sz="1200" b="0" i="0" u="none" strike="noStrike" kern="1200" cap="none" normalizeH="0" baseline="0" dirty="0">
                <a:ln>
                  <a:noFill/>
                </a:ln>
                <a:solidFill>
                  <a:schemeClr val="tx1"/>
                </a:solidFill>
                <a:effectLst/>
                <a:latin typeface="+mj-ea"/>
                <a:ea typeface="+mn-ea"/>
                <a:cs typeface="+mn-cs"/>
              </a:rPr>
              <a:t>CPU</a:t>
            </a:r>
            <a:r>
              <a:rPr kumimoji="1" lang="zh-CN" altLang="en-US" sz="1200" b="0" i="0" u="none" strike="noStrike" kern="1200" cap="none" normalizeH="0" baseline="0" dirty="0">
                <a:ln>
                  <a:noFill/>
                </a:ln>
                <a:solidFill>
                  <a:schemeClr val="tx1"/>
                </a:solidFill>
                <a:effectLst/>
                <a:latin typeface="+mj-ea"/>
                <a:ea typeface="+mn-ea"/>
                <a:cs typeface="+mn-cs"/>
              </a:rPr>
              <a:t>，请求使用总线</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CN" altLang="en-US" sz="1200" b="0" i="0" u="none" strike="noStrike" kern="1200" cap="none" normalizeH="0" baseline="0" dirty="0">
              <a:ln>
                <a:noFill/>
              </a:ln>
              <a:solidFill>
                <a:schemeClr val="tx1"/>
              </a:solidFill>
              <a:effectLst/>
              <a:latin typeface="+mj-ea"/>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1" lang="en-US" altLang="zh-CN" sz="1200" b="0" i="0" u="none" strike="noStrike" kern="1200" cap="none" normalizeH="0" baseline="0" dirty="0">
                <a:ln>
                  <a:noFill/>
                </a:ln>
                <a:solidFill>
                  <a:schemeClr val="tx1"/>
                </a:solidFill>
                <a:effectLst/>
                <a:latin typeface="+mj-ea"/>
                <a:ea typeface="+mn-ea"/>
                <a:cs typeface="+mn-cs"/>
              </a:rPr>
              <a:t>2</a:t>
            </a:r>
            <a:r>
              <a:rPr kumimoji="1" lang="zh-CN" altLang="en-US" sz="1200" b="0" i="0" u="none" strike="noStrike" kern="1200" cap="none" normalizeH="0" baseline="0" dirty="0">
                <a:ln>
                  <a:noFill/>
                </a:ln>
                <a:solidFill>
                  <a:schemeClr val="tx1"/>
                </a:solidFill>
                <a:effectLst/>
                <a:latin typeface="+mj-ea"/>
                <a:ea typeface="+mn-ea"/>
                <a:cs typeface="+mn-cs"/>
              </a:rPr>
              <a:t>、</a:t>
            </a:r>
            <a:r>
              <a:rPr kumimoji="1" lang="en-US" altLang="zh-CN" sz="1200" b="0" i="0" u="none" strike="noStrike" kern="1200" cap="none" normalizeH="0" baseline="0" dirty="0">
                <a:ln>
                  <a:noFill/>
                </a:ln>
                <a:solidFill>
                  <a:schemeClr val="tx1"/>
                </a:solidFill>
                <a:effectLst/>
                <a:latin typeface="+mj-ea"/>
                <a:ea typeface="+mn-ea"/>
                <a:cs typeface="+mn-cs"/>
              </a:rPr>
              <a:t>CPU</a:t>
            </a:r>
            <a:r>
              <a:rPr kumimoji="1" lang="zh-CN" altLang="en-US" sz="1200" b="0" i="0" u="none" strike="noStrike" kern="1200" cap="none" normalizeH="0" baseline="0" dirty="0">
                <a:ln>
                  <a:noFill/>
                </a:ln>
                <a:solidFill>
                  <a:schemeClr val="tx1"/>
                </a:solidFill>
                <a:effectLst/>
                <a:latin typeface="+mj-ea"/>
                <a:ea typeface="+mn-ea"/>
                <a:cs typeface="+mn-cs"/>
              </a:rPr>
              <a:t>在当前总线周期的</a:t>
            </a:r>
            <a:r>
              <a:rPr kumimoji="1" lang="en-US" altLang="zh-CN" sz="1200" b="0" i="0" u="none" strike="noStrike" kern="1200" cap="none" normalizeH="0" baseline="0" dirty="0">
                <a:ln>
                  <a:noFill/>
                </a:ln>
                <a:solidFill>
                  <a:schemeClr val="tx1"/>
                </a:solidFill>
                <a:effectLst/>
                <a:latin typeface="+mj-ea"/>
                <a:ea typeface="+mn-ea"/>
                <a:cs typeface="+mn-cs"/>
              </a:rPr>
              <a:t>T4</a:t>
            </a:r>
            <a:r>
              <a:rPr kumimoji="1" lang="zh-CN" altLang="en-US" sz="1200" b="0" i="0" u="none" strike="noStrike" kern="1200" cap="none" normalizeH="0" baseline="0" dirty="0">
                <a:ln>
                  <a:noFill/>
                </a:ln>
                <a:solidFill>
                  <a:schemeClr val="tx1"/>
                </a:solidFill>
                <a:effectLst/>
                <a:latin typeface="+mj-ea"/>
                <a:ea typeface="+mn-ea"/>
                <a:cs typeface="+mn-cs"/>
              </a:rPr>
              <a:t>或下一个总线周期的</a:t>
            </a:r>
            <a:r>
              <a:rPr kumimoji="1" lang="en-US" altLang="zh-CN" sz="1200" b="0" i="0" u="none" strike="noStrike" kern="1200" cap="none" normalizeH="0" baseline="0" dirty="0">
                <a:ln>
                  <a:noFill/>
                </a:ln>
                <a:solidFill>
                  <a:schemeClr val="tx1"/>
                </a:solidFill>
                <a:effectLst/>
                <a:latin typeface="+mj-ea"/>
                <a:ea typeface="+mn-ea"/>
                <a:cs typeface="+mn-cs"/>
              </a:rPr>
              <a:t>T1</a:t>
            </a:r>
            <a:r>
              <a:rPr kumimoji="1" lang="zh-CN" altLang="en-US" sz="1200" b="0" i="0" u="none" strike="noStrike" kern="1200" cap="none" normalizeH="0" baseline="0" dirty="0">
                <a:ln>
                  <a:noFill/>
                </a:ln>
                <a:solidFill>
                  <a:schemeClr val="tx1"/>
                </a:solidFill>
                <a:effectLst/>
                <a:latin typeface="+mj-ea"/>
                <a:ea typeface="+mn-ea"/>
                <a:cs typeface="+mn-cs"/>
              </a:rPr>
              <a:t>状态输出一个宽度为一个时钟周期的脉冲给该总线主设备，作为出让总线的应答信号，从下一个时钟周期开始，</a:t>
            </a:r>
            <a:r>
              <a:rPr kumimoji="1" lang="en-US" altLang="zh-CN" sz="1200" b="0" i="0" u="none" strike="noStrike" kern="1200" cap="none" normalizeH="0" baseline="0" dirty="0">
                <a:ln>
                  <a:noFill/>
                </a:ln>
                <a:solidFill>
                  <a:schemeClr val="tx1"/>
                </a:solidFill>
                <a:effectLst/>
                <a:latin typeface="+mj-ea"/>
                <a:ea typeface="+mn-ea"/>
                <a:cs typeface="+mn-cs"/>
              </a:rPr>
              <a:t>CPU</a:t>
            </a:r>
            <a:r>
              <a:rPr kumimoji="1" lang="zh-CN" altLang="en-US" sz="1200" b="0" i="0" u="none" strike="noStrike" kern="1200" cap="none" normalizeH="0" baseline="0" dirty="0">
                <a:ln>
                  <a:noFill/>
                </a:ln>
                <a:solidFill>
                  <a:schemeClr val="tx1"/>
                </a:solidFill>
                <a:effectLst/>
                <a:latin typeface="+mj-ea"/>
                <a:ea typeface="+mn-ea"/>
                <a:cs typeface="+mn-cs"/>
              </a:rPr>
              <a:t>释放总线</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CN" altLang="en-US" sz="1200" b="0" i="0" u="none" strike="noStrike" kern="1200" cap="none" normalizeH="0" baseline="0" dirty="0">
              <a:ln>
                <a:noFill/>
              </a:ln>
              <a:solidFill>
                <a:schemeClr val="tx1"/>
              </a:solidFill>
              <a:effectLst/>
              <a:latin typeface="+mj-ea"/>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1" lang="en-US" altLang="zh-CN" sz="1200" b="0" i="0" u="none" strike="noStrike" kern="1200" cap="none" normalizeH="0" baseline="0" dirty="0">
                <a:ln>
                  <a:noFill/>
                </a:ln>
                <a:solidFill>
                  <a:schemeClr val="tx1"/>
                </a:solidFill>
                <a:effectLst/>
                <a:latin typeface="+mj-ea"/>
                <a:ea typeface="+mn-ea"/>
                <a:cs typeface="+mn-cs"/>
              </a:rPr>
              <a:t>3</a:t>
            </a:r>
            <a:r>
              <a:rPr kumimoji="1" lang="zh-CN" altLang="en-US" sz="1200" b="0" i="0" u="none" strike="noStrike" kern="1200" cap="none" normalizeH="0" baseline="0" dirty="0">
                <a:ln>
                  <a:noFill/>
                </a:ln>
                <a:solidFill>
                  <a:schemeClr val="tx1"/>
                </a:solidFill>
                <a:effectLst/>
                <a:latin typeface="+mj-ea"/>
                <a:ea typeface="+mn-ea"/>
                <a:cs typeface="+mn-cs"/>
              </a:rPr>
              <a:t>、当外设使用完毕时，该总线主设备输出一个时钟周期的脉冲给</a:t>
            </a:r>
            <a:r>
              <a:rPr kumimoji="1" lang="en-US" altLang="zh-CN" sz="1200" b="0" i="0" u="none" strike="noStrike" kern="1200" cap="none" normalizeH="0" baseline="0" dirty="0">
                <a:ln>
                  <a:noFill/>
                </a:ln>
                <a:solidFill>
                  <a:schemeClr val="tx1"/>
                </a:solidFill>
                <a:effectLst/>
                <a:latin typeface="+mj-ea"/>
                <a:ea typeface="+mn-ea"/>
                <a:cs typeface="+mn-cs"/>
              </a:rPr>
              <a:t>CPU</a:t>
            </a:r>
            <a:r>
              <a:rPr kumimoji="1" lang="zh-CN" altLang="en-US" sz="1200" b="0" i="0" u="none" strike="noStrike" kern="1200" cap="none" normalizeH="0" baseline="0" dirty="0">
                <a:ln>
                  <a:noFill/>
                </a:ln>
                <a:solidFill>
                  <a:schemeClr val="tx1"/>
                </a:solidFill>
                <a:effectLst/>
                <a:latin typeface="+mj-ea"/>
                <a:ea typeface="+mn-ea"/>
                <a:cs typeface="+mn-cs"/>
              </a:rPr>
              <a:t>表示总线请求的结束，</a:t>
            </a:r>
            <a:r>
              <a:rPr kumimoji="1" lang="en-US" altLang="zh-CN" sz="1200" b="0" i="0" u="none" strike="noStrike" kern="1200" cap="none" normalizeH="0" baseline="0" dirty="0">
                <a:ln>
                  <a:noFill/>
                </a:ln>
                <a:solidFill>
                  <a:schemeClr val="tx1"/>
                </a:solidFill>
                <a:effectLst/>
                <a:latin typeface="+mj-ea"/>
                <a:ea typeface="+mn-ea"/>
                <a:cs typeface="+mn-cs"/>
              </a:rPr>
              <a:t>CPU</a:t>
            </a:r>
            <a:r>
              <a:rPr kumimoji="1" lang="zh-CN" altLang="en-US" sz="1200" b="0" i="0" u="none" strike="noStrike" kern="1200" cap="none" normalizeH="0" baseline="0" dirty="0">
                <a:ln>
                  <a:noFill/>
                </a:ln>
                <a:solidFill>
                  <a:schemeClr val="tx1"/>
                </a:solidFill>
                <a:effectLst/>
                <a:latin typeface="+mj-ea"/>
                <a:ea typeface="+mn-ea"/>
                <a:cs typeface="+mn-cs"/>
              </a:rPr>
              <a:t>在下一个时钟周期又开始控制总线</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CN" altLang="en-US" sz="1200" b="0" i="0" u="none" strike="noStrike" kern="1200" cap="none" normalizeH="0" baseline="0" dirty="0">
              <a:ln>
                <a:noFill/>
              </a:ln>
              <a:solidFill>
                <a:schemeClr val="tx1"/>
              </a:solidFill>
              <a:effectLst/>
              <a:latin typeface="+mj-ea"/>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1" lang="zh-CN" altLang="en-US" sz="1200" b="0" i="0" u="none" strike="noStrike" kern="1200" cap="none" normalizeH="0" baseline="0" dirty="0">
                <a:ln>
                  <a:noFill/>
                </a:ln>
                <a:solidFill>
                  <a:schemeClr val="tx1"/>
                </a:solidFill>
                <a:effectLst/>
                <a:latin typeface="+mj-ea"/>
                <a:ea typeface="+mn-ea"/>
                <a:cs typeface="+mn-cs"/>
              </a:rPr>
              <a:t>两次总线请求之间，至少要有一个空时钟周期</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en-US" altLang="zh-CN" sz="1200" b="0" i="0" u="none" strike="noStrike" kern="1200" cap="none" normalizeH="0" baseline="0" dirty="0">
              <a:ln>
                <a:noFill/>
              </a:ln>
              <a:solidFill>
                <a:schemeClr val="tx1"/>
              </a:solidFill>
              <a:effectLst/>
              <a:latin typeface="+mj-ea"/>
              <a:ea typeface="+mn-ea"/>
              <a:cs typeface="+mn-cs"/>
            </a:endParaRPr>
          </a:p>
        </p:txBody>
      </p:sp>
      <p:sp>
        <p:nvSpPr>
          <p:cNvPr id="4" name="灯片编号占位符 3"/>
          <p:cNvSpPr>
            <a:spLocks noGrp="1"/>
          </p:cNvSpPr>
          <p:nvPr>
            <p:ph type="sldNum" sz="quarter" idx="10"/>
          </p:nvPr>
        </p:nvSpPr>
        <p:spPr/>
        <p:txBody>
          <a:bodyPr/>
          <a:lstStyle/>
          <a:p>
            <a:fld id="{99281490-3D7F-4885-8672-336239E0E612}" type="slidenum">
              <a:rPr lang="zh-CN" altLang="en-US" smtClean="0"/>
              <a:t>67</a:t>
            </a:fld>
            <a:endParaRPr lang="zh-CN" altLang="en-US"/>
          </a:p>
        </p:txBody>
      </p:sp>
    </p:spTree>
    <p:extLst>
      <p:ext uri="{BB962C8B-B14F-4D97-AF65-F5344CB8AC3E}">
        <p14:creationId xmlns:p14="http://schemas.microsoft.com/office/powerpoint/2010/main" val="335309741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0"/>
              </a:spcBef>
              <a:spcAft>
                <a:spcPct val="0"/>
              </a:spcAft>
              <a:buClrTx/>
              <a:buSzTx/>
              <a:buFontTx/>
              <a:buNone/>
              <a:tabLst/>
            </a:pPr>
            <a:r>
              <a:rPr kumimoji="1" lang="zh-CN" altLang="en-US" sz="1200" b="0" i="0" u="none" strike="noStrike" kern="1200" cap="none" normalizeH="0" baseline="0">
                <a:ln>
                  <a:noFill/>
                </a:ln>
                <a:solidFill>
                  <a:schemeClr val="tx1"/>
                </a:solidFill>
                <a:effectLst/>
                <a:latin typeface="+mj-ea"/>
                <a:ea typeface="+mn-ea"/>
                <a:cs typeface="+mn-cs"/>
              </a:rPr>
              <a:t>网工网开讲到这</a:t>
            </a:r>
            <a:endParaRPr kumimoji="1" lang="en-US" altLang="zh-CN" sz="1200" b="0" i="0" u="none" strike="noStrike" kern="1200" cap="none" normalizeH="0" baseline="0" dirty="0">
              <a:ln>
                <a:noFill/>
              </a:ln>
              <a:solidFill>
                <a:schemeClr val="tx1"/>
              </a:solidFill>
              <a:effectLst/>
              <a:latin typeface="+mj-ea"/>
              <a:ea typeface="+mn-ea"/>
              <a:cs typeface="+mn-cs"/>
            </a:endParaRPr>
          </a:p>
        </p:txBody>
      </p:sp>
      <p:sp>
        <p:nvSpPr>
          <p:cNvPr id="4" name="灯片编号占位符 3"/>
          <p:cNvSpPr>
            <a:spLocks noGrp="1"/>
          </p:cNvSpPr>
          <p:nvPr>
            <p:ph type="sldNum" sz="quarter" idx="10"/>
          </p:nvPr>
        </p:nvSpPr>
        <p:spPr/>
        <p:txBody>
          <a:bodyPr/>
          <a:lstStyle/>
          <a:p>
            <a:fld id="{99281490-3D7F-4885-8672-336239E0E612}" type="slidenum">
              <a:rPr lang="zh-CN" altLang="en-US" smtClean="0"/>
              <a:t>68</a:t>
            </a:fld>
            <a:endParaRPr lang="zh-CN" altLang="en-US"/>
          </a:p>
        </p:txBody>
      </p:sp>
    </p:spTree>
    <p:extLst>
      <p:ext uri="{BB962C8B-B14F-4D97-AF65-F5344CB8AC3E}">
        <p14:creationId xmlns:p14="http://schemas.microsoft.com/office/powerpoint/2010/main" val="38613370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执行指令所需的数据或执行指令的结果，都由</a:t>
            </a:r>
            <a:r>
              <a:rPr lang="en-US" altLang="zh-CN" dirty="0"/>
              <a:t>EU</a:t>
            </a:r>
            <a:r>
              <a:rPr lang="zh-CN" altLang="en-US" dirty="0"/>
              <a:t>向</a:t>
            </a:r>
            <a:r>
              <a:rPr lang="en-US" altLang="zh-CN" dirty="0"/>
              <a:t>BIU</a:t>
            </a:r>
            <a:r>
              <a:rPr lang="zh-CN" altLang="en-US" dirty="0"/>
              <a:t>发出请求，再由</a:t>
            </a:r>
            <a:r>
              <a:rPr lang="en-US" altLang="zh-CN" dirty="0"/>
              <a:t>BIU</a:t>
            </a:r>
            <a:r>
              <a:rPr lang="zh-CN" altLang="en-US" dirty="0"/>
              <a:t>对存储器或</a:t>
            </a:r>
            <a:r>
              <a:rPr lang="en-US" altLang="zh-CN" dirty="0"/>
              <a:t>I/O</a:t>
            </a:r>
            <a:r>
              <a:rPr lang="zh-CN" altLang="en-US" dirty="0"/>
              <a:t>端口进行存取。</a:t>
            </a:r>
          </a:p>
        </p:txBody>
      </p:sp>
      <p:sp>
        <p:nvSpPr>
          <p:cNvPr id="4" name="灯片编号占位符 3"/>
          <p:cNvSpPr>
            <a:spLocks noGrp="1"/>
          </p:cNvSpPr>
          <p:nvPr>
            <p:ph type="sldNum" sz="quarter" idx="5"/>
          </p:nvPr>
        </p:nvSpPr>
        <p:spPr/>
        <p:txBody>
          <a:bodyPr/>
          <a:lstStyle/>
          <a:p>
            <a:fld id="{4AABB649-6269-4EF7-8145-34953C605916}" type="slidenum">
              <a:rPr lang="zh-CN" altLang="en-US" smtClean="0"/>
              <a:t>11</a:t>
            </a:fld>
            <a:endParaRPr lang="zh-CN" altLang="en-US"/>
          </a:p>
        </p:txBody>
      </p:sp>
    </p:spTree>
    <p:extLst>
      <p:ext uri="{BB962C8B-B14F-4D97-AF65-F5344CB8AC3E}">
        <p14:creationId xmlns:p14="http://schemas.microsoft.com/office/powerpoint/2010/main" val="382694188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62"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D3414DAF-1F52-4CD9-BD75-249748AE521C}" type="slidenum">
              <a:rPr kumimoji="0" lang="zh-CN"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69</a:t>
            </a:fld>
            <a:endParaRPr kumimoji="0"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706563" name="Rectangle 2"/>
          <p:cNvSpPr>
            <a:spLocks noGrp="1" noRot="1" noChangeAspect="1" noChangeArrowheads="1" noTextEdit="1"/>
          </p:cNvSpPr>
          <p:nvPr>
            <p:ph type="sldImg"/>
          </p:nvPr>
        </p:nvSpPr>
        <p:spPr>
          <a:xfrm>
            <a:off x="1079500" y="685800"/>
            <a:ext cx="4775200" cy="3581400"/>
          </a:xfrm>
          <a:ln/>
        </p:spPr>
      </p:sp>
      <p:sp>
        <p:nvSpPr>
          <p:cNvPr id="706564"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sq">
                <a:solidFill>
                  <a:srgbClr val="000000"/>
                </a:solidFill>
                <a:miter lim="800000"/>
                <a:headEnd type="none" w="sm" len="sm"/>
                <a:tailEnd type="none" w="sm" len="sm"/>
              </a14:hiddenLine>
            </a:ext>
          </a:extLst>
        </p:spPr>
        <p:txBody>
          <a:bodyPr/>
          <a:lstStyle/>
          <a:p>
            <a:pPr eaLnBrk="1" hangingPunct="1"/>
            <a:r>
              <a:rPr lang="en-US" altLang="zh-CN" dirty="0"/>
              <a:t>340mh</a:t>
            </a:r>
          </a:p>
          <a:p>
            <a:pPr eaLnBrk="1" hangingPunct="1"/>
            <a:r>
              <a:rPr lang="zh-CN" altLang="en-US" dirty="0"/>
              <a:t>最大时钟</a:t>
            </a:r>
            <a:r>
              <a:rPr lang="en-US" altLang="zh-CN" dirty="0"/>
              <a:t>10MHz</a:t>
            </a:r>
            <a:endParaRPr lang="zh-CN" altLang="en-US" dirty="0"/>
          </a:p>
        </p:txBody>
      </p:sp>
    </p:spTree>
    <p:extLst>
      <p:ext uri="{BB962C8B-B14F-4D97-AF65-F5344CB8AC3E}">
        <p14:creationId xmlns:p14="http://schemas.microsoft.com/office/powerpoint/2010/main" val="301850293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62"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D3414DAF-1F52-4CD9-BD75-249748AE521C}" type="slidenum">
              <a:rPr kumimoji="0" lang="zh-CN"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70</a:t>
            </a:fld>
            <a:endParaRPr kumimoji="0"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706563" name="Rectangle 2"/>
          <p:cNvSpPr>
            <a:spLocks noGrp="1" noRot="1" noChangeAspect="1" noChangeArrowheads="1" noTextEdit="1"/>
          </p:cNvSpPr>
          <p:nvPr>
            <p:ph type="sldImg"/>
          </p:nvPr>
        </p:nvSpPr>
        <p:spPr>
          <a:xfrm>
            <a:off x="1079500" y="685800"/>
            <a:ext cx="4775200" cy="3581400"/>
          </a:xfrm>
          <a:ln/>
        </p:spPr>
      </p:sp>
      <p:sp>
        <p:nvSpPr>
          <p:cNvPr id="706564"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sq">
                <a:solidFill>
                  <a:srgbClr val="000000"/>
                </a:solidFill>
                <a:miter lim="800000"/>
                <a:headEnd type="none" w="sm" len="sm"/>
                <a:tailEnd type="none" w="sm" len="sm"/>
              </a14:hiddenLine>
            </a:ext>
          </a:extLst>
        </p:spPr>
        <p:txBody>
          <a:bodyPr/>
          <a:lstStyle/>
          <a:p>
            <a:pPr eaLnBrk="1" hangingPunct="1"/>
            <a:r>
              <a:rPr lang="en-US" altLang="zh-CN" dirty="0"/>
              <a:t>340mh</a:t>
            </a:r>
          </a:p>
          <a:p>
            <a:pPr eaLnBrk="1" hangingPunct="1"/>
            <a:r>
              <a:rPr lang="zh-CN" altLang="en-US" dirty="0"/>
              <a:t>最大时钟</a:t>
            </a:r>
            <a:r>
              <a:rPr lang="en-US" altLang="zh-CN" dirty="0"/>
              <a:t>10MHz</a:t>
            </a:r>
            <a:endParaRPr lang="zh-CN" altLang="en-US" dirty="0"/>
          </a:p>
        </p:txBody>
      </p:sp>
    </p:spTree>
    <p:extLst>
      <p:ext uri="{BB962C8B-B14F-4D97-AF65-F5344CB8AC3E}">
        <p14:creationId xmlns:p14="http://schemas.microsoft.com/office/powerpoint/2010/main" val="3517732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62"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D3414DAF-1F52-4CD9-BD75-249748AE521C}" type="slidenum">
              <a:rPr kumimoji="0" lang="zh-CN"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72</a:t>
            </a:fld>
            <a:endParaRPr kumimoji="0"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706563" name="Rectangle 2"/>
          <p:cNvSpPr>
            <a:spLocks noGrp="1" noRot="1" noChangeAspect="1" noChangeArrowheads="1" noTextEdit="1"/>
          </p:cNvSpPr>
          <p:nvPr>
            <p:ph type="sldImg"/>
          </p:nvPr>
        </p:nvSpPr>
        <p:spPr>
          <a:xfrm>
            <a:off x="1079500" y="685800"/>
            <a:ext cx="4775200" cy="3581400"/>
          </a:xfrm>
          <a:ln/>
        </p:spPr>
      </p:sp>
      <p:sp>
        <p:nvSpPr>
          <p:cNvPr id="706564"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sq">
                <a:solidFill>
                  <a:srgbClr val="000000"/>
                </a:solidFill>
                <a:miter lim="800000"/>
                <a:headEnd type="none" w="sm" len="sm"/>
                <a:tailEnd type="none" w="sm" len="sm"/>
              </a14:hiddenLine>
            </a:ext>
          </a:extLst>
        </p:spPr>
        <p:txBody>
          <a:bodyPr/>
          <a:lstStyle/>
          <a:p>
            <a:pPr eaLnBrk="1" hangingPunct="1"/>
            <a:r>
              <a:rPr lang="zh-CN" altLang="en-US" dirty="0"/>
              <a:t>在</a:t>
            </a:r>
            <a:r>
              <a:rPr lang="en-US" altLang="zh-CN" dirty="0"/>
              <a:t>8088</a:t>
            </a:r>
            <a:r>
              <a:rPr lang="zh-CN" altLang="en-US" dirty="0"/>
              <a:t>中，该引脚在最小模式下的信号定义为</a:t>
            </a:r>
            <a:r>
              <a:rPr lang="en-US" altLang="zh-CN" dirty="0"/>
              <a:t>#SS0</a:t>
            </a:r>
            <a:r>
              <a:rPr lang="zh-CN" altLang="en-US" dirty="0"/>
              <a:t>，该信号与其他信号组合，决定当前总线周期的操作</a:t>
            </a:r>
          </a:p>
        </p:txBody>
      </p:sp>
    </p:spTree>
    <p:extLst>
      <p:ext uri="{BB962C8B-B14F-4D97-AF65-F5344CB8AC3E}">
        <p14:creationId xmlns:p14="http://schemas.microsoft.com/office/powerpoint/2010/main" val="22454250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a:t>
            </a:r>
            <a:r>
              <a:rPr lang="en-US" altLang="zh-CN" dirty="0"/>
              <a:t>ALE</a:t>
            </a:r>
            <a:r>
              <a:rPr lang="zh-CN" altLang="en-US" dirty="0"/>
              <a:t>的控制下，</a:t>
            </a:r>
            <a:r>
              <a:rPr lang="en-US" altLang="zh-CN" dirty="0"/>
              <a:t>3</a:t>
            </a:r>
            <a:r>
              <a:rPr lang="zh-CN" altLang="en-US" dirty="0"/>
              <a:t>片</a:t>
            </a:r>
            <a:r>
              <a:rPr lang="en-US" altLang="zh-CN" dirty="0"/>
              <a:t>8282</a:t>
            </a:r>
            <a:r>
              <a:rPr lang="zh-CN" altLang="en-US" dirty="0"/>
              <a:t>接收</a:t>
            </a:r>
            <a:r>
              <a:rPr lang="en-US" altLang="zh-CN" dirty="0"/>
              <a:t>20</a:t>
            </a:r>
            <a:r>
              <a:rPr lang="zh-CN" altLang="en-US" dirty="0"/>
              <a:t>位地址，锁存在地址总线上</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AABB649-6269-4EF7-8145-34953C605916}"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73</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50396484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当</a:t>
            </a:r>
            <a:r>
              <a:rPr lang="en-US" altLang="zh-CN" dirty="0"/>
              <a:t>STB</a:t>
            </a:r>
            <a:r>
              <a:rPr lang="zh-CN" altLang="en-US" dirty="0"/>
              <a:t>为</a:t>
            </a:r>
            <a:r>
              <a:rPr lang="en-US" altLang="zh-CN" dirty="0"/>
              <a:t>1</a:t>
            </a:r>
            <a:r>
              <a:rPr lang="zh-CN" altLang="en-US" dirty="0"/>
              <a:t>的时候，输入端的数据就被锁存到</a:t>
            </a:r>
            <a:r>
              <a:rPr lang="en-US" altLang="zh-CN" dirty="0"/>
              <a:t>8282</a:t>
            </a:r>
            <a:r>
              <a:rPr lang="zh-CN" altLang="en-US" dirty="0"/>
              <a:t>内部</a:t>
            </a:r>
            <a:endParaRPr lang="en-US" altLang="zh-CN" dirty="0"/>
          </a:p>
          <a:p>
            <a:r>
              <a:rPr lang="zh-CN" altLang="en-US" dirty="0"/>
              <a:t>当</a:t>
            </a:r>
            <a:r>
              <a:rPr lang="en-US" altLang="zh-CN" dirty="0"/>
              <a:t>#OE</a:t>
            </a:r>
            <a:r>
              <a:rPr lang="zh-CN" altLang="en-US" dirty="0"/>
              <a:t>为</a:t>
            </a:r>
            <a:r>
              <a:rPr lang="en-US" altLang="zh-CN" dirty="0"/>
              <a:t>0</a:t>
            </a:r>
            <a:r>
              <a:rPr lang="zh-CN" altLang="en-US" dirty="0"/>
              <a:t>的时候，锁存在</a:t>
            </a:r>
            <a:r>
              <a:rPr lang="en-US" altLang="zh-CN" dirty="0"/>
              <a:t>8282</a:t>
            </a:r>
            <a:r>
              <a:rPr lang="zh-CN" altLang="en-US" dirty="0"/>
              <a:t>内部的数据就通过输出端输出</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AABB649-6269-4EF7-8145-34953C605916}"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74</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83677259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AABB649-6269-4EF7-8145-34953C605916}"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75</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78258669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lvl="1" indent="0">
              <a:buNone/>
            </a:pPr>
            <a:r>
              <a:rPr lang="zh-CN" altLang="en-US" dirty="0">
                <a:latin typeface="+mn-ea"/>
                <a:ea typeface="+mn-ea"/>
              </a:rPr>
              <a:t>时钟脉冲由时钟发生器产生</a:t>
            </a:r>
          </a:p>
        </p:txBody>
      </p:sp>
      <p:sp>
        <p:nvSpPr>
          <p:cNvPr id="4" name="灯片编号占位符 3"/>
          <p:cNvSpPr>
            <a:spLocks noGrp="1"/>
          </p:cNvSpPr>
          <p:nvPr>
            <p:ph type="sldNum" sz="quarter" idx="10"/>
          </p:nvPr>
        </p:nvSpPr>
        <p:spPr/>
        <p:txBody>
          <a:bodyPr/>
          <a:lstStyle/>
          <a:p>
            <a:fld id="{99281490-3D7F-4885-8672-336239E0E612}" type="slidenum">
              <a:rPr lang="zh-CN" altLang="en-US" smtClean="0"/>
              <a:t>77</a:t>
            </a:fld>
            <a:endParaRPr lang="zh-CN" altLang="en-US"/>
          </a:p>
        </p:txBody>
      </p:sp>
    </p:spTree>
    <p:extLst>
      <p:ext uri="{BB962C8B-B14F-4D97-AF65-F5344CB8AC3E}">
        <p14:creationId xmlns:p14="http://schemas.microsoft.com/office/powerpoint/2010/main" val="223239523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lvl="1" indent="0">
              <a:buNone/>
            </a:pPr>
            <a:endParaRPr lang="zh-CN" altLang="en-US" dirty="0">
              <a:latin typeface="+mn-ea"/>
              <a:ea typeface="+mn-ea"/>
            </a:endParaRPr>
          </a:p>
        </p:txBody>
      </p:sp>
      <p:sp>
        <p:nvSpPr>
          <p:cNvPr id="4" name="灯片编号占位符 3"/>
          <p:cNvSpPr>
            <a:spLocks noGrp="1"/>
          </p:cNvSpPr>
          <p:nvPr>
            <p:ph type="sldNum" sz="quarter" idx="10"/>
          </p:nvPr>
        </p:nvSpPr>
        <p:spPr/>
        <p:txBody>
          <a:bodyPr/>
          <a:lstStyle/>
          <a:p>
            <a:fld id="{99281490-3D7F-4885-8672-336239E0E612}" type="slidenum">
              <a:rPr lang="zh-CN" altLang="en-US" smtClean="0"/>
              <a:t>78</a:t>
            </a:fld>
            <a:endParaRPr lang="zh-CN" altLang="en-US"/>
          </a:p>
        </p:txBody>
      </p:sp>
    </p:spTree>
    <p:extLst>
      <p:ext uri="{BB962C8B-B14F-4D97-AF65-F5344CB8AC3E}">
        <p14:creationId xmlns:p14="http://schemas.microsoft.com/office/powerpoint/2010/main" val="120136002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lvl="1" indent="0">
              <a:buNone/>
            </a:pPr>
            <a:endParaRPr lang="zh-CN" altLang="en-US" dirty="0">
              <a:latin typeface="+mn-ea"/>
              <a:ea typeface="+mn-ea"/>
            </a:endParaRPr>
          </a:p>
        </p:txBody>
      </p:sp>
      <p:sp>
        <p:nvSpPr>
          <p:cNvPr id="4" name="灯片编号占位符 3"/>
          <p:cNvSpPr>
            <a:spLocks noGrp="1"/>
          </p:cNvSpPr>
          <p:nvPr>
            <p:ph type="sldNum" sz="quarter" idx="10"/>
          </p:nvPr>
        </p:nvSpPr>
        <p:spPr/>
        <p:txBody>
          <a:bodyPr/>
          <a:lstStyle/>
          <a:p>
            <a:fld id="{99281490-3D7F-4885-8672-336239E0E612}" type="slidenum">
              <a:rPr lang="zh-CN" altLang="en-US" smtClean="0"/>
              <a:t>79</a:t>
            </a:fld>
            <a:endParaRPr lang="zh-CN" altLang="en-US"/>
          </a:p>
        </p:txBody>
      </p:sp>
    </p:spTree>
    <p:extLst>
      <p:ext uri="{BB962C8B-B14F-4D97-AF65-F5344CB8AC3E}">
        <p14:creationId xmlns:p14="http://schemas.microsoft.com/office/powerpoint/2010/main" val="165112909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lvl="1" indent="0">
              <a:buNone/>
            </a:pPr>
            <a:endParaRPr lang="zh-CN" altLang="en-US" dirty="0">
              <a:latin typeface="+mn-ea"/>
              <a:ea typeface="+mn-ea"/>
            </a:endParaRPr>
          </a:p>
        </p:txBody>
      </p:sp>
      <p:sp>
        <p:nvSpPr>
          <p:cNvPr id="4" name="灯片编号占位符 3"/>
          <p:cNvSpPr>
            <a:spLocks noGrp="1"/>
          </p:cNvSpPr>
          <p:nvPr>
            <p:ph type="sldNum" sz="quarter" idx="10"/>
          </p:nvPr>
        </p:nvSpPr>
        <p:spPr/>
        <p:txBody>
          <a:bodyPr/>
          <a:lstStyle/>
          <a:p>
            <a:fld id="{99281490-3D7F-4885-8672-336239E0E612}" type="slidenum">
              <a:rPr lang="zh-CN" altLang="en-US" smtClean="0"/>
              <a:t>80</a:t>
            </a:fld>
            <a:endParaRPr lang="zh-CN" altLang="en-US"/>
          </a:p>
        </p:txBody>
      </p:sp>
    </p:spTree>
    <p:extLst>
      <p:ext uri="{BB962C8B-B14F-4D97-AF65-F5344CB8AC3E}">
        <p14:creationId xmlns:p14="http://schemas.microsoft.com/office/powerpoint/2010/main" val="32964268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AABB649-6269-4EF7-8145-34953C605916}" type="slidenum">
              <a:rPr lang="zh-CN" altLang="en-US" smtClean="0"/>
              <a:t>14</a:t>
            </a:fld>
            <a:endParaRPr lang="zh-CN" altLang="en-US"/>
          </a:p>
        </p:txBody>
      </p:sp>
    </p:spTree>
    <p:extLst>
      <p:ext uri="{BB962C8B-B14F-4D97-AF65-F5344CB8AC3E}">
        <p14:creationId xmlns:p14="http://schemas.microsoft.com/office/powerpoint/2010/main" val="32407765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lvl="1" indent="0">
              <a:buNone/>
            </a:pPr>
            <a:endParaRPr lang="zh-CN" altLang="en-US" dirty="0">
              <a:latin typeface="+mn-ea"/>
              <a:ea typeface="+mn-ea"/>
            </a:endParaRPr>
          </a:p>
        </p:txBody>
      </p:sp>
      <p:sp>
        <p:nvSpPr>
          <p:cNvPr id="4" name="灯片编号占位符 3"/>
          <p:cNvSpPr>
            <a:spLocks noGrp="1"/>
          </p:cNvSpPr>
          <p:nvPr>
            <p:ph type="sldNum" sz="quarter" idx="10"/>
          </p:nvPr>
        </p:nvSpPr>
        <p:spPr/>
        <p:txBody>
          <a:bodyPr/>
          <a:lstStyle/>
          <a:p>
            <a:fld id="{99281490-3D7F-4885-8672-336239E0E612}" type="slidenum">
              <a:rPr lang="zh-CN" altLang="en-US" smtClean="0"/>
              <a:t>81</a:t>
            </a:fld>
            <a:endParaRPr lang="zh-CN" altLang="en-US"/>
          </a:p>
        </p:txBody>
      </p:sp>
    </p:spTree>
    <p:extLst>
      <p:ext uri="{BB962C8B-B14F-4D97-AF65-F5344CB8AC3E}">
        <p14:creationId xmlns:p14="http://schemas.microsoft.com/office/powerpoint/2010/main" val="370812167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lvl="1" indent="0">
              <a:buNone/>
            </a:pPr>
            <a:endParaRPr lang="zh-CN" altLang="en-US" dirty="0">
              <a:latin typeface="+mn-ea"/>
              <a:ea typeface="+mn-ea"/>
            </a:endParaRPr>
          </a:p>
        </p:txBody>
      </p:sp>
      <p:sp>
        <p:nvSpPr>
          <p:cNvPr id="4" name="灯片编号占位符 3"/>
          <p:cNvSpPr>
            <a:spLocks noGrp="1"/>
          </p:cNvSpPr>
          <p:nvPr>
            <p:ph type="sldNum" sz="quarter" idx="10"/>
          </p:nvPr>
        </p:nvSpPr>
        <p:spPr/>
        <p:txBody>
          <a:bodyPr/>
          <a:lstStyle/>
          <a:p>
            <a:fld id="{99281490-3D7F-4885-8672-336239E0E612}" type="slidenum">
              <a:rPr lang="zh-CN" altLang="en-US" smtClean="0"/>
              <a:t>82</a:t>
            </a:fld>
            <a:endParaRPr lang="zh-CN" altLang="en-US"/>
          </a:p>
        </p:txBody>
      </p:sp>
    </p:spTree>
    <p:extLst>
      <p:ext uri="{BB962C8B-B14F-4D97-AF65-F5344CB8AC3E}">
        <p14:creationId xmlns:p14="http://schemas.microsoft.com/office/powerpoint/2010/main" val="419837106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lvl="1" indent="0">
              <a:buNone/>
            </a:pPr>
            <a:endParaRPr lang="zh-CN" altLang="en-US" dirty="0">
              <a:latin typeface="+mn-ea"/>
              <a:ea typeface="+mn-ea"/>
            </a:endParaRPr>
          </a:p>
        </p:txBody>
      </p:sp>
      <p:sp>
        <p:nvSpPr>
          <p:cNvPr id="4" name="灯片编号占位符 3"/>
          <p:cNvSpPr>
            <a:spLocks noGrp="1"/>
          </p:cNvSpPr>
          <p:nvPr>
            <p:ph type="sldNum" sz="quarter" idx="10"/>
          </p:nvPr>
        </p:nvSpPr>
        <p:spPr/>
        <p:txBody>
          <a:bodyPr/>
          <a:lstStyle/>
          <a:p>
            <a:fld id="{99281490-3D7F-4885-8672-336239E0E612}" type="slidenum">
              <a:rPr lang="zh-CN" altLang="en-US" smtClean="0"/>
              <a:t>83</a:t>
            </a:fld>
            <a:endParaRPr lang="zh-CN" altLang="en-US"/>
          </a:p>
        </p:txBody>
      </p:sp>
    </p:spTree>
    <p:extLst>
      <p:ext uri="{BB962C8B-B14F-4D97-AF65-F5344CB8AC3E}">
        <p14:creationId xmlns:p14="http://schemas.microsoft.com/office/powerpoint/2010/main" val="129913720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lvl="1" indent="0">
              <a:buNone/>
            </a:pPr>
            <a:endParaRPr lang="zh-CN" altLang="en-US" dirty="0">
              <a:latin typeface="+mn-ea"/>
              <a:ea typeface="+mn-ea"/>
            </a:endParaRPr>
          </a:p>
        </p:txBody>
      </p:sp>
      <p:sp>
        <p:nvSpPr>
          <p:cNvPr id="4" name="灯片编号占位符 3"/>
          <p:cNvSpPr>
            <a:spLocks noGrp="1"/>
          </p:cNvSpPr>
          <p:nvPr>
            <p:ph type="sldNum" sz="quarter" idx="10"/>
          </p:nvPr>
        </p:nvSpPr>
        <p:spPr/>
        <p:txBody>
          <a:bodyPr/>
          <a:lstStyle/>
          <a:p>
            <a:fld id="{99281490-3D7F-4885-8672-336239E0E612}" type="slidenum">
              <a:rPr lang="zh-CN" altLang="en-US" smtClean="0"/>
              <a:t>84</a:t>
            </a:fld>
            <a:endParaRPr lang="zh-CN" altLang="en-US"/>
          </a:p>
        </p:txBody>
      </p:sp>
    </p:spTree>
    <p:extLst>
      <p:ext uri="{BB962C8B-B14F-4D97-AF65-F5344CB8AC3E}">
        <p14:creationId xmlns:p14="http://schemas.microsoft.com/office/powerpoint/2010/main" val="57955431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lvl="1" indent="0">
              <a:buNone/>
            </a:pPr>
            <a:endParaRPr lang="zh-CN" altLang="en-US" dirty="0">
              <a:latin typeface="+mn-ea"/>
              <a:ea typeface="+mn-ea"/>
            </a:endParaRPr>
          </a:p>
        </p:txBody>
      </p:sp>
      <p:sp>
        <p:nvSpPr>
          <p:cNvPr id="4" name="灯片编号占位符 3"/>
          <p:cNvSpPr>
            <a:spLocks noGrp="1"/>
          </p:cNvSpPr>
          <p:nvPr>
            <p:ph type="sldNum" sz="quarter" idx="10"/>
          </p:nvPr>
        </p:nvSpPr>
        <p:spPr/>
        <p:txBody>
          <a:bodyPr/>
          <a:lstStyle/>
          <a:p>
            <a:fld id="{99281490-3D7F-4885-8672-336239E0E612}" type="slidenum">
              <a:rPr lang="zh-CN" altLang="en-US" smtClean="0"/>
              <a:t>85</a:t>
            </a:fld>
            <a:endParaRPr lang="zh-CN" altLang="en-US"/>
          </a:p>
        </p:txBody>
      </p:sp>
    </p:spTree>
    <p:extLst>
      <p:ext uri="{BB962C8B-B14F-4D97-AF65-F5344CB8AC3E}">
        <p14:creationId xmlns:p14="http://schemas.microsoft.com/office/powerpoint/2010/main" val="410161456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endParaRPr lang="en-US" altLang="zh-CN" dirty="0">
              <a:latin typeface="+mn-ea"/>
              <a:ea typeface="+mn-ea"/>
            </a:endParaRPr>
          </a:p>
        </p:txBody>
      </p:sp>
      <p:sp>
        <p:nvSpPr>
          <p:cNvPr id="4" name="灯片编号占位符 3"/>
          <p:cNvSpPr>
            <a:spLocks noGrp="1"/>
          </p:cNvSpPr>
          <p:nvPr>
            <p:ph type="sldNum" sz="quarter" idx="10"/>
          </p:nvPr>
        </p:nvSpPr>
        <p:spPr/>
        <p:txBody>
          <a:bodyPr/>
          <a:lstStyle/>
          <a:p>
            <a:fld id="{99281490-3D7F-4885-8672-336239E0E612}" type="slidenum">
              <a:rPr lang="zh-CN" altLang="en-US" smtClean="0"/>
              <a:t>86</a:t>
            </a:fld>
            <a:endParaRPr lang="zh-CN" altLang="en-US"/>
          </a:p>
        </p:txBody>
      </p:sp>
    </p:spTree>
    <p:extLst>
      <p:ext uri="{BB962C8B-B14F-4D97-AF65-F5344CB8AC3E}">
        <p14:creationId xmlns:p14="http://schemas.microsoft.com/office/powerpoint/2010/main" val="288655156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lvl="1" indent="0">
              <a:buNone/>
            </a:pPr>
            <a:endParaRPr lang="zh-CN" altLang="en-US" dirty="0">
              <a:latin typeface="+mn-ea"/>
              <a:ea typeface="+mn-ea"/>
            </a:endParaRPr>
          </a:p>
        </p:txBody>
      </p:sp>
      <p:sp>
        <p:nvSpPr>
          <p:cNvPr id="4" name="灯片编号占位符 3"/>
          <p:cNvSpPr>
            <a:spLocks noGrp="1"/>
          </p:cNvSpPr>
          <p:nvPr>
            <p:ph type="sldNum" sz="quarter" idx="10"/>
          </p:nvPr>
        </p:nvSpPr>
        <p:spPr/>
        <p:txBody>
          <a:bodyPr/>
          <a:lstStyle/>
          <a:p>
            <a:fld id="{99281490-3D7F-4885-8672-336239E0E612}" type="slidenum">
              <a:rPr lang="zh-CN" altLang="en-US" smtClean="0"/>
              <a:t>87</a:t>
            </a:fld>
            <a:endParaRPr lang="zh-CN" altLang="en-US"/>
          </a:p>
        </p:txBody>
      </p:sp>
    </p:spTree>
    <p:extLst>
      <p:ext uri="{BB962C8B-B14F-4D97-AF65-F5344CB8AC3E}">
        <p14:creationId xmlns:p14="http://schemas.microsoft.com/office/powerpoint/2010/main" val="135329474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lvl="1" indent="0">
              <a:buNone/>
            </a:pPr>
            <a:endParaRPr lang="zh-CN" altLang="en-US" dirty="0">
              <a:latin typeface="+mn-ea"/>
              <a:ea typeface="+mn-ea"/>
            </a:endParaRPr>
          </a:p>
        </p:txBody>
      </p:sp>
      <p:sp>
        <p:nvSpPr>
          <p:cNvPr id="4" name="灯片编号占位符 3"/>
          <p:cNvSpPr>
            <a:spLocks noGrp="1"/>
          </p:cNvSpPr>
          <p:nvPr>
            <p:ph type="sldNum" sz="quarter" idx="10"/>
          </p:nvPr>
        </p:nvSpPr>
        <p:spPr/>
        <p:txBody>
          <a:bodyPr/>
          <a:lstStyle/>
          <a:p>
            <a:fld id="{99281490-3D7F-4885-8672-336239E0E612}" type="slidenum">
              <a:rPr lang="zh-CN" altLang="en-US" smtClean="0"/>
              <a:t>88</a:t>
            </a:fld>
            <a:endParaRPr lang="zh-CN" altLang="en-US"/>
          </a:p>
        </p:txBody>
      </p:sp>
    </p:spTree>
    <p:extLst>
      <p:ext uri="{BB962C8B-B14F-4D97-AF65-F5344CB8AC3E}">
        <p14:creationId xmlns:p14="http://schemas.microsoft.com/office/powerpoint/2010/main" val="356780434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endParaRPr lang="en-US" altLang="zh-CN" dirty="0">
              <a:latin typeface="+mn-ea"/>
              <a:ea typeface="+mn-ea"/>
            </a:endParaRPr>
          </a:p>
        </p:txBody>
      </p:sp>
      <p:sp>
        <p:nvSpPr>
          <p:cNvPr id="4" name="灯片编号占位符 3"/>
          <p:cNvSpPr>
            <a:spLocks noGrp="1"/>
          </p:cNvSpPr>
          <p:nvPr>
            <p:ph type="sldNum" sz="quarter" idx="10"/>
          </p:nvPr>
        </p:nvSpPr>
        <p:spPr/>
        <p:txBody>
          <a:bodyPr/>
          <a:lstStyle/>
          <a:p>
            <a:fld id="{99281490-3D7F-4885-8672-336239E0E612}" type="slidenum">
              <a:rPr lang="zh-CN" altLang="en-US" smtClean="0"/>
              <a:t>89</a:t>
            </a:fld>
            <a:endParaRPr lang="zh-CN" altLang="en-US"/>
          </a:p>
        </p:txBody>
      </p:sp>
    </p:spTree>
    <p:extLst>
      <p:ext uri="{BB962C8B-B14F-4D97-AF65-F5344CB8AC3E}">
        <p14:creationId xmlns:p14="http://schemas.microsoft.com/office/powerpoint/2010/main" val="6697874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281490-3D7F-4885-8672-336239E0E612}"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5141367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281490-3D7F-4885-8672-336239E0E612}"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8432823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endParaRPr lang="en-US" dirty="0"/>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AB81BCD-E550-44B9-AAE1-9BB76BE53C8A}" type="datetimeFigureOut">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等线"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2022-09-20</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等线" panose="02010600030101010101" pitchFamily="2" charset="-122"/>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等线" panose="02010600030101010101" pitchFamily="2" charset="-122"/>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889EEC-0A00-427D-8304-D85214BED714}" type="slidenum">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等线" panose="02010600030101010101" pitchFamily="2" charset="-122"/>
              <a:cs typeface="+mn-cs"/>
            </a:endParaRPr>
          </a:p>
        </p:txBody>
      </p:sp>
    </p:spTree>
    <p:extLst>
      <p:ext uri="{BB962C8B-B14F-4D97-AF65-F5344CB8AC3E}">
        <p14:creationId xmlns:p14="http://schemas.microsoft.com/office/powerpoint/2010/main" val="24379690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AB81BCD-E550-44B9-AAE1-9BB76BE53C8A}" type="datetimeFigureOut">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等线"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2022-09-20</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等线" panose="02010600030101010101" pitchFamily="2" charset="-122"/>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等线" panose="02010600030101010101" pitchFamily="2" charset="-122"/>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889EEC-0A00-427D-8304-D85214BED714}" type="slidenum">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等线" panose="02010600030101010101" pitchFamily="2" charset="-122"/>
              <a:cs typeface="+mn-cs"/>
            </a:endParaRPr>
          </a:p>
        </p:txBody>
      </p:sp>
    </p:spTree>
    <p:extLst>
      <p:ext uri="{BB962C8B-B14F-4D97-AF65-F5344CB8AC3E}">
        <p14:creationId xmlns:p14="http://schemas.microsoft.com/office/powerpoint/2010/main" val="25139638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AB81BCD-E550-44B9-AAE1-9BB76BE53C8A}" type="datetimeFigureOut">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等线"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2022-09-20</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等线" panose="02010600030101010101" pitchFamily="2" charset="-122"/>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等线" panose="02010600030101010101" pitchFamily="2" charset="-122"/>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889EEC-0A00-427D-8304-D85214BED714}" type="slidenum">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等线" panose="02010600030101010101" pitchFamily="2" charset="-122"/>
              <a:cs typeface="+mn-cs"/>
            </a:endParaRPr>
          </a:p>
        </p:txBody>
      </p:sp>
    </p:spTree>
    <p:extLst>
      <p:ext uri="{BB962C8B-B14F-4D97-AF65-F5344CB8AC3E}">
        <p14:creationId xmlns:p14="http://schemas.microsoft.com/office/powerpoint/2010/main" val="150198782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endParaRPr lang="en-US" dirty="0"/>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AB81BCD-E550-44B9-AAE1-9BB76BE53C8A}" type="datetimeFigureOut">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等线"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2022-09-20</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等线" panose="02010600030101010101" pitchFamily="2" charset="-122"/>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等线" panose="02010600030101010101" pitchFamily="2" charset="-122"/>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889EEC-0A00-427D-8304-D85214BED714}" type="slidenum">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等线" panose="02010600030101010101" pitchFamily="2" charset="-122"/>
              <a:cs typeface="+mn-cs"/>
            </a:endParaRPr>
          </a:p>
        </p:txBody>
      </p:sp>
    </p:spTree>
    <p:extLst>
      <p:ext uri="{BB962C8B-B14F-4D97-AF65-F5344CB8AC3E}">
        <p14:creationId xmlns:p14="http://schemas.microsoft.com/office/powerpoint/2010/main" val="129673786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AB81BCD-E550-44B9-AAE1-9BB76BE53C8A}" type="datetimeFigureOut">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等线"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2022-09-20</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等线" panose="02010600030101010101" pitchFamily="2" charset="-122"/>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等线" panose="02010600030101010101" pitchFamily="2" charset="-122"/>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889EEC-0A00-427D-8304-D85214BED714}" type="slidenum">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等线" panose="02010600030101010101" pitchFamily="2" charset="-122"/>
              <a:cs typeface="+mn-cs"/>
            </a:endParaRPr>
          </a:p>
        </p:txBody>
      </p:sp>
    </p:spTree>
    <p:extLst>
      <p:ext uri="{BB962C8B-B14F-4D97-AF65-F5344CB8AC3E}">
        <p14:creationId xmlns:p14="http://schemas.microsoft.com/office/powerpoint/2010/main" val="233744738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AB81BCD-E550-44B9-AAE1-9BB76BE53C8A}" type="datetimeFigureOut">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等线"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2022-09-20</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等线" panose="02010600030101010101" pitchFamily="2" charset="-122"/>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等线" panose="02010600030101010101" pitchFamily="2" charset="-122"/>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889EEC-0A00-427D-8304-D85214BED714}" type="slidenum">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等线" panose="02010600030101010101" pitchFamily="2" charset="-122"/>
              <a:cs typeface="+mn-cs"/>
            </a:endParaRPr>
          </a:p>
        </p:txBody>
      </p:sp>
    </p:spTree>
    <p:extLst>
      <p:ext uri="{BB962C8B-B14F-4D97-AF65-F5344CB8AC3E}">
        <p14:creationId xmlns:p14="http://schemas.microsoft.com/office/powerpoint/2010/main" val="294681387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AB81BCD-E550-44B9-AAE1-9BB76BE53C8A}" type="datetimeFigureOut">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等线"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2022-09-20</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等线" panose="02010600030101010101" pitchFamily="2" charset="-122"/>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等线" panose="02010600030101010101" pitchFamily="2" charset="-122"/>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889EEC-0A00-427D-8304-D85214BED714}" type="slidenum">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等线" panose="02010600030101010101" pitchFamily="2" charset="-122"/>
              <a:cs typeface="+mn-cs"/>
            </a:endParaRPr>
          </a:p>
        </p:txBody>
      </p:sp>
    </p:spTree>
    <p:extLst>
      <p:ext uri="{BB962C8B-B14F-4D97-AF65-F5344CB8AC3E}">
        <p14:creationId xmlns:p14="http://schemas.microsoft.com/office/powerpoint/2010/main" val="181481744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p:nvPr>
        </p:nvSpPr>
        <p:spPr>
          <a:xfrm>
            <a:off x="629842" y="2505075"/>
            <a:ext cx="3868340"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Content Placeholder 5"/>
          <p:cNvSpPr>
            <a:spLocks noGrp="1"/>
          </p:cNvSpPr>
          <p:nvPr>
            <p:ph sz="quarter" idx="4"/>
          </p:nvPr>
        </p:nvSpPr>
        <p:spPr>
          <a:xfrm>
            <a:off x="4629150" y="2505075"/>
            <a:ext cx="3887391"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AB81BCD-E550-44B9-AAE1-9BB76BE53C8A}" type="datetimeFigureOut">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等线"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2022-09-20</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等线" panose="02010600030101010101" pitchFamily="2" charset="-122"/>
              <a:cs typeface="+mn-cs"/>
            </a:endParaRPr>
          </a:p>
        </p:txBody>
      </p:sp>
      <p:sp>
        <p:nvSpPr>
          <p:cNvPr id="8" name="Footer Placeholder 7"/>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等线" panose="02010600030101010101" pitchFamily="2" charset="-122"/>
              <a:cs typeface="+mn-cs"/>
            </a:endParaRPr>
          </a:p>
        </p:txBody>
      </p:sp>
      <p:sp>
        <p:nvSpPr>
          <p:cNvPr id="9" name="Slide Number Placeholder 8"/>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889EEC-0A00-427D-8304-D85214BED714}" type="slidenum">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等线" panose="02010600030101010101" pitchFamily="2" charset="-122"/>
              <a:cs typeface="+mn-cs"/>
            </a:endParaRPr>
          </a:p>
        </p:txBody>
      </p:sp>
    </p:spTree>
    <p:extLst>
      <p:ext uri="{BB962C8B-B14F-4D97-AF65-F5344CB8AC3E}">
        <p14:creationId xmlns:p14="http://schemas.microsoft.com/office/powerpoint/2010/main" val="397430827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AB81BCD-E550-44B9-AAE1-9BB76BE53C8A}" type="datetimeFigureOut">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等线"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2022-09-20</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等线" panose="02010600030101010101" pitchFamily="2" charset="-122"/>
              <a:cs typeface="+mn-cs"/>
            </a:endParaRPr>
          </a:p>
        </p:txBody>
      </p:sp>
      <p:sp>
        <p:nvSpPr>
          <p:cNvPr id="4" name="Footer Placeholder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等线" panose="02010600030101010101" pitchFamily="2" charset="-122"/>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889EEC-0A00-427D-8304-D85214BED714}" type="slidenum">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等线" panose="02010600030101010101" pitchFamily="2" charset="-122"/>
              <a:cs typeface="+mn-cs"/>
            </a:endParaRPr>
          </a:p>
        </p:txBody>
      </p:sp>
    </p:spTree>
    <p:extLst>
      <p:ext uri="{BB962C8B-B14F-4D97-AF65-F5344CB8AC3E}">
        <p14:creationId xmlns:p14="http://schemas.microsoft.com/office/powerpoint/2010/main" val="145956104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AB81BCD-E550-44B9-AAE1-9BB76BE53C8A}" type="datetimeFigureOut">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等线"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2022-09-20</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等线" panose="02010600030101010101" pitchFamily="2" charset="-122"/>
              <a:cs typeface="+mn-cs"/>
            </a:endParaRPr>
          </a:p>
        </p:txBody>
      </p:sp>
      <p:sp>
        <p:nvSpPr>
          <p:cNvPr id="3" name="Footer Placeholder 2"/>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等线" panose="02010600030101010101" pitchFamily="2" charset="-122"/>
              <a:cs typeface="+mn-cs"/>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889EEC-0A00-427D-8304-D85214BED714}" type="slidenum">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等线" panose="02010600030101010101" pitchFamily="2" charset="-122"/>
              <a:cs typeface="+mn-cs"/>
            </a:endParaRPr>
          </a:p>
        </p:txBody>
      </p:sp>
    </p:spTree>
    <p:extLst>
      <p:ext uri="{BB962C8B-B14F-4D97-AF65-F5344CB8AC3E}">
        <p14:creationId xmlns:p14="http://schemas.microsoft.com/office/powerpoint/2010/main" val="145299361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AB81BCD-E550-44B9-AAE1-9BB76BE53C8A}" type="datetimeFigureOut">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等线"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2022-09-20</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等线" panose="02010600030101010101" pitchFamily="2" charset="-122"/>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等线" panose="02010600030101010101" pitchFamily="2" charset="-122"/>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889EEC-0A00-427D-8304-D85214BED714}" type="slidenum">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等线" panose="02010600030101010101" pitchFamily="2" charset="-122"/>
              <a:cs typeface="+mn-cs"/>
            </a:endParaRPr>
          </a:p>
        </p:txBody>
      </p:sp>
    </p:spTree>
    <p:extLst>
      <p:ext uri="{BB962C8B-B14F-4D97-AF65-F5344CB8AC3E}">
        <p14:creationId xmlns:p14="http://schemas.microsoft.com/office/powerpoint/2010/main" val="24854214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AB81BCD-E550-44B9-AAE1-9BB76BE53C8A}" type="datetimeFigureOut">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等线"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2022-09-20</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等线" panose="02010600030101010101" pitchFamily="2" charset="-122"/>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等线" panose="02010600030101010101" pitchFamily="2" charset="-122"/>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889EEC-0A00-427D-8304-D85214BED714}" type="slidenum">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等线" panose="02010600030101010101" pitchFamily="2" charset="-122"/>
              <a:cs typeface="+mn-cs"/>
            </a:endParaRPr>
          </a:p>
        </p:txBody>
      </p:sp>
    </p:spTree>
    <p:extLst>
      <p:ext uri="{BB962C8B-B14F-4D97-AF65-F5344CB8AC3E}">
        <p14:creationId xmlns:p14="http://schemas.microsoft.com/office/powerpoint/2010/main" val="402513965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AB81BCD-E550-44B9-AAE1-9BB76BE53C8A}" type="datetimeFigureOut">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等线"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2022-09-20</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等线" panose="02010600030101010101" pitchFamily="2" charset="-122"/>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等线" panose="02010600030101010101" pitchFamily="2" charset="-122"/>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889EEC-0A00-427D-8304-D85214BED714}" type="slidenum">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等线" panose="02010600030101010101" pitchFamily="2" charset="-122"/>
              <a:cs typeface="+mn-cs"/>
            </a:endParaRPr>
          </a:p>
        </p:txBody>
      </p:sp>
    </p:spTree>
    <p:extLst>
      <p:ext uri="{BB962C8B-B14F-4D97-AF65-F5344CB8AC3E}">
        <p14:creationId xmlns:p14="http://schemas.microsoft.com/office/powerpoint/2010/main" val="378818953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AB81BCD-E550-44B9-AAE1-9BB76BE53C8A}" type="datetimeFigureOut">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等线"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2022-09-20</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等线" panose="02010600030101010101" pitchFamily="2" charset="-122"/>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等线" panose="02010600030101010101" pitchFamily="2" charset="-122"/>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889EEC-0A00-427D-8304-D85214BED714}" type="slidenum">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等线" panose="02010600030101010101" pitchFamily="2" charset="-122"/>
              <a:cs typeface="+mn-cs"/>
            </a:endParaRPr>
          </a:p>
        </p:txBody>
      </p:sp>
    </p:spTree>
    <p:extLst>
      <p:ext uri="{BB962C8B-B14F-4D97-AF65-F5344CB8AC3E}">
        <p14:creationId xmlns:p14="http://schemas.microsoft.com/office/powerpoint/2010/main" val="64995346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AB81BCD-E550-44B9-AAE1-9BB76BE53C8A}" type="datetimeFigureOut">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等线"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2022-09-20</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等线" panose="02010600030101010101" pitchFamily="2" charset="-122"/>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等线" panose="02010600030101010101" pitchFamily="2" charset="-122"/>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889EEC-0A00-427D-8304-D85214BED714}" type="slidenum">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等线" panose="02010600030101010101" pitchFamily="2" charset="-122"/>
              <a:cs typeface="+mn-cs"/>
            </a:endParaRPr>
          </a:p>
        </p:txBody>
      </p:sp>
    </p:spTree>
    <p:extLst>
      <p:ext uri="{BB962C8B-B14F-4D97-AF65-F5344CB8AC3E}">
        <p14:creationId xmlns:p14="http://schemas.microsoft.com/office/powerpoint/2010/main" val="360614457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9" name="Rectangle 11"/>
          <p:cNvSpPr>
            <a:spLocks noChangeArrowheads="1"/>
          </p:cNvSpPr>
          <p:nvPr/>
        </p:nvSpPr>
        <p:spPr bwMode="auto">
          <a:xfrm flipV="1">
            <a:off x="990600" y="3138489"/>
            <a:ext cx="7772400" cy="65235"/>
          </a:xfrm>
          <a:prstGeom prst="rect">
            <a:avLst/>
          </a:prstGeom>
          <a:gradFill rotWithShape="0">
            <a:gsLst>
              <a:gs pos="0">
                <a:schemeClr val="bg2"/>
              </a:gs>
              <a:gs pos="100000">
                <a:schemeClr val="bg1"/>
              </a:gs>
            </a:gsLst>
            <a:lin ang="0" scaled="1"/>
          </a:gradFill>
          <a:ln w="9525">
            <a:noFill/>
            <a:miter lim="800000"/>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211980" name="Rectangle 12"/>
          <p:cNvSpPr>
            <a:spLocks noGrp="1" noChangeArrowheads="1"/>
          </p:cNvSpPr>
          <p:nvPr userDrawn="1">
            <p:ph type="ctrTitle"/>
          </p:nvPr>
        </p:nvSpPr>
        <p:spPr>
          <a:xfrm>
            <a:off x="990600" y="1676400"/>
            <a:ext cx="7772400" cy="1462088"/>
          </a:xfrm>
        </p:spPr>
        <p:txBody>
          <a:bodyPr/>
          <a:lstStyle>
            <a:lvl1pPr>
              <a:defRPr/>
            </a:lvl1pPr>
          </a:lstStyle>
          <a:p>
            <a:r>
              <a:rPr lang="zh-CN" altLang="en-US" dirty="0"/>
              <a:t>单击此处编辑母版标题样式</a:t>
            </a:r>
          </a:p>
        </p:txBody>
      </p:sp>
      <p:sp>
        <p:nvSpPr>
          <p:cNvPr id="211981" name="Rectangle 13"/>
          <p:cNvSpPr>
            <a:spLocks noGrp="1" noChangeArrowheads="1"/>
          </p:cNvSpPr>
          <p:nvPr userDrawn="1">
            <p:ph type="subTitle" idx="1"/>
          </p:nvPr>
        </p:nvSpPr>
        <p:spPr>
          <a:xfrm>
            <a:off x="1371600" y="3886200"/>
            <a:ext cx="6400800" cy="1752600"/>
          </a:xfrm>
        </p:spPr>
        <p:txBody>
          <a:bodyPr/>
          <a:lstStyle>
            <a:lvl1pPr marL="0" indent="0" algn="ctr">
              <a:buFont typeface="Wingdings" pitchFamily="2" charset="2"/>
              <a:buNone/>
              <a:defRPr>
                <a:latin typeface="+mj-ea"/>
                <a:ea typeface="+mj-ea"/>
              </a:defRPr>
            </a:lvl1pPr>
          </a:lstStyle>
          <a:p>
            <a:r>
              <a:rPr lang="zh-CN" altLang="en-US" dirty="0"/>
              <a:t>单击此处编辑母版副标题样式</a:t>
            </a:r>
          </a:p>
        </p:txBody>
      </p:sp>
      <p:sp>
        <p:nvSpPr>
          <p:cNvPr id="14" name="Rectangle 14"/>
          <p:cNvSpPr>
            <a:spLocks noGrp="1" noChangeArrowheads="1"/>
          </p:cNvSpPr>
          <p:nvPr userDrawn="1">
            <p:ph type="dt" sz="half" idx="10"/>
          </p:nvPr>
        </p:nvSpPr>
        <p:spPr>
          <a:xfrm>
            <a:off x="990600" y="6248400"/>
            <a:ext cx="1905000" cy="457200"/>
          </a:xfrm>
        </p:spPr>
        <p:txBody>
          <a:bodyPr/>
          <a:lstStyle>
            <a:lvl1pPr>
              <a:defRPr>
                <a:solidFill>
                  <a:schemeClr val="bg2"/>
                </a:solidFill>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zh-CN" sz="1400" b="0" i="0" u="none" strike="noStrike" kern="1200" cap="none" spc="0" normalizeH="0" baseline="0" noProof="0">
              <a:ln>
                <a:noFill/>
              </a:ln>
              <a:solidFill>
                <a:srgbClr val="1C1C1C"/>
              </a:solidFill>
              <a:effectLst/>
              <a:uLnTx/>
              <a:uFillTx/>
              <a:latin typeface="Arial" panose="020B0604020202020204"/>
              <a:ea typeface="宋体" panose="02010600030101010101" pitchFamily="2" charset="-122"/>
              <a:cs typeface="+mn-cs"/>
            </a:endParaRPr>
          </a:p>
        </p:txBody>
      </p:sp>
      <p:sp>
        <p:nvSpPr>
          <p:cNvPr id="15" name="Rectangle 15"/>
          <p:cNvSpPr>
            <a:spLocks noGrp="1" noChangeArrowheads="1"/>
          </p:cNvSpPr>
          <p:nvPr userDrawn="1">
            <p:ph type="ftr" sz="quarter" idx="11"/>
          </p:nvPr>
        </p:nvSpPr>
        <p:spPr>
          <a:xfrm>
            <a:off x="3429000" y="6248400"/>
            <a:ext cx="2895600" cy="457200"/>
          </a:xfrm>
        </p:spPr>
        <p:txBody>
          <a:bodyPr/>
          <a:lstStyle>
            <a:lvl1pPr>
              <a:defRPr>
                <a:solidFill>
                  <a:schemeClr val="bg2"/>
                </a:solidFill>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400" b="0" i="0" u="none" strike="noStrike" kern="1200" cap="none" spc="0" normalizeH="0" baseline="0" noProof="0">
              <a:ln>
                <a:noFill/>
              </a:ln>
              <a:solidFill>
                <a:srgbClr val="1C1C1C"/>
              </a:solidFill>
              <a:effectLst/>
              <a:uLnTx/>
              <a:uFillTx/>
              <a:latin typeface="Arial" panose="020B0604020202020204"/>
              <a:ea typeface="宋体" panose="02010600030101010101" pitchFamily="2" charset="-122"/>
              <a:cs typeface="+mn-cs"/>
            </a:endParaRPr>
          </a:p>
        </p:txBody>
      </p:sp>
      <p:sp>
        <p:nvSpPr>
          <p:cNvPr id="16" name="Rectangle 16"/>
          <p:cNvSpPr>
            <a:spLocks noGrp="1" noChangeArrowheads="1"/>
          </p:cNvSpPr>
          <p:nvPr userDrawn="1">
            <p:ph type="sldNum" sz="quarter" idx="12"/>
          </p:nvPr>
        </p:nvSpPr>
        <p:spPr>
          <a:xfrm>
            <a:off x="6858000" y="6248400"/>
            <a:ext cx="1905000" cy="457200"/>
          </a:xfrm>
        </p:spPr>
        <p:txBody>
          <a:bodyPr/>
          <a:lstStyle>
            <a:lvl1pPr>
              <a:defRPr>
                <a:solidFill>
                  <a:schemeClr val="bg2"/>
                </a:solidFill>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7308B671-8216-4EF9-8434-627A322CDE0C}" type="slidenum">
              <a:rPr kumimoji="0" lang="zh-CN" altLang="en-US" sz="1400" b="0" i="0" u="none" strike="noStrike" kern="1200" cap="none" spc="0" normalizeH="0" baseline="0" noProof="0" smtClean="0">
                <a:ln>
                  <a:noFill/>
                </a:ln>
                <a:solidFill>
                  <a:srgbClr val="1C1C1C"/>
                </a:solidFill>
                <a:effectLst/>
                <a:uLnTx/>
                <a:uFillTx/>
                <a:latin typeface="Tahoma" panose="020B060403050404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zh-CN" sz="1400" b="0" i="0" u="none" strike="noStrike" kern="1200" cap="none" spc="0" normalizeH="0" baseline="0" noProof="0">
              <a:ln>
                <a:noFill/>
              </a:ln>
              <a:solidFill>
                <a:srgbClr val="1C1C1C"/>
              </a:solidFill>
              <a:effectLst/>
              <a:uLnTx/>
              <a:uFillTx/>
              <a:latin typeface="Tahoma" panose="020B0604030504040204" pitchFamily="34" charset="0"/>
              <a:ea typeface="宋体" panose="02010600030101010101" pitchFamily="2" charset="-122"/>
              <a:cs typeface="+mn-cs"/>
            </a:endParaRPr>
          </a:p>
        </p:txBody>
      </p:sp>
    </p:spTree>
    <p:extLst>
      <p:ext uri="{BB962C8B-B14F-4D97-AF65-F5344CB8AC3E}">
        <p14:creationId xmlns:p14="http://schemas.microsoft.com/office/powerpoint/2010/main" val="2462155663"/>
      </p:ext>
    </p:extLst>
  </p:cSld>
  <p:clrMapOvr>
    <a:masterClrMapping/>
  </p:clrMapOvr>
  <p:transition spd="slow">
    <p:zoom/>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p>
        </p:txBody>
      </p:sp>
      <p:sp>
        <p:nvSpPr>
          <p:cNvPr id="3" name="内容占位符 2"/>
          <p:cNvSpPr>
            <a:spLocks noGrp="1"/>
          </p:cNvSpPr>
          <p:nvPr>
            <p:ph idx="1"/>
          </p:nvPr>
        </p:nvSpPr>
        <p:spPr>
          <a:xfrm>
            <a:off x="404109" y="1052736"/>
            <a:ext cx="7772400" cy="4896544"/>
          </a:xfrm>
        </p:spPr>
        <p:txBody>
          <a:bodyPr/>
          <a:lstStyle>
            <a:lvl1pPr marL="342900" indent="-342900">
              <a:spcAft>
                <a:spcPts val="600"/>
              </a:spcAft>
              <a:buFont typeface="Wingdings" panose="05000000000000000000" pitchFamily="2" charset="2"/>
              <a:buChar char="l"/>
              <a:defRPr sz="2600" b="0">
                <a:latin typeface="+mj-ea"/>
                <a:ea typeface="+mj-ea"/>
              </a:defRPr>
            </a:lvl1pPr>
            <a:lvl2pPr marL="742950" indent="-285750">
              <a:spcAft>
                <a:spcPts val="600"/>
              </a:spcAft>
              <a:buFont typeface="Wingdings" panose="05000000000000000000" pitchFamily="2" charset="2"/>
              <a:buChar char="l"/>
              <a:defRPr sz="2200" b="0">
                <a:latin typeface="+mj-ea"/>
                <a:ea typeface="+mj-ea"/>
              </a:defRPr>
            </a:lvl2pPr>
            <a:lvl3pPr marL="1143000" indent="-228600">
              <a:spcAft>
                <a:spcPts val="600"/>
              </a:spcAft>
              <a:buFont typeface="Wingdings" panose="05000000000000000000" pitchFamily="2" charset="2"/>
              <a:buChar char="l"/>
              <a:defRPr sz="1800" b="0">
                <a:solidFill>
                  <a:schemeClr val="tx1"/>
                </a:solidFill>
                <a:latin typeface="+mj-ea"/>
                <a:ea typeface="+mj-ea"/>
              </a:defRPr>
            </a:lvl3pPr>
            <a:lvl4pPr marL="1600200" indent="-228600">
              <a:spcAft>
                <a:spcPts val="600"/>
              </a:spcAft>
              <a:buFont typeface="Wingdings" panose="05000000000000000000" pitchFamily="2" charset="2"/>
              <a:buChar char="l"/>
              <a:defRPr sz="1800" b="0">
                <a:latin typeface="+mj-ea"/>
                <a:ea typeface="+mj-ea"/>
              </a:defRPr>
            </a:lvl4pPr>
            <a:lvl5pPr marL="2057400" indent="-228600">
              <a:spcAft>
                <a:spcPts val="600"/>
              </a:spcAft>
              <a:buFont typeface="Wingdings" panose="05000000000000000000" pitchFamily="2" charset="2"/>
              <a:buChar char="l"/>
              <a:defRPr sz="1800" b="0">
                <a:latin typeface="+mj-ea"/>
                <a:ea typeface="+mj-ea"/>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Rectangle 11"/>
          <p:cNvSpPr>
            <a:spLocks noGrp="1" noChangeArrowheads="1"/>
          </p:cNvSpPr>
          <p:nvPr>
            <p:ph type="dt" sz="half" idx="10"/>
          </p:nvPr>
        </p:nvSpPr>
        <p:spPr>
          <a:ln/>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zh-CN" sz="1400" b="0" i="0" u="none" strike="noStrike" kern="1200" cap="none" spc="0" normalizeH="0" baseline="0" noProof="0">
              <a:ln>
                <a:noFill/>
              </a:ln>
              <a:solidFill>
                <a:srgbClr val="000000"/>
              </a:solidFill>
              <a:effectLst/>
              <a:uLnTx/>
              <a:uFillTx/>
              <a:latin typeface="Arial" panose="020B0604020202020204"/>
              <a:ea typeface="宋体" panose="02010600030101010101" pitchFamily="2" charset="-122"/>
              <a:cs typeface="+mn-cs"/>
            </a:endParaRPr>
          </a:p>
        </p:txBody>
      </p:sp>
      <p:sp>
        <p:nvSpPr>
          <p:cNvPr id="5" name="Rectangle 12"/>
          <p:cNvSpPr>
            <a:spLocks noGrp="1" noChangeArrowheads="1"/>
          </p:cNvSpPr>
          <p:nvPr>
            <p:ph type="ftr" sz="quarter" idx="11"/>
          </p:nvPr>
        </p:nvSpPr>
        <p:spPr>
          <a:ln/>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400" b="0" i="0" u="none" strike="noStrike" kern="1200" cap="none" spc="0" normalizeH="0" baseline="0" noProof="0">
              <a:ln>
                <a:noFill/>
              </a:ln>
              <a:solidFill>
                <a:srgbClr val="000000"/>
              </a:solidFill>
              <a:effectLst/>
              <a:uLnTx/>
              <a:uFillTx/>
              <a:latin typeface="Arial" panose="020B0604020202020204"/>
              <a:ea typeface="宋体" panose="02010600030101010101" pitchFamily="2" charset="-122"/>
              <a:cs typeface="+mn-cs"/>
            </a:endParaRPr>
          </a:p>
        </p:txBody>
      </p:sp>
      <p:sp>
        <p:nvSpPr>
          <p:cNvPr id="6" name="Rectangle 13"/>
          <p:cNvSpPr>
            <a:spLocks noGrp="1" noChangeArrowheads="1"/>
          </p:cNvSpPr>
          <p:nvPr>
            <p:ph type="sldNum" sz="quarter" idx="12"/>
          </p:nvPr>
        </p:nvSpPr>
        <p:spPr>
          <a:ln/>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7A5A8AE2-8E0B-4055-AC24-FD4D1192EF7B}" type="slidenum">
              <a:rPr kumimoji="0" lang="zh-CN" altLang="en-US" sz="1400" b="0" i="0" u="none" strike="noStrike" kern="1200" cap="none" spc="0" normalizeH="0" baseline="0" noProof="0" smtClean="0">
                <a:ln>
                  <a:noFill/>
                </a:ln>
                <a:solidFill>
                  <a:srgbClr val="000000"/>
                </a:solidFill>
                <a:effectLst/>
                <a:uLnTx/>
                <a:uFillTx/>
                <a:latin typeface="Tahoma" panose="020B060403050404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zh-CN" sz="14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endParaRPr>
          </a:p>
        </p:txBody>
      </p:sp>
      <p:sp>
        <p:nvSpPr>
          <p:cNvPr id="7" name="Rectangle 8"/>
          <p:cNvSpPr>
            <a:spLocks noChangeArrowheads="1"/>
          </p:cNvSpPr>
          <p:nvPr userDrawn="1"/>
        </p:nvSpPr>
        <p:spPr bwMode="gray">
          <a:xfrm flipV="1">
            <a:off x="0" y="758378"/>
            <a:ext cx="9144000" cy="60662"/>
          </a:xfrm>
          <a:prstGeom prst="rect">
            <a:avLst/>
          </a:prstGeom>
          <a:gradFill rotWithShape="0">
            <a:gsLst>
              <a:gs pos="0">
                <a:schemeClr val="bg2"/>
              </a:gs>
              <a:gs pos="100000">
                <a:schemeClr val="bg1"/>
              </a:gs>
            </a:gsLst>
            <a:lin ang="0" scaled="1"/>
          </a:gradFill>
          <a:ln w="9525">
            <a:noFill/>
            <a:miter lim="800000"/>
            <a:headEnd/>
            <a:tailEnd/>
          </a:ln>
          <a:effec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srgbClr val="000000"/>
              </a:solidFill>
              <a:effectLst/>
              <a:uLnTx/>
              <a:uFillTx/>
              <a:latin typeface="Tahoma" pitchFamily="34" charset="0"/>
              <a:ea typeface="宋体" panose="02010600030101010101" pitchFamily="2" charset="-122"/>
              <a:cs typeface="+mn-cs"/>
            </a:endParaRPr>
          </a:p>
        </p:txBody>
      </p:sp>
    </p:spTree>
    <p:extLst>
      <p:ext uri="{BB962C8B-B14F-4D97-AF65-F5344CB8AC3E}">
        <p14:creationId xmlns:p14="http://schemas.microsoft.com/office/powerpoint/2010/main" val="1446473096"/>
      </p:ext>
    </p:extLst>
  </p:cSld>
  <p:clrMapOvr>
    <a:masterClrMapping/>
  </p:clrMapOvr>
  <p:transition spd="slow">
    <p:zoom/>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404108" y="457200"/>
            <a:ext cx="8543041" cy="5492080"/>
          </a:xfrm>
        </p:spPr>
        <p:txBody>
          <a:bodyPr/>
          <a:lstStyle>
            <a:lvl1pPr marL="342900" indent="-342900">
              <a:spcAft>
                <a:spcPts val="600"/>
              </a:spcAft>
              <a:buFont typeface="Wingdings" panose="05000000000000000000" pitchFamily="2" charset="2"/>
              <a:buChar char="l"/>
              <a:defRPr sz="2600" b="0">
                <a:latin typeface="+mj-ea"/>
                <a:ea typeface="+mj-ea"/>
              </a:defRPr>
            </a:lvl1pPr>
            <a:lvl2pPr marL="742950" indent="-285750">
              <a:spcAft>
                <a:spcPts val="600"/>
              </a:spcAft>
              <a:buFont typeface="Wingdings" panose="05000000000000000000" pitchFamily="2" charset="2"/>
              <a:buChar char="l"/>
              <a:defRPr sz="2200" b="0">
                <a:latin typeface="+mj-ea"/>
                <a:ea typeface="+mj-ea"/>
              </a:defRPr>
            </a:lvl2pPr>
            <a:lvl3pPr marL="1143000" indent="-228600">
              <a:spcAft>
                <a:spcPts val="600"/>
              </a:spcAft>
              <a:buFont typeface="Wingdings" panose="05000000000000000000" pitchFamily="2" charset="2"/>
              <a:buChar char="l"/>
              <a:defRPr sz="1800" b="0">
                <a:solidFill>
                  <a:schemeClr val="tx1"/>
                </a:solidFill>
                <a:latin typeface="+mj-ea"/>
                <a:ea typeface="+mj-ea"/>
              </a:defRPr>
            </a:lvl3pPr>
            <a:lvl4pPr marL="1600200" indent="-228600">
              <a:spcAft>
                <a:spcPts val="600"/>
              </a:spcAft>
              <a:buFont typeface="Wingdings" panose="05000000000000000000" pitchFamily="2" charset="2"/>
              <a:buChar char="l"/>
              <a:defRPr sz="1800" b="0">
                <a:latin typeface="+mj-ea"/>
                <a:ea typeface="+mj-ea"/>
              </a:defRPr>
            </a:lvl4pPr>
            <a:lvl5pPr marL="2057400" indent="-228600">
              <a:spcAft>
                <a:spcPts val="600"/>
              </a:spcAft>
              <a:buFont typeface="Wingdings" panose="05000000000000000000" pitchFamily="2" charset="2"/>
              <a:buChar char="l"/>
              <a:defRPr sz="1800" b="0">
                <a:latin typeface="+mj-ea"/>
                <a:ea typeface="+mj-ea"/>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Rectangle 11"/>
          <p:cNvSpPr>
            <a:spLocks noGrp="1" noChangeArrowheads="1"/>
          </p:cNvSpPr>
          <p:nvPr>
            <p:ph type="dt" sz="half" idx="10"/>
          </p:nvPr>
        </p:nvSpPr>
        <p:spPr>
          <a:ln/>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zh-CN" sz="1400" b="0" i="0" u="none" strike="noStrike" kern="1200" cap="none" spc="0" normalizeH="0" baseline="0" noProof="0">
              <a:ln>
                <a:noFill/>
              </a:ln>
              <a:solidFill>
                <a:srgbClr val="000000"/>
              </a:solidFill>
              <a:effectLst/>
              <a:uLnTx/>
              <a:uFillTx/>
              <a:latin typeface="Arial" panose="020B0604020202020204"/>
              <a:ea typeface="宋体" panose="02010600030101010101" pitchFamily="2" charset="-122"/>
              <a:cs typeface="+mn-cs"/>
            </a:endParaRPr>
          </a:p>
        </p:txBody>
      </p:sp>
      <p:sp>
        <p:nvSpPr>
          <p:cNvPr id="5" name="Rectangle 12"/>
          <p:cNvSpPr>
            <a:spLocks noGrp="1" noChangeArrowheads="1"/>
          </p:cNvSpPr>
          <p:nvPr>
            <p:ph type="ftr" sz="quarter" idx="11"/>
          </p:nvPr>
        </p:nvSpPr>
        <p:spPr>
          <a:ln/>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400" b="0" i="0" u="none" strike="noStrike" kern="1200" cap="none" spc="0" normalizeH="0" baseline="0" noProof="0">
              <a:ln>
                <a:noFill/>
              </a:ln>
              <a:solidFill>
                <a:srgbClr val="000000"/>
              </a:solidFill>
              <a:effectLst/>
              <a:uLnTx/>
              <a:uFillTx/>
              <a:latin typeface="Arial" panose="020B0604020202020204"/>
              <a:ea typeface="宋体" panose="02010600030101010101" pitchFamily="2" charset="-122"/>
              <a:cs typeface="+mn-cs"/>
            </a:endParaRPr>
          </a:p>
        </p:txBody>
      </p:sp>
      <p:sp>
        <p:nvSpPr>
          <p:cNvPr id="6" name="Rectangle 13"/>
          <p:cNvSpPr>
            <a:spLocks noGrp="1" noChangeArrowheads="1"/>
          </p:cNvSpPr>
          <p:nvPr>
            <p:ph type="sldNum" sz="quarter" idx="12"/>
          </p:nvPr>
        </p:nvSpPr>
        <p:spPr>
          <a:ln/>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7A5A8AE2-8E0B-4055-AC24-FD4D1192EF7B}" type="slidenum">
              <a:rPr kumimoji="0" lang="zh-CN" altLang="en-US" sz="1400" b="0" i="0" u="none" strike="noStrike" kern="1200" cap="none" spc="0" normalizeH="0" baseline="0" noProof="0" smtClean="0">
                <a:ln>
                  <a:noFill/>
                </a:ln>
                <a:solidFill>
                  <a:srgbClr val="000000"/>
                </a:solidFill>
                <a:effectLst/>
                <a:uLnTx/>
                <a:uFillTx/>
                <a:latin typeface="Tahoma" panose="020B060403050404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zh-CN" sz="14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endParaRPr>
          </a:p>
        </p:txBody>
      </p:sp>
    </p:spTree>
    <p:extLst>
      <p:ext uri="{BB962C8B-B14F-4D97-AF65-F5344CB8AC3E}">
        <p14:creationId xmlns:p14="http://schemas.microsoft.com/office/powerpoint/2010/main" val="542732193"/>
      </p:ext>
    </p:extLst>
  </p:cSld>
  <p:clrMapOvr>
    <a:masterClrMapping/>
  </p:clrMapOvr>
  <p:transition spd="slow">
    <p:zoom/>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3" name="Rectangle 11"/>
          <p:cNvSpPr>
            <a:spLocks noGrp="1" noChangeArrowheads="1"/>
          </p:cNvSpPr>
          <p:nvPr>
            <p:ph type="dt" sz="half" idx="10"/>
          </p:nvPr>
        </p:nvSpPr>
        <p:spPr>
          <a:ln/>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zh-CN" sz="1400" b="0" i="0" u="none" strike="noStrike" kern="1200" cap="none" spc="0" normalizeH="0" baseline="0" noProof="0">
              <a:ln>
                <a:noFill/>
              </a:ln>
              <a:solidFill>
                <a:srgbClr val="000000"/>
              </a:solidFill>
              <a:effectLst/>
              <a:uLnTx/>
              <a:uFillTx/>
              <a:latin typeface="Arial" panose="020B0604020202020204"/>
              <a:ea typeface="宋体" panose="02010600030101010101" pitchFamily="2" charset="-122"/>
              <a:cs typeface="+mn-cs"/>
            </a:endParaRPr>
          </a:p>
        </p:txBody>
      </p:sp>
      <p:sp>
        <p:nvSpPr>
          <p:cNvPr id="4" name="Rectangle 12"/>
          <p:cNvSpPr>
            <a:spLocks noGrp="1" noChangeArrowheads="1"/>
          </p:cNvSpPr>
          <p:nvPr>
            <p:ph type="ftr" sz="quarter" idx="11"/>
          </p:nvPr>
        </p:nvSpPr>
        <p:spPr>
          <a:ln/>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400" b="0" i="0" u="none" strike="noStrike" kern="1200" cap="none" spc="0" normalizeH="0" baseline="0" noProof="0">
              <a:ln>
                <a:noFill/>
              </a:ln>
              <a:solidFill>
                <a:srgbClr val="000000"/>
              </a:solidFill>
              <a:effectLst/>
              <a:uLnTx/>
              <a:uFillTx/>
              <a:latin typeface="Arial" panose="020B0604020202020204"/>
              <a:ea typeface="宋体" panose="02010600030101010101" pitchFamily="2" charset="-122"/>
              <a:cs typeface="+mn-cs"/>
            </a:endParaRPr>
          </a:p>
        </p:txBody>
      </p:sp>
      <p:sp>
        <p:nvSpPr>
          <p:cNvPr id="5" name="Rectangle 13"/>
          <p:cNvSpPr>
            <a:spLocks noGrp="1" noChangeArrowheads="1"/>
          </p:cNvSpPr>
          <p:nvPr>
            <p:ph type="sldNum" sz="quarter" idx="12"/>
          </p:nvPr>
        </p:nvSpPr>
        <p:spPr>
          <a:ln/>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D8769C75-8878-4114-8CBA-F72D9DCAF88C}" type="slidenum">
              <a:rPr kumimoji="0" lang="zh-CN" altLang="en-US" sz="1400" b="0" i="0" u="none" strike="noStrike" kern="1200" cap="none" spc="0" normalizeH="0" baseline="0" noProof="0" smtClean="0">
                <a:ln>
                  <a:noFill/>
                </a:ln>
                <a:solidFill>
                  <a:srgbClr val="000000"/>
                </a:solidFill>
                <a:effectLst/>
                <a:uLnTx/>
                <a:uFillTx/>
                <a:latin typeface="Tahoma" panose="020B060403050404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zh-CN" sz="14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endParaRPr>
          </a:p>
        </p:txBody>
      </p:sp>
      <p:sp>
        <p:nvSpPr>
          <p:cNvPr id="7" name="标题 1"/>
          <p:cNvSpPr>
            <a:spLocks noGrp="1"/>
          </p:cNvSpPr>
          <p:nvPr>
            <p:ph type="title"/>
          </p:nvPr>
        </p:nvSpPr>
        <p:spPr>
          <a:xfrm>
            <a:off x="383473" y="141041"/>
            <a:ext cx="7793037" cy="623665"/>
          </a:xfrm>
        </p:spPr>
        <p:txBody>
          <a:bodyPr/>
          <a:lstStyle/>
          <a:p>
            <a:r>
              <a:rPr lang="zh-CN" altLang="en-US" dirty="0"/>
              <a:t>单击此处编辑母版标题样式</a:t>
            </a:r>
          </a:p>
        </p:txBody>
      </p:sp>
      <p:sp>
        <p:nvSpPr>
          <p:cNvPr id="8" name="Rectangle 8"/>
          <p:cNvSpPr>
            <a:spLocks noChangeArrowheads="1"/>
          </p:cNvSpPr>
          <p:nvPr userDrawn="1"/>
        </p:nvSpPr>
        <p:spPr bwMode="gray">
          <a:xfrm flipV="1">
            <a:off x="0" y="758378"/>
            <a:ext cx="9144000" cy="60662"/>
          </a:xfrm>
          <a:prstGeom prst="rect">
            <a:avLst/>
          </a:prstGeom>
          <a:gradFill rotWithShape="0">
            <a:gsLst>
              <a:gs pos="0">
                <a:schemeClr val="bg2"/>
              </a:gs>
              <a:gs pos="100000">
                <a:schemeClr val="bg1"/>
              </a:gs>
            </a:gsLst>
            <a:lin ang="0" scaled="1"/>
          </a:gradFill>
          <a:ln w="9525">
            <a:noFill/>
            <a:miter lim="800000"/>
            <a:headEnd/>
            <a:tailEnd/>
          </a:ln>
          <a:effec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srgbClr val="000000"/>
              </a:solidFill>
              <a:effectLst/>
              <a:uLnTx/>
              <a:uFillTx/>
              <a:latin typeface="Tahoma" pitchFamily="34" charset="0"/>
              <a:ea typeface="宋体" panose="02010600030101010101" pitchFamily="2" charset="-122"/>
              <a:cs typeface="+mn-cs"/>
            </a:endParaRPr>
          </a:p>
        </p:txBody>
      </p:sp>
    </p:spTree>
    <p:extLst>
      <p:ext uri="{BB962C8B-B14F-4D97-AF65-F5344CB8AC3E}">
        <p14:creationId xmlns:p14="http://schemas.microsoft.com/office/powerpoint/2010/main" val="714549800"/>
      </p:ext>
    </p:extLst>
  </p:cSld>
  <p:clrMapOvr>
    <a:masterClrMapping/>
  </p:clrMapOvr>
  <p:transition spd="slow">
    <p:zoom/>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11"/>
          <p:cNvSpPr>
            <a:spLocks noGrp="1" noChangeArrowheads="1"/>
          </p:cNvSpPr>
          <p:nvPr>
            <p:ph type="dt" sz="half" idx="10"/>
          </p:nvPr>
        </p:nvSpPr>
        <p:spPr>
          <a:ln/>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zh-CN" sz="1400" b="0" i="0" u="none" strike="noStrike" kern="1200" cap="none" spc="0" normalizeH="0" baseline="0" noProof="0">
              <a:ln>
                <a:noFill/>
              </a:ln>
              <a:solidFill>
                <a:srgbClr val="000000"/>
              </a:solidFill>
              <a:effectLst/>
              <a:uLnTx/>
              <a:uFillTx/>
              <a:latin typeface="Arial" panose="020B0604020202020204"/>
              <a:ea typeface="宋体" panose="02010600030101010101" pitchFamily="2" charset="-122"/>
              <a:cs typeface="+mn-cs"/>
            </a:endParaRPr>
          </a:p>
        </p:txBody>
      </p:sp>
      <p:sp>
        <p:nvSpPr>
          <p:cNvPr id="3" name="Rectangle 12"/>
          <p:cNvSpPr>
            <a:spLocks noGrp="1" noChangeArrowheads="1"/>
          </p:cNvSpPr>
          <p:nvPr>
            <p:ph type="ftr" sz="quarter" idx="11"/>
          </p:nvPr>
        </p:nvSpPr>
        <p:spPr>
          <a:ln/>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400" b="0" i="0" u="none" strike="noStrike" kern="1200" cap="none" spc="0" normalizeH="0" baseline="0" noProof="0">
              <a:ln>
                <a:noFill/>
              </a:ln>
              <a:solidFill>
                <a:srgbClr val="000000"/>
              </a:solidFill>
              <a:effectLst/>
              <a:uLnTx/>
              <a:uFillTx/>
              <a:latin typeface="Arial" panose="020B0604020202020204"/>
              <a:ea typeface="宋体" panose="02010600030101010101" pitchFamily="2" charset="-122"/>
              <a:cs typeface="+mn-cs"/>
            </a:endParaRPr>
          </a:p>
        </p:txBody>
      </p:sp>
      <p:sp>
        <p:nvSpPr>
          <p:cNvPr id="4" name="Rectangle 13"/>
          <p:cNvSpPr>
            <a:spLocks noGrp="1" noChangeArrowheads="1"/>
          </p:cNvSpPr>
          <p:nvPr>
            <p:ph type="sldNum" sz="quarter" idx="12"/>
          </p:nvPr>
        </p:nvSpPr>
        <p:spPr>
          <a:ln/>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766DCC75-E80A-41B7-988C-A11F796BC357}" type="slidenum">
              <a:rPr kumimoji="0" lang="zh-CN" altLang="en-US" sz="1400" b="0" i="0" u="none" strike="noStrike" kern="1200" cap="none" spc="0" normalizeH="0" baseline="0" noProof="0" smtClean="0">
                <a:ln>
                  <a:noFill/>
                </a:ln>
                <a:solidFill>
                  <a:srgbClr val="000000"/>
                </a:solidFill>
                <a:effectLst/>
                <a:uLnTx/>
                <a:uFillTx/>
                <a:latin typeface="Tahoma" panose="020B060403050404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zh-CN" sz="14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endParaRPr>
          </a:p>
        </p:txBody>
      </p:sp>
    </p:spTree>
    <p:extLst>
      <p:ext uri="{BB962C8B-B14F-4D97-AF65-F5344CB8AC3E}">
        <p14:creationId xmlns:p14="http://schemas.microsoft.com/office/powerpoint/2010/main" val="3066523157"/>
      </p:ext>
    </p:extLst>
  </p:cSld>
  <p:clrMapOvr>
    <a:masterClrMapping/>
  </p:clrMapOvr>
  <p:transition spd="slow">
    <p:zoom/>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标题，文本与内容">
    <p:spTree>
      <p:nvGrpSpPr>
        <p:cNvPr id="1" name=""/>
        <p:cNvGrpSpPr/>
        <p:nvPr/>
      </p:nvGrpSpPr>
      <p:grpSpPr>
        <a:xfrm>
          <a:off x="0" y="0"/>
          <a:ext cx="0" cy="0"/>
          <a:chOff x="0" y="0"/>
          <a:chExt cx="0" cy="0"/>
        </a:xfrm>
      </p:grpSpPr>
      <p:sp>
        <p:nvSpPr>
          <p:cNvPr id="3" name="文本占位符 2"/>
          <p:cNvSpPr>
            <a:spLocks noGrp="1"/>
          </p:cNvSpPr>
          <p:nvPr>
            <p:ph type="body" sz="half" idx="1"/>
          </p:nvPr>
        </p:nvSpPr>
        <p:spPr>
          <a:xfrm>
            <a:off x="383472" y="1052736"/>
            <a:ext cx="3960000" cy="4824536"/>
          </a:xfrm>
        </p:spPr>
        <p:txBody>
          <a:bodyPr/>
          <a:lstStyle>
            <a:lvl1pPr marL="342900" indent="-342900">
              <a:buFont typeface="Wingdings" panose="05000000000000000000" pitchFamily="2" charset="2"/>
              <a:buChar char="l"/>
              <a:defRPr sz="2600" b="0">
                <a:latin typeface="+mj-ea"/>
                <a:ea typeface="+mj-ea"/>
              </a:defRPr>
            </a:lvl1pPr>
            <a:lvl2pPr marL="742950" indent="-285750">
              <a:buFont typeface="Wingdings" panose="05000000000000000000" pitchFamily="2" charset="2"/>
              <a:buChar char="l"/>
              <a:defRPr sz="2200" b="0">
                <a:latin typeface="+mj-ea"/>
                <a:ea typeface="+mj-ea"/>
              </a:defRPr>
            </a:lvl2pPr>
            <a:lvl3pPr marL="1143000" indent="-228600">
              <a:buFont typeface="Wingdings" panose="05000000000000000000" pitchFamily="2" charset="2"/>
              <a:buChar char="l"/>
              <a:defRPr sz="1800" b="0">
                <a:solidFill>
                  <a:schemeClr val="tx1"/>
                </a:solidFill>
                <a:latin typeface="+mj-ea"/>
                <a:ea typeface="+mj-ea"/>
              </a:defRPr>
            </a:lvl3pPr>
            <a:lvl4pPr marL="1600200" indent="-228600">
              <a:buFont typeface="Wingdings" panose="05000000000000000000" pitchFamily="2" charset="2"/>
              <a:buChar char="l"/>
              <a:defRPr sz="1800" b="0">
                <a:latin typeface="+mj-ea"/>
                <a:ea typeface="+mj-ea"/>
              </a:defRPr>
            </a:lvl4pPr>
            <a:lvl5pPr marL="2057400" indent="-228600">
              <a:buFont typeface="Wingdings" panose="05000000000000000000" pitchFamily="2" charset="2"/>
              <a:buChar char="l"/>
              <a:defRPr sz="1800" b="0">
                <a:latin typeface="+mj-ea"/>
                <a:ea typeface="+mj-ea"/>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内容占位符 3"/>
          <p:cNvSpPr>
            <a:spLocks noGrp="1"/>
          </p:cNvSpPr>
          <p:nvPr>
            <p:ph sz="half" idx="2"/>
          </p:nvPr>
        </p:nvSpPr>
        <p:spPr>
          <a:xfrm>
            <a:off x="4788025" y="1055758"/>
            <a:ext cx="3960440" cy="4821514"/>
          </a:xfrm>
        </p:spPr>
        <p:txBody>
          <a:bodyPr/>
          <a:lstStyle>
            <a:lvl1pPr marL="342900" indent="-342900">
              <a:buFont typeface="Wingdings" panose="05000000000000000000" pitchFamily="2" charset="2"/>
              <a:buChar char="l"/>
              <a:defRPr sz="2600" b="0">
                <a:latin typeface="+mj-ea"/>
                <a:ea typeface="+mj-ea"/>
              </a:defRPr>
            </a:lvl1pPr>
            <a:lvl2pPr marL="742950" indent="-285750">
              <a:buFont typeface="Wingdings" panose="05000000000000000000" pitchFamily="2" charset="2"/>
              <a:buChar char="l"/>
              <a:defRPr sz="2200" b="0">
                <a:latin typeface="+mj-ea"/>
                <a:ea typeface="+mj-ea"/>
              </a:defRPr>
            </a:lvl2pPr>
            <a:lvl3pPr marL="1143000" indent="-228600">
              <a:buFont typeface="Wingdings" panose="05000000000000000000" pitchFamily="2" charset="2"/>
              <a:buChar char="l"/>
              <a:defRPr sz="1800" b="0">
                <a:solidFill>
                  <a:schemeClr val="tx1"/>
                </a:solidFill>
                <a:latin typeface="+mj-ea"/>
                <a:ea typeface="+mj-ea"/>
              </a:defRPr>
            </a:lvl3pPr>
            <a:lvl4pPr marL="1600200" indent="-228600">
              <a:buFont typeface="Wingdings" panose="05000000000000000000" pitchFamily="2" charset="2"/>
              <a:buChar char="l"/>
              <a:defRPr sz="1800" b="0">
                <a:latin typeface="+mj-ea"/>
                <a:ea typeface="+mj-ea"/>
              </a:defRPr>
            </a:lvl4pPr>
            <a:lvl5pPr marL="2057400" indent="-228600">
              <a:buFont typeface="Wingdings" panose="05000000000000000000" pitchFamily="2" charset="2"/>
              <a:buChar char="l"/>
              <a:defRPr sz="1800" b="0">
                <a:latin typeface="+mj-ea"/>
                <a:ea typeface="+mj-ea"/>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Rectangle 11"/>
          <p:cNvSpPr>
            <a:spLocks noGrp="1" noChangeArrowheads="1"/>
          </p:cNvSpPr>
          <p:nvPr>
            <p:ph type="dt" sz="half" idx="10"/>
          </p:nvPr>
        </p:nvSpPr>
        <p:spPr>
          <a:ln/>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zh-CN" sz="1400" b="0" i="0" u="none" strike="noStrike" kern="1200" cap="none" spc="0" normalizeH="0" baseline="0" noProof="0">
              <a:ln>
                <a:noFill/>
              </a:ln>
              <a:solidFill>
                <a:srgbClr val="000000"/>
              </a:solidFill>
              <a:effectLst/>
              <a:uLnTx/>
              <a:uFillTx/>
              <a:latin typeface="Arial" panose="020B0604020202020204"/>
              <a:ea typeface="宋体" panose="02010600030101010101" pitchFamily="2" charset="-122"/>
              <a:cs typeface="+mn-cs"/>
            </a:endParaRPr>
          </a:p>
        </p:txBody>
      </p:sp>
      <p:sp>
        <p:nvSpPr>
          <p:cNvPr id="6" name="Rectangle 12"/>
          <p:cNvSpPr>
            <a:spLocks noGrp="1" noChangeArrowheads="1"/>
          </p:cNvSpPr>
          <p:nvPr>
            <p:ph type="ftr" sz="quarter" idx="11"/>
          </p:nvPr>
        </p:nvSpPr>
        <p:spPr>
          <a:ln/>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400" b="0" i="0" u="none" strike="noStrike" kern="1200" cap="none" spc="0" normalizeH="0" baseline="0" noProof="0">
              <a:ln>
                <a:noFill/>
              </a:ln>
              <a:solidFill>
                <a:srgbClr val="000000"/>
              </a:solidFill>
              <a:effectLst/>
              <a:uLnTx/>
              <a:uFillTx/>
              <a:latin typeface="Arial" panose="020B0604020202020204"/>
              <a:ea typeface="宋体" panose="02010600030101010101" pitchFamily="2" charset="-122"/>
              <a:cs typeface="+mn-cs"/>
            </a:endParaRPr>
          </a:p>
        </p:txBody>
      </p:sp>
      <p:sp>
        <p:nvSpPr>
          <p:cNvPr id="7" name="Rectangle 13"/>
          <p:cNvSpPr>
            <a:spLocks noGrp="1" noChangeArrowheads="1"/>
          </p:cNvSpPr>
          <p:nvPr>
            <p:ph type="sldNum" sz="quarter" idx="12"/>
          </p:nvPr>
        </p:nvSpPr>
        <p:spPr>
          <a:ln/>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172C5FA0-9562-4180-BE77-AA42E81C45F5}" type="slidenum">
              <a:rPr kumimoji="0" lang="zh-CN" altLang="en-US" sz="1400" b="0" i="0" u="none" strike="noStrike" kern="1200" cap="none" spc="0" normalizeH="0" baseline="0" noProof="0" smtClean="0">
                <a:ln>
                  <a:noFill/>
                </a:ln>
                <a:solidFill>
                  <a:srgbClr val="000000"/>
                </a:solidFill>
                <a:effectLst/>
                <a:uLnTx/>
                <a:uFillTx/>
                <a:latin typeface="Tahoma" panose="020B060403050404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zh-CN" sz="14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endParaRPr>
          </a:p>
        </p:txBody>
      </p:sp>
      <p:sp>
        <p:nvSpPr>
          <p:cNvPr id="10" name="标题 1"/>
          <p:cNvSpPr>
            <a:spLocks noGrp="1"/>
          </p:cNvSpPr>
          <p:nvPr>
            <p:ph type="title"/>
          </p:nvPr>
        </p:nvSpPr>
        <p:spPr>
          <a:xfrm>
            <a:off x="383473" y="141041"/>
            <a:ext cx="7793037" cy="623665"/>
          </a:xfrm>
        </p:spPr>
        <p:txBody>
          <a:bodyPr/>
          <a:lstStyle/>
          <a:p>
            <a:r>
              <a:rPr lang="zh-CN" altLang="en-US" dirty="0"/>
              <a:t>单击此处编辑母版标题样式</a:t>
            </a:r>
          </a:p>
        </p:txBody>
      </p:sp>
      <p:sp>
        <p:nvSpPr>
          <p:cNvPr id="11" name="Rectangle 8"/>
          <p:cNvSpPr>
            <a:spLocks noChangeArrowheads="1"/>
          </p:cNvSpPr>
          <p:nvPr userDrawn="1"/>
        </p:nvSpPr>
        <p:spPr bwMode="gray">
          <a:xfrm flipV="1">
            <a:off x="0" y="758378"/>
            <a:ext cx="9144000" cy="60662"/>
          </a:xfrm>
          <a:prstGeom prst="rect">
            <a:avLst/>
          </a:prstGeom>
          <a:gradFill rotWithShape="0">
            <a:gsLst>
              <a:gs pos="0">
                <a:schemeClr val="bg2"/>
              </a:gs>
              <a:gs pos="100000">
                <a:schemeClr val="bg1"/>
              </a:gs>
            </a:gsLst>
            <a:lin ang="0" scaled="1"/>
          </a:gradFill>
          <a:ln w="9525">
            <a:noFill/>
            <a:miter lim="800000"/>
            <a:headEnd/>
            <a:tailEnd/>
          </a:ln>
          <a:effec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srgbClr val="000000"/>
              </a:solidFill>
              <a:effectLst/>
              <a:uLnTx/>
              <a:uFillTx/>
              <a:latin typeface="Tahoma" pitchFamily="34" charset="0"/>
              <a:ea typeface="宋体" panose="02010600030101010101" pitchFamily="2" charset="-122"/>
              <a:cs typeface="+mn-cs"/>
            </a:endParaRPr>
          </a:p>
        </p:txBody>
      </p:sp>
    </p:spTree>
    <p:extLst>
      <p:ext uri="{BB962C8B-B14F-4D97-AF65-F5344CB8AC3E}">
        <p14:creationId xmlns:p14="http://schemas.microsoft.com/office/powerpoint/2010/main" val="358120380"/>
      </p:ext>
    </p:extLst>
  </p:cSld>
  <p:clrMapOvr>
    <a:masterClrMapping/>
  </p:clrMapOvr>
  <p:transition spd="slow">
    <p:zoom/>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标题，文本与剪贴画">
    <p:spTree>
      <p:nvGrpSpPr>
        <p:cNvPr id="1" name=""/>
        <p:cNvGrpSpPr/>
        <p:nvPr/>
      </p:nvGrpSpPr>
      <p:grpSpPr>
        <a:xfrm>
          <a:off x="0" y="0"/>
          <a:ext cx="0" cy="0"/>
          <a:chOff x="0" y="0"/>
          <a:chExt cx="0" cy="0"/>
        </a:xfrm>
      </p:grpSpPr>
      <p:sp>
        <p:nvSpPr>
          <p:cNvPr id="3" name="文本占位符 2"/>
          <p:cNvSpPr>
            <a:spLocks noGrp="1"/>
          </p:cNvSpPr>
          <p:nvPr>
            <p:ph type="body" sz="half" idx="1"/>
          </p:nvPr>
        </p:nvSpPr>
        <p:spPr>
          <a:xfrm>
            <a:off x="379363" y="1053272"/>
            <a:ext cx="3960000" cy="4824000"/>
          </a:xfrm>
        </p:spPr>
        <p:txBody>
          <a:bodyPr/>
          <a:lstStyle>
            <a:lvl1pPr marL="342900" indent="-342900">
              <a:buFont typeface="Wingdings" panose="05000000000000000000" pitchFamily="2" charset="2"/>
              <a:buChar char="l"/>
              <a:defRPr sz="2400" b="0">
                <a:latin typeface="+mj-ea"/>
                <a:ea typeface="+mj-ea"/>
              </a:defRPr>
            </a:lvl1pPr>
            <a:lvl2pPr marL="742950" indent="-285750">
              <a:buFont typeface="Wingdings" panose="05000000000000000000" pitchFamily="2" charset="2"/>
              <a:buChar char="l"/>
              <a:defRPr sz="2000" b="0">
                <a:latin typeface="+mj-ea"/>
                <a:ea typeface="+mj-ea"/>
              </a:defRPr>
            </a:lvl2pPr>
            <a:lvl3pPr marL="1143000" indent="-228600">
              <a:buFont typeface="Wingdings" panose="05000000000000000000" pitchFamily="2" charset="2"/>
              <a:buChar char="l"/>
              <a:defRPr sz="1800" b="0">
                <a:solidFill>
                  <a:schemeClr val="tx1"/>
                </a:solidFill>
                <a:latin typeface="+mj-ea"/>
                <a:ea typeface="+mj-ea"/>
              </a:defRPr>
            </a:lvl3pPr>
            <a:lvl4pPr marL="1600200" indent="-228600">
              <a:buFont typeface="Wingdings" panose="05000000000000000000" pitchFamily="2" charset="2"/>
              <a:buChar char="l"/>
              <a:defRPr sz="1800" b="0">
                <a:latin typeface="+mj-ea"/>
                <a:ea typeface="+mj-ea"/>
              </a:defRPr>
            </a:lvl4pPr>
            <a:lvl5pPr marL="2057400" indent="-228600">
              <a:buFont typeface="Wingdings" panose="05000000000000000000" pitchFamily="2" charset="2"/>
              <a:buChar char="l"/>
              <a:defRPr sz="1800" b="0">
                <a:latin typeface="+mj-ea"/>
                <a:ea typeface="+mj-ea"/>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剪贴画占位符 3"/>
          <p:cNvSpPr>
            <a:spLocks noGrp="1"/>
          </p:cNvSpPr>
          <p:nvPr>
            <p:ph type="clipArt" sz="half" idx="2"/>
          </p:nvPr>
        </p:nvSpPr>
        <p:spPr>
          <a:xfrm>
            <a:off x="4788464" y="1053272"/>
            <a:ext cx="3960000" cy="4824000"/>
          </a:xfrm>
        </p:spPr>
        <p:txBody>
          <a:bodyPr/>
          <a:lstStyle>
            <a:lvl1pPr marL="0" indent="0">
              <a:buNone/>
              <a:defRPr/>
            </a:lvl1pPr>
          </a:lstStyle>
          <a:p>
            <a:pPr lvl="0"/>
            <a:endParaRPr lang="zh-CN" altLang="en-US" noProof="0" dirty="0"/>
          </a:p>
        </p:txBody>
      </p:sp>
      <p:sp>
        <p:nvSpPr>
          <p:cNvPr id="5" name="Rectangle 11"/>
          <p:cNvSpPr>
            <a:spLocks noGrp="1" noChangeArrowheads="1"/>
          </p:cNvSpPr>
          <p:nvPr>
            <p:ph type="dt" sz="half"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zh-CN" sz="1400" b="0" i="0" u="none" strike="noStrike" kern="1200" cap="none" spc="0" normalizeH="0" baseline="0" noProof="0">
              <a:ln>
                <a:noFill/>
              </a:ln>
              <a:solidFill>
                <a:srgbClr val="000000"/>
              </a:solidFill>
              <a:effectLst/>
              <a:uLnTx/>
              <a:uFillTx/>
              <a:latin typeface="Arial" panose="020B0604020202020204"/>
              <a:ea typeface="宋体" panose="02010600030101010101" pitchFamily="2" charset="-122"/>
              <a:cs typeface="+mn-cs"/>
            </a:endParaRPr>
          </a:p>
        </p:txBody>
      </p:sp>
      <p:sp>
        <p:nvSpPr>
          <p:cNvPr id="6" name="Rectangle 12"/>
          <p:cNvSpPr>
            <a:spLocks noGrp="1" noChangeArrowheads="1"/>
          </p:cNvSpPr>
          <p:nvPr>
            <p:ph type="ftr" sz="quarter" idx="11"/>
          </p:nvPr>
        </p:nvSpPr>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400" b="0" i="0" u="none" strike="noStrike" kern="1200" cap="none" spc="0" normalizeH="0" baseline="0" noProof="0">
              <a:ln>
                <a:noFill/>
              </a:ln>
              <a:solidFill>
                <a:srgbClr val="000000"/>
              </a:solidFill>
              <a:effectLst/>
              <a:uLnTx/>
              <a:uFillTx/>
              <a:latin typeface="Arial" panose="020B0604020202020204"/>
              <a:ea typeface="宋体" panose="02010600030101010101" pitchFamily="2" charset="-122"/>
              <a:cs typeface="+mn-cs"/>
            </a:endParaRPr>
          </a:p>
        </p:txBody>
      </p:sp>
      <p:sp>
        <p:nvSpPr>
          <p:cNvPr id="7" name="Rectangle 13"/>
          <p:cNvSpPr>
            <a:spLocks noGrp="1" noChangeArrowheads="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9E7C916C-B169-4903-83AD-E4525564E379}" type="slidenum">
              <a:rPr kumimoji="0" lang="zh-CN" altLang="en-US" sz="1400" b="0" i="0" u="none" strike="noStrike" kern="1200" cap="none" spc="0" normalizeH="0" baseline="0" noProof="0" smtClean="0">
                <a:ln>
                  <a:noFill/>
                </a:ln>
                <a:solidFill>
                  <a:srgbClr val="000000"/>
                </a:solidFill>
                <a:effectLst/>
                <a:uLnTx/>
                <a:uFillTx/>
                <a:latin typeface="Tahoma" panose="020B060403050404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zh-CN" sz="14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endParaRPr>
          </a:p>
        </p:txBody>
      </p:sp>
      <p:sp>
        <p:nvSpPr>
          <p:cNvPr id="9" name="标题 1"/>
          <p:cNvSpPr>
            <a:spLocks noGrp="1"/>
          </p:cNvSpPr>
          <p:nvPr>
            <p:ph type="title"/>
          </p:nvPr>
        </p:nvSpPr>
        <p:spPr>
          <a:xfrm>
            <a:off x="383473" y="141041"/>
            <a:ext cx="7793037" cy="623665"/>
          </a:xfrm>
        </p:spPr>
        <p:txBody>
          <a:bodyPr/>
          <a:lstStyle/>
          <a:p>
            <a:r>
              <a:rPr lang="zh-CN" altLang="en-US" dirty="0"/>
              <a:t>单击此处编辑母版标题样式</a:t>
            </a:r>
          </a:p>
        </p:txBody>
      </p:sp>
      <p:sp>
        <p:nvSpPr>
          <p:cNvPr id="12" name="Rectangle 8"/>
          <p:cNvSpPr>
            <a:spLocks noChangeArrowheads="1"/>
          </p:cNvSpPr>
          <p:nvPr userDrawn="1"/>
        </p:nvSpPr>
        <p:spPr bwMode="gray">
          <a:xfrm flipV="1">
            <a:off x="0" y="758378"/>
            <a:ext cx="9144000" cy="60662"/>
          </a:xfrm>
          <a:prstGeom prst="rect">
            <a:avLst/>
          </a:prstGeom>
          <a:gradFill rotWithShape="0">
            <a:gsLst>
              <a:gs pos="0">
                <a:schemeClr val="bg2"/>
              </a:gs>
              <a:gs pos="100000">
                <a:schemeClr val="bg1"/>
              </a:gs>
            </a:gsLst>
            <a:lin ang="0" scaled="1"/>
          </a:gradFill>
          <a:ln w="9525">
            <a:noFill/>
            <a:miter lim="800000"/>
            <a:headEnd/>
            <a:tailEnd/>
          </a:ln>
          <a:effec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srgbClr val="000000"/>
              </a:solidFill>
              <a:effectLst/>
              <a:uLnTx/>
              <a:uFillTx/>
              <a:latin typeface="Tahoma" pitchFamily="34" charset="0"/>
              <a:ea typeface="宋体" panose="02010600030101010101" pitchFamily="2" charset="-122"/>
              <a:cs typeface="+mn-cs"/>
            </a:endParaRPr>
          </a:p>
        </p:txBody>
      </p:sp>
    </p:spTree>
    <p:extLst>
      <p:ext uri="{BB962C8B-B14F-4D97-AF65-F5344CB8AC3E}">
        <p14:creationId xmlns:p14="http://schemas.microsoft.com/office/powerpoint/2010/main" val="3173653382"/>
      </p:ext>
    </p:extLst>
  </p:cSld>
  <p:clrMapOvr>
    <a:masterClrMapping/>
  </p:clrMapOvr>
  <p:transition spd="med">
    <p:blinds/>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AB81BCD-E550-44B9-AAE1-9BB76BE53C8A}" type="datetimeFigureOut">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等线"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2022-09-20</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等线" panose="02010600030101010101" pitchFamily="2" charset="-122"/>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等线" panose="02010600030101010101" pitchFamily="2" charset="-122"/>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889EEC-0A00-427D-8304-D85214BED714}" type="slidenum">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等线" panose="02010600030101010101" pitchFamily="2" charset="-122"/>
              <a:cs typeface="+mn-cs"/>
            </a:endParaRPr>
          </a:p>
        </p:txBody>
      </p:sp>
    </p:spTree>
    <p:extLst>
      <p:ext uri="{BB962C8B-B14F-4D97-AF65-F5344CB8AC3E}">
        <p14:creationId xmlns:p14="http://schemas.microsoft.com/office/powerpoint/2010/main" val="2317652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AB81BCD-E550-44B9-AAE1-9BB76BE53C8A}" type="datetimeFigureOut">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等线"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2022-09-20</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等线" panose="02010600030101010101" pitchFamily="2" charset="-122"/>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等线" panose="02010600030101010101" pitchFamily="2" charset="-122"/>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889EEC-0A00-427D-8304-D85214BED714}" type="slidenum">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等线" panose="02010600030101010101" pitchFamily="2" charset="-122"/>
              <a:cs typeface="+mn-cs"/>
            </a:endParaRPr>
          </a:p>
        </p:txBody>
      </p:sp>
    </p:spTree>
    <p:extLst>
      <p:ext uri="{BB962C8B-B14F-4D97-AF65-F5344CB8AC3E}">
        <p14:creationId xmlns:p14="http://schemas.microsoft.com/office/powerpoint/2010/main" val="12880141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p:nvPr>
        </p:nvSpPr>
        <p:spPr>
          <a:xfrm>
            <a:off x="629842" y="2505075"/>
            <a:ext cx="3868340"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Content Placeholder 5"/>
          <p:cNvSpPr>
            <a:spLocks noGrp="1"/>
          </p:cNvSpPr>
          <p:nvPr>
            <p:ph sz="quarter" idx="4"/>
          </p:nvPr>
        </p:nvSpPr>
        <p:spPr>
          <a:xfrm>
            <a:off x="4629150" y="2505075"/>
            <a:ext cx="3887391"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AB81BCD-E550-44B9-AAE1-9BB76BE53C8A}" type="datetimeFigureOut">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等线"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2022-09-20</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等线" panose="02010600030101010101" pitchFamily="2" charset="-122"/>
              <a:cs typeface="+mn-cs"/>
            </a:endParaRPr>
          </a:p>
        </p:txBody>
      </p:sp>
      <p:sp>
        <p:nvSpPr>
          <p:cNvPr id="8" name="Footer Placeholder 7"/>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等线" panose="02010600030101010101" pitchFamily="2" charset="-122"/>
              <a:cs typeface="+mn-cs"/>
            </a:endParaRPr>
          </a:p>
        </p:txBody>
      </p:sp>
      <p:sp>
        <p:nvSpPr>
          <p:cNvPr id="9" name="Slide Number Placeholder 8"/>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889EEC-0A00-427D-8304-D85214BED714}" type="slidenum">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等线" panose="02010600030101010101" pitchFamily="2" charset="-122"/>
              <a:cs typeface="+mn-cs"/>
            </a:endParaRPr>
          </a:p>
        </p:txBody>
      </p:sp>
    </p:spTree>
    <p:extLst>
      <p:ext uri="{BB962C8B-B14F-4D97-AF65-F5344CB8AC3E}">
        <p14:creationId xmlns:p14="http://schemas.microsoft.com/office/powerpoint/2010/main" val="39002131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AB81BCD-E550-44B9-AAE1-9BB76BE53C8A}" type="datetimeFigureOut">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等线"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2022-09-20</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等线" panose="02010600030101010101" pitchFamily="2" charset="-122"/>
              <a:cs typeface="+mn-cs"/>
            </a:endParaRPr>
          </a:p>
        </p:txBody>
      </p:sp>
      <p:sp>
        <p:nvSpPr>
          <p:cNvPr id="4" name="Footer Placeholder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等线" panose="02010600030101010101" pitchFamily="2" charset="-122"/>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889EEC-0A00-427D-8304-D85214BED714}" type="slidenum">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等线" panose="02010600030101010101" pitchFamily="2" charset="-122"/>
              <a:cs typeface="+mn-cs"/>
            </a:endParaRPr>
          </a:p>
        </p:txBody>
      </p:sp>
    </p:spTree>
    <p:extLst>
      <p:ext uri="{BB962C8B-B14F-4D97-AF65-F5344CB8AC3E}">
        <p14:creationId xmlns:p14="http://schemas.microsoft.com/office/powerpoint/2010/main" val="29788242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AB81BCD-E550-44B9-AAE1-9BB76BE53C8A}" type="datetimeFigureOut">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等线"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2022-09-20</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等线" panose="02010600030101010101" pitchFamily="2" charset="-122"/>
              <a:cs typeface="+mn-cs"/>
            </a:endParaRPr>
          </a:p>
        </p:txBody>
      </p:sp>
      <p:sp>
        <p:nvSpPr>
          <p:cNvPr id="3" name="Footer Placeholder 2"/>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等线" panose="02010600030101010101" pitchFamily="2" charset="-122"/>
              <a:cs typeface="+mn-cs"/>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889EEC-0A00-427D-8304-D85214BED714}" type="slidenum">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等线" panose="02010600030101010101" pitchFamily="2" charset="-122"/>
              <a:cs typeface="+mn-cs"/>
            </a:endParaRPr>
          </a:p>
        </p:txBody>
      </p:sp>
    </p:spTree>
    <p:extLst>
      <p:ext uri="{BB962C8B-B14F-4D97-AF65-F5344CB8AC3E}">
        <p14:creationId xmlns:p14="http://schemas.microsoft.com/office/powerpoint/2010/main" val="18410081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AB81BCD-E550-44B9-AAE1-9BB76BE53C8A}" type="datetimeFigureOut">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等线"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2022-09-20</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等线" panose="02010600030101010101" pitchFamily="2" charset="-122"/>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等线" panose="02010600030101010101" pitchFamily="2" charset="-122"/>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889EEC-0A00-427D-8304-D85214BED714}" type="slidenum">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等线" panose="02010600030101010101" pitchFamily="2" charset="-122"/>
              <a:cs typeface="+mn-cs"/>
            </a:endParaRPr>
          </a:p>
        </p:txBody>
      </p:sp>
    </p:spTree>
    <p:extLst>
      <p:ext uri="{BB962C8B-B14F-4D97-AF65-F5344CB8AC3E}">
        <p14:creationId xmlns:p14="http://schemas.microsoft.com/office/powerpoint/2010/main" val="646834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AB81BCD-E550-44B9-AAE1-9BB76BE53C8A}" type="datetimeFigureOut">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等线"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2022-09-20</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等线" panose="02010600030101010101" pitchFamily="2" charset="-122"/>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等线" panose="02010600030101010101" pitchFamily="2" charset="-122"/>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889EEC-0A00-427D-8304-D85214BED714}" type="slidenum">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等线" panose="02010600030101010101" pitchFamily="2" charset="-122"/>
              <a:cs typeface="+mn-cs"/>
            </a:endParaRPr>
          </a:p>
        </p:txBody>
      </p:sp>
    </p:spTree>
    <p:extLst>
      <p:ext uri="{BB962C8B-B14F-4D97-AF65-F5344CB8AC3E}">
        <p14:creationId xmlns:p14="http://schemas.microsoft.com/office/powerpoint/2010/main" val="41639920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theme" Target="../theme/theme3.xml"/><Relationship Id="rId3" Type="http://schemas.openxmlformats.org/officeDocument/2006/relationships/slideLayout" Target="../slideLayouts/slideLayout25.xml"/><Relationship Id="rId7" Type="http://schemas.openxmlformats.org/officeDocument/2006/relationships/slideLayout" Target="../slideLayouts/slideLayout29.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5" Type="http://schemas.openxmlformats.org/officeDocument/2006/relationships/slideLayout" Target="../slideLayouts/slideLayout27.xml"/><Relationship Id="rId4"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7AB81BCD-E550-44B9-AAE1-9BB76BE53C8A}" type="datetimeFigureOut">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等线"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2022-09-20</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等线" panose="02010600030101010101" pitchFamily="2" charset="-122"/>
              <a:cs typeface="+mn-cs"/>
            </a:endParaRPr>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等线" panose="02010600030101010101" pitchFamily="2" charset="-122"/>
              <a:cs typeface="+mn-cs"/>
            </a:endParaRPr>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31889EEC-0A00-427D-8304-D85214BED714}" type="slidenum">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等线" panose="02010600030101010101" pitchFamily="2" charset="-122"/>
              <a:cs typeface="+mn-cs"/>
            </a:endParaRPr>
          </a:p>
        </p:txBody>
      </p:sp>
    </p:spTree>
    <p:extLst>
      <p:ext uri="{BB962C8B-B14F-4D97-AF65-F5344CB8AC3E}">
        <p14:creationId xmlns:p14="http://schemas.microsoft.com/office/powerpoint/2010/main" val="1846609706"/>
      </p:ext>
    </p:extLst>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7AB81BCD-E550-44B9-AAE1-9BB76BE53C8A}" type="datetimeFigureOut">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等线"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2022-09-20</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等线" panose="02010600030101010101" pitchFamily="2" charset="-122"/>
              <a:cs typeface="+mn-cs"/>
            </a:endParaRPr>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等线" panose="02010600030101010101" pitchFamily="2" charset="-122"/>
              <a:cs typeface="+mn-cs"/>
            </a:endParaRPr>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31889EEC-0A00-427D-8304-D85214BED714}" type="slidenum">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等线" panose="02010600030101010101" pitchFamily="2" charset="-122"/>
              <a:cs typeface="+mn-cs"/>
            </a:endParaRPr>
          </a:p>
        </p:txBody>
      </p:sp>
    </p:spTree>
    <p:extLst>
      <p:ext uri="{BB962C8B-B14F-4D97-AF65-F5344CB8AC3E}">
        <p14:creationId xmlns:p14="http://schemas.microsoft.com/office/powerpoint/2010/main" val="1685356183"/>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4937" name="Rectangle 9"/>
          <p:cNvSpPr>
            <a:spLocks noGrp="1" noChangeArrowheads="1"/>
          </p:cNvSpPr>
          <p:nvPr>
            <p:ph type="title"/>
          </p:nvPr>
        </p:nvSpPr>
        <p:spPr bwMode="auto">
          <a:xfrm>
            <a:off x="383473" y="141041"/>
            <a:ext cx="7793037" cy="623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zh-CN" altLang="en-US" dirty="0"/>
              <a:t>单击此处编辑母版标题样式</a:t>
            </a:r>
          </a:p>
        </p:txBody>
      </p:sp>
      <p:sp>
        <p:nvSpPr>
          <p:cNvPr id="124938" name="Rectangle 10"/>
          <p:cNvSpPr>
            <a:spLocks noGrp="1" noChangeArrowheads="1"/>
          </p:cNvSpPr>
          <p:nvPr>
            <p:ph type="body" idx="1"/>
          </p:nvPr>
        </p:nvSpPr>
        <p:spPr bwMode="auto">
          <a:xfrm>
            <a:off x="383472" y="1052736"/>
            <a:ext cx="7772400" cy="4680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210955" name="Rectangle 11"/>
          <p:cNvSpPr>
            <a:spLocks noGrp="1" noChangeArrowheads="1"/>
          </p:cNvSpPr>
          <p:nvPr>
            <p:ph type="dt" sz="half" idx="2"/>
          </p:nvPr>
        </p:nvSpPr>
        <p:spPr bwMode="auto">
          <a:xfrm>
            <a:off x="1162050" y="6243638"/>
            <a:ext cx="1905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kumimoji="0" sz="1400">
                <a:latin typeface="+mn-lt"/>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zh-CN" sz="1400" b="0" i="0" u="none" strike="noStrike" kern="1200" cap="none" spc="0" normalizeH="0" baseline="0" noProof="0">
              <a:ln>
                <a:noFill/>
              </a:ln>
              <a:solidFill>
                <a:srgbClr val="000000"/>
              </a:solidFill>
              <a:effectLst/>
              <a:uLnTx/>
              <a:uFillTx/>
              <a:latin typeface="Arial" panose="020B0604020202020204"/>
              <a:ea typeface="宋体" panose="02010600030101010101" pitchFamily="2" charset="-122"/>
              <a:cs typeface="+mn-cs"/>
            </a:endParaRPr>
          </a:p>
        </p:txBody>
      </p:sp>
      <p:sp>
        <p:nvSpPr>
          <p:cNvPr id="210956" name="Rectangle 12"/>
          <p:cNvSpPr>
            <a:spLocks noGrp="1" noChangeArrowheads="1"/>
          </p:cNvSpPr>
          <p:nvPr>
            <p:ph type="ftr" sz="quarter" idx="3"/>
          </p:nvPr>
        </p:nvSpPr>
        <p:spPr bwMode="auto">
          <a:xfrm>
            <a:off x="3657600" y="6243638"/>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eaLnBrk="1" hangingPunct="1">
              <a:defRPr kumimoji="0" sz="1400">
                <a:latin typeface="+mn-lt"/>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400" b="0" i="0" u="none" strike="noStrike" kern="1200" cap="none" spc="0" normalizeH="0" baseline="0" noProof="0">
              <a:ln>
                <a:noFill/>
              </a:ln>
              <a:solidFill>
                <a:srgbClr val="000000"/>
              </a:solidFill>
              <a:effectLst/>
              <a:uLnTx/>
              <a:uFillTx/>
              <a:latin typeface="Arial" panose="020B0604020202020204"/>
              <a:ea typeface="宋体" panose="02010600030101010101" pitchFamily="2" charset="-122"/>
              <a:cs typeface="+mn-cs"/>
            </a:endParaRPr>
          </a:p>
        </p:txBody>
      </p:sp>
      <p:sp>
        <p:nvSpPr>
          <p:cNvPr id="210957" name="Rectangle 13"/>
          <p:cNvSpPr>
            <a:spLocks noGrp="1" noChangeArrowheads="1"/>
          </p:cNvSpPr>
          <p:nvPr>
            <p:ph type="sldNum" sz="quarter" idx="4"/>
          </p:nvPr>
        </p:nvSpPr>
        <p:spPr bwMode="auto">
          <a:xfrm>
            <a:off x="7042150" y="6243638"/>
            <a:ext cx="1905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kumimoji="0" sz="1400">
                <a:latin typeface="Tahoma" panose="020B0604030504040204" pitchFamily="34" charset="0"/>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1F612A3A-8E49-4F2E-A26F-49B27473F1BB}" type="slidenum">
              <a:rPr kumimoji="0" lang="zh-CN" altLang="en-US" sz="1400" b="0" i="0" u="none" strike="noStrike" kern="1200" cap="none" spc="0" normalizeH="0" baseline="0" noProof="0" smtClean="0">
                <a:ln>
                  <a:noFill/>
                </a:ln>
                <a:solidFill>
                  <a:srgbClr val="000000"/>
                </a:solidFill>
                <a:effectLst/>
                <a:uLnTx/>
                <a:uFillTx/>
                <a:latin typeface="Tahoma" panose="020B060403050404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zh-CN" sz="14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endParaRPr>
          </a:p>
        </p:txBody>
      </p:sp>
    </p:spTree>
    <p:extLst>
      <p:ext uri="{BB962C8B-B14F-4D97-AF65-F5344CB8AC3E}">
        <p14:creationId xmlns:p14="http://schemas.microsoft.com/office/powerpoint/2010/main" val="3835556043"/>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Lst>
  <p:transition spd="slow">
    <p:zoom/>
  </p:transition>
  <p:hf hdr="0" ftr="0" dt="0"/>
  <p:txStyles>
    <p:titleStyle>
      <a:lvl1pPr algn="l" rtl="0" eaLnBrk="0" fontAlgn="base" hangingPunct="0">
        <a:spcBef>
          <a:spcPct val="0"/>
        </a:spcBef>
        <a:spcAft>
          <a:spcPct val="0"/>
        </a:spcAft>
        <a:defRPr sz="3200" b="1">
          <a:solidFill>
            <a:srgbClr val="800000"/>
          </a:solidFill>
          <a:latin typeface="+mj-lt"/>
          <a:ea typeface="+mj-ea"/>
          <a:cs typeface="+mj-cs"/>
        </a:defRPr>
      </a:lvl1pPr>
      <a:lvl2pPr algn="l" rtl="0" eaLnBrk="0" fontAlgn="base" hangingPunct="0">
        <a:spcBef>
          <a:spcPct val="0"/>
        </a:spcBef>
        <a:spcAft>
          <a:spcPct val="0"/>
        </a:spcAft>
        <a:defRPr sz="4400">
          <a:solidFill>
            <a:srgbClr val="800000"/>
          </a:solidFill>
          <a:latin typeface="Tahoma" pitchFamily="34" charset="0"/>
          <a:ea typeface="隶书" pitchFamily="49" charset="-122"/>
        </a:defRPr>
      </a:lvl2pPr>
      <a:lvl3pPr algn="l" rtl="0" eaLnBrk="0" fontAlgn="base" hangingPunct="0">
        <a:spcBef>
          <a:spcPct val="0"/>
        </a:spcBef>
        <a:spcAft>
          <a:spcPct val="0"/>
        </a:spcAft>
        <a:defRPr sz="4400">
          <a:solidFill>
            <a:srgbClr val="800000"/>
          </a:solidFill>
          <a:latin typeface="Tahoma" pitchFamily="34" charset="0"/>
          <a:ea typeface="隶书" pitchFamily="49" charset="-122"/>
        </a:defRPr>
      </a:lvl3pPr>
      <a:lvl4pPr algn="l" rtl="0" eaLnBrk="0" fontAlgn="base" hangingPunct="0">
        <a:spcBef>
          <a:spcPct val="0"/>
        </a:spcBef>
        <a:spcAft>
          <a:spcPct val="0"/>
        </a:spcAft>
        <a:defRPr sz="4400">
          <a:solidFill>
            <a:srgbClr val="800000"/>
          </a:solidFill>
          <a:latin typeface="Tahoma" pitchFamily="34" charset="0"/>
          <a:ea typeface="隶书" pitchFamily="49" charset="-122"/>
        </a:defRPr>
      </a:lvl4pPr>
      <a:lvl5pPr algn="l" rtl="0" eaLnBrk="0" fontAlgn="base" hangingPunct="0">
        <a:spcBef>
          <a:spcPct val="0"/>
        </a:spcBef>
        <a:spcAft>
          <a:spcPct val="0"/>
        </a:spcAft>
        <a:defRPr sz="4400">
          <a:solidFill>
            <a:srgbClr val="800000"/>
          </a:solidFill>
          <a:latin typeface="Tahoma" pitchFamily="34" charset="0"/>
          <a:ea typeface="隶书" pitchFamily="49" charset="-122"/>
        </a:defRPr>
      </a:lvl5pPr>
      <a:lvl6pPr marL="457200" algn="l" rtl="0" fontAlgn="base">
        <a:spcBef>
          <a:spcPct val="0"/>
        </a:spcBef>
        <a:spcAft>
          <a:spcPct val="0"/>
        </a:spcAft>
        <a:defRPr sz="4400">
          <a:solidFill>
            <a:srgbClr val="800000"/>
          </a:solidFill>
          <a:latin typeface="Tahoma" pitchFamily="34" charset="0"/>
          <a:ea typeface="隶书" pitchFamily="49" charset="-122"/>
        </a:defRPr>
      </a:lvl6pPr>
      <a:lvl7pPr marL="914400" algn="l" rtl="0" fontAlgn="base">
        <a:spcBef>
          <a:spcPct val="0"/>
        </a:spcBef>
        <a:spcAft>
          <a:spcPct val="0"/>
        </a:spcAft>
        <a:defRPr sz="4400">
          <a:solidFill>
            <a:srgbClr val="800000"/>
          </a:solidFill>
          <a:latin typeface="Tahoma" pitchFamily="34" charset="0"/>
          <a:ea typeface="隶书" pitchFamily="49" charset="-122"/>
        </a:defRPr>
      </a:lvl7pPr>
      <a:lvl8pPr marL="1371600" algn="l" rtl="0" fontAlgn="base">
        <a:spcBef>
          <a:spcPct val="0"/>
        </a:spcBef>
        <a:spcAft>
          <a:spcPct val="0"/>
        </a:spcAft>
        <a:defRPr sz="4400">
          <a:solidFill>
            <a:srgbClr val="800000"/>
          </a:solidFill>
          <a:latin typeface="Tahoma" pitchFamily="34" charset="0"/>
          <a:ea typeface="隶书" pitchFamily="49" charset="-122"/>
        </a:defRPr>
      </a:lvl8pPr>
      <a:lvl9pPr marL="1828800" algn="l" rtl="0" fontAlgn="base">
        <a:spcBef>
          <a:spcPct val="0"/>
        </a:spcBef>
        <a:spcAft>
          <a:spcPct val="0"/>
        </a:spcAft>
        <a:defRPr sz="4400">
          <a:solidFill>
            <a:srgbClr val="800000"/>
          </a:solidFill>
          <a:latin typeface="Tahoma" pitchFamily="34" charset="0"/>
          <a:ea typeface="隶书" pitchFamily="49" charset="-122"/>
        </a:defRPr>
      </a:lvl9pPr>
    </p:titleStyle>
    <p:bodyStyle>
      <a:lvl1pPr marL="342900" indent="-342900" algn="l" rtl="0" eaLnBrk="0" fontAlgn="base" hangingPunct="0">
        <a:lnSpc>
          <a:spcPct val="110000"/>
        </a:lnSpc>
        <a:spcBef>
          <a:spcPct val="20000"/>
        </a:spcBef>
        <a:spcAft>
          <a:spcPct val="5000"/>
        </a:spcAft>
        <a:buClr>
          <a:schemeClr val="folHlink"/>
        </a:buClr>
        <a:buSzPct val="60000"/>
        <a:buFont typeface="Wingdings" panose="05000000000000000000" pitchFamily="2" charset="2"/>
        <a:buChar char="l"/>
        <a:defRPr sz="2800" b="0">
          <a:solidFill>
            <a:schemeClr val="tx2"/>
          </a:solidFill>
          <a:latin typeface="+mj-ea"/>
          <a:ea typeface="+mj-ea"/>
          <a:cs typeface="+mn-cs"/>
        </a:defRPr>
      </a:lvl1pPr>
      <a:lvl2pPr marL="742950" indent="-285750" algn="l" rtl="0" eaLnBrk="0" fontAlgn="base" hangingPunct="0">
        <a:lnSpc>
          <a:spcPct val="110000"/>
        </a:lnSpc>
        <a:spcBef>
          <a:spcPct val="20000"/>
        </a:spcBef>
        <a:spcAft>
          <a:spcPct val="5000"/>
        </a:spcAft>
        <a:buClr>
          <a:schemeClr val="hlink"/>
        </a:buClr>
        <a:buSzPct val="55000"/>
        <a:buFont typeface="Wingdings" panose="05000000000000000000" pitchFamily="2" charset="2"/>
        <a:buChar char="l"/>
        <a:defRPr sz="2400" b="0">
          <a:solidFill>
            <a:schemeClr val="tx1"/>
          </a:solidFill>
          <a:latin typeface="+mj-ea"/>
          <a:ea typeface="+mj-ea"/>
        </a:defRPr>
      </a:lvl2pPr>
      <a:lvl3pPr marL="1143000" indent="-228600" algn="l" rtl="0" eaLnBrk="0" fontAlgn="base" hangingPunct="0">
        <a:lnSpc>
          <a:spcPct val="110000"/>
        </a:lnSpc>
        <a:spcBef>
          <a:spcPct val="20000"/>
        </a:spcBef>
        <a:spcAft>
          <a:spcPct val="5000"/>
        </a:spcAft>
        <a:buClr>
          <a:schemeClr val="folHlink"/>
        </a:buClr>
        <a:buSzPct val="50000"/>
        <a:buFont typeface="Wingdings" panose="05000000000000000000" pitchFamily="2" charset="2"/>
        <a:buChar char="l"/>
        <a:defRPr sz="2000" b="0">
          <a:solidFill>
            <a:schemeClr val="tx1"/>
          </a:solidFill>
          <a:latin typeface="+mj-ea"/>
          <a:ea typeface="+mj-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l"/>
        <a:defRPr sz="2000" b="0">
          <a:solidFill>
            <a:schemeClr val="tx1"/>
          </a:solidFill>
          <a:latin typeface="+mj-ea"/>
          <a:ea typeface="+mj-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l"/>
        <a:defRPr sz="2000" b="0">
          <a:solidFill>
            <a:schemeClr val="tx1"/>
          </a:solidFill>
          <a:latin typeface="+mj-ea"/>
          <a:ea typeface="+mj-ea"/>
        </a:defRPr>
      </a:lvl5pPr>
      <a:lvl6pPr marL="25146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宋体" pitchFamily="2" charset="-122"/>
        </a:defRPr>
      </a:lvl6pPr>
      <a:lvl7pPr marL="29718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宋体" pitchFamily="2" charset="-122"/>
        </a:defRPr>
      </a:lvl7pPr>
      <a:lvl8pPr marL="34290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宋体" pitchFamily="2" charset="-122"/>
        </a:defRPr>
      </a:lvl8pPr>
      <a:lvl9pPr marL="38862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宋体" pitchFamily="2" charset="-122"/>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9.xml"/><Relationship Id="rId1" Type="http://schemas.openxmlformats.org/officeDocument/2006/relationships/slideLayout" Target="../slideLayouts/slideLayout27.xml"/></Relationships>
</file>

<file path=ppt/slides/_rels/slide3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0.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5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5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5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5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5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5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6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60.xml"/><Relationship Id="rId1" Type="http://schemas.openxmlformats.org/officeDocument/2006/relationships/slideLayout" Target="../slideLayouts/slideLayout24.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61.xml"/><Relationship Id="rId1" Type="http://schemas.openxmlformats.org/officeDocument/2006/relationships/slideLayout" Target="../slideLayouts/slideLayout24.xml"/></Relationships>
</file>

<file path=ppt/slides/_rels/slide7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4.xml"/></Relationships>
</file>

<file path=ppt/slides/_rels/slide7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2.xml"/><Relationship Id="rId1" Type="http://schemas.openxmlformats.org/officeDocument/2006/relationships/slideLayout" Target="../slideLayouts/slideLayout24.xml"/></Relationships>
</file>

<file path=ppt/slides/_rels/slide7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3.xml"/><Relationship Id="rId1" Type="http://schemas.openxmlformats.org/officeDocument/2006/relationships/slideLayout" Target="../slideLayouts/slideLayout24.xml"/></Relationships>
</file>

<file path=ppt/slides/_rels/slide7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4.xml"/><Relationship Id="rId1" Type="http://schemas.openxmlformats.org/officeDocument/2006/relationships/slideLayout" Target="../slideLayouts/slideLayout24.xml"/></Relationships>
</file>

<file path=ppt/slides/_rels/slide7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5.xml"/><Relationship Id="rId1" Type="http://schemas.openxmlformats.org/officeDocument/2006/relationships/slideLayout" Target="../slideLayouts/slideLayout24.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1106055" y="1443715"/>
            <a:ext cx="5125122" cy="677108"/>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800" b="0" i="0" u="none" strike="noStrike" kern="1200" cap="none" spc="30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Helvetica" panose="020B0604020202020204" pitchFamily="34" charset="0"/>
              </a:rPr>
              <a:t>8086/8088</a:t>
            </a:r>
            <a:r>
              <a:rPr kumimoji="0" lang="zh-CN" altLang="en-US" sz="3800" b="0" i="0" u="none" strike="noStrike" kern="1200" cap="none" spc="30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Helvetica" panose="020B0604020202020204" pitchFamily="34" charset="0"/>
              </a:rPr>
              <a:t>微处理器</a:t>
            </a:r>
          </a:p>
        </p:txBody>
      </p:sp>
      <p:sp>
        <p:nvSpPr>
          <p:cNvPr id="12" name="文本框 11"/>
          <p:cNvSpPr txBox="1"/>
          <p:nvPr/>
        </p:nvSpPr>
        <p:spPr>
          <a:xfrm>
            <a:off x="1736036" y="2542932"/>
            <a:ext cx="5083698" cy="2246769"/>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l"/>
              <a:tabLst/>
              <a:defRPr/>
            </a:pPr>
            <a:r>
              <a:rPr kumimoji="0" lang="en-US" altLang="zh-CN" sz="2000" b="0" i="0" u="none" strike="noStrike" kern="1200" cap="none" spc="30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8086/8088</a:t>
            </a:r>
            <a:r>
              <a:rPr kumimoji="0" lang="zh-CN" altLang="en-US" sz="2000" b="0" i="0" u="none" strike="noStrike" kern="1200" cap="none" spc="30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内部组成结构</a:t>
            </a:r>
            <a:endParaRPr kumimoji="0" lang="en-US" altLang="zh-CN" sz="2000" b="0" i="0" u="none" strike="noStrike" kern="1200" cap="none" spc="30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342900" marR="0" lvl="0" indent="-342900" algn="l" defTabSz="914400" rtl="0" eaLnBrk="1" fontAlgn="auto" latinLnBrk="0" hangingPunct="1">
              <a:lnSpc>
                <a:spcPct val="200000"/>
              </a:lnSpc>
              <a:spcBef>
                <a:spcPts val="0"/>
              </a:spcBef>
              <a:spcAft>
                <a:spcPts val="0"/>
              </a:spcAft>
              <a:buClrTx/>
              <a:buSzTx/>
              <a:buFont typeface="Wingdings" panose="05000000000000000000" pitchFamily="2" charset="2"/>
              <a:buChar char="l"/>
              <a:tabLst/>
              <a:defRPr/>
            </a:pPr>
            <a:r>
              <a:rPr kumimoji="0" lang="zh-CN" altLang="en-US" sz="2000" b="0" i="0" u="none" strike="noStrike" kern="1200" cap="none" spc="30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存储器组织结构</a:t>
            </a:r>
            <a:endParaRPr kumimoji="0" lang="en-US" altLang="zh-CN" sz="2000" b="0" i="0" u="none" strike="noStrike" kern="1200" cap="none" spc="30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342900" marR="0" lvl="0" indent="-342900" algn="l" defTabSz="914400" rtl="0" eaLnBrk="1" fontAlgn="auto" latinLnBrk="0" hangingPunct="1">
              <a:lnSpc>
                <a:spcPct val="200000"/>
              </a:lnSpc>
              <a:spcBef>
                <a:spcPts val="0"/>
              </a:spcBef>
              <a:spcAft>
                <a:spcPts val="0"/>
              </a:spcAft>
              <a:buClrTx/>
              <a:buSzTx/>
              <a:buFont typeface="Wingdings" panose="05000000000000000000" pitchFamily="2" charset="2"/>
              <a:buChar char="l"/>
              <a:tabLst/>
              <a:defRPr/>
            </a:pPr>
            <a:r>
              <a:rPr kumimoji="0" lang="en-US" altLang="zh-CN" sz="2000" b="0" i="0" u="none" strike="noStrike" kern="1200" cap="none" spc="30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8086</a:t>
            </a:r>
            <a:r>
              <a:rPr kumimoji="0" lang="zh-CN" altLang="en-US" sz="2000" b="0" i="0" u="none" strike="noStrike" kern="1200" cap="none" spc="30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的引脚信号及功能</a:t>
            </a:r>
            <a:endParaRPr kumimoji="0" lang="en-US" altLang="zh-CN" sz="2000" b="0" i="0" u="none" strike="noStrike" kern="1200" cap="none" spc="30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342900" marR="0" lvl="0" indent="-342900" algn="l" defTabSz="914400" rtl="0" eaLnBrk="1" fontAlgn="auto" latinLnBrk="0" hangingPunct="1">
              <a:lnSpc>
                <a:spcPct val="200000"/>
              </a:lnSpc>
              <a:spcBef>
                <a:spcPts val="0"/>
              </a:spcBef>
              <a:spcAft>
                <a:spcPts val="0"/>
              </a:spcAft>
              <a:buClrTx/>
              <a:buSzTx/>
              <a:buFont typeface="Wingdings" panose="05000000000000000000" pitchFamily="2" charset="2"/>
              <a:buChar char="l"/>
              <a:tabLst/>
              <a:defRPr/>
            </a:pPr>
            <a:r>
              <a:rPr kumimoji="0" lang="en-US" altLang="zh-CN" sz="2000" b="0" i="0" u="none" strike="noStrike" kern="1200" cap="none" spc="30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8086</a:t>
            </a:r>
            <a:r>
              <a:rPr kumimoji="0" lang="zh-CN" altLang="en-US" sz="2000" b="0" i="0" u="none" strike="noStrike" kern="1200" cap="none" spc="30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的工作时序</a:t>
            </a:r>
          </a:p>
        </p:txBody>
      </p:sp>
    </p:spTree>
    <p:extLst>
      <p:ext uri="{BB962C8B-B14F-4D97-AF65-F5344CB8AC3E}">
        <p14:creationId xmlns:p14="http://schemas.microsoft.com/office/powerpoint/2010/main" val="22629665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616987" y="4859175"/>
            <a:ext cx="8410073" cy="1517561"/>
          </a:xfrm>
          <a:prstGeom prst="rect">
            <a:avLst/>
          </a:prstGeom>
          <a:solidFill>
            <a:srgbClr val="92D05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613611" y="3370691"/>
            <a:ext cx="8410073" cy="1333660"/>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735626" y="1272412"/>
            <a:ext cx="8111812" cy="2002023"/>
          </a:xfrm>
          <a:prstGeom prst="rect">
            <a:avLst/>
          </a:prstGeom>
        </p:spPr>
        <p:txBody>
          <a:bodyPr wrap="square">
            <a:spAutoFit/>
          </a:bodyPr>
          <a:lstStyle/>
          <a:p>
            <a:pPr marL="342900" indent="-342900">
              <a:lnSpc>
                <a:spcPct val="200000"/>
              </a:lnSpc>
              <a:buFont typeface="Arial" panose="020B0604020202020204" pitchFamily="34" charset="0"/>
              <a:buChar char="•"/>
            </a:pPr>
            <a:r>
              <a:rPr lang="zh-CN" altLang="en-US" sz="2200" spc="300" dirty="0">
                <a:latin typeface="黑体" panose="02010609060101010101" pitchFamily="49" charset="-122"/>
                <a:ea typeface="黑体" panose="02010609060101010101" pitchFamily="49" charset="-122"/>
              </a:rPr>
              <a:t>在</a:t>
            </a:r>
            <a:r>
              <a:rPr lang="en-US" altLang="zh-CN" sz="2200" spc="300" dirty="0">
                <a:latin typeface="黑体" panose="02010609060101010101" pitchFamily="49" charset="-122"/>
                <a:ea typeface="黑体" panose="02010609060101010101" pitchFamily="49" charset="-122"/>
              </a:rPr>
              <a:t>EU</a:t>
            </a:r>
            <a:r>
              <a:rPr lang="zh-CN" altLang="en-US" sz="2200" spc="300" dirty="0">
                <a:latin typeface="黑体" panose="02010609060101010101" pitchFamily="49" charset="-122"/>
                <a:ea typeface="黑体" panose="02010609060101010101" pitchFamily="49" charset="-122"/>
              </a:rPr>
              <a:t>执行指令期间，</a:t>
            </a:r>
            <a:r>
              <a:rPr lang="en-US" altLang="zh-CN" sz="2200" spc="300" dirty="0">
                <a:latin typeface="黑体" panose="02010609060101010101" pitchFamily="49" charset="-122"/>
                <a:ea typeface="黑体" panose="02010609060101010101" pitchFamily="49" charset="-122"/>
              </a:rPr>
              <a:t>BIU</a:t>
            </a:r>
            <a:r>
              <a:rPr lang="zh-CN" altLang="en-US" sz="2200" spc="300" dirty="0">
                <a:latin typeface="黑体" panose="02010609060101010101" pitchFamily="49" charset="-122"/>
                <a:ea typeface="黑体" panose="02010609060101010101" pitchFamily="49" charset="-122"/>
              </a:rPr>
              <a:t>可以取指令放在指令队列中</a:t>
            </a:r>
          </a:p>
          <a:p>
            <a:pPr marL="342900" indent="-342900">
              <a:lnSpc>
                <a:spcPct val="200000"/>
              </a:lnSpc>
              <a:buFont typeface="Arial" panose="020B0604020202020204" pitchFamily="34" charset="0"/>
              <a:buChar char="•"/>
            </a:pPr>
            <a:r>
              <a:rPr lang="en-US" altLang="zh-CN" sz="2200" spc="300" dirty="0">
                <a:latin typeface="黑体" panose="02010609060101010101" pitchFamily="49" charset="-122"/>
                <a:ea typeface="黑体" panose="02010609060101010101" pitchFamily="49" charset="-122"/>
              </a:rPr>
              <a:t>EU</a:t>
            </a:r>
            <a:r>
              <a:rPr lang="zh-CN" altLang="en-US" sz="2200" spc="300" dirty="0">
                <a:latin typeface="黑体" panose="02010609060101010101" pitchFamily="49" charset="-122"/>
                <a:ea typeface="黑体" panose="02010609060101010101" pitchFamily="49" charset="-122"/>
              </a:rPr>
              <a:t>执行指令和</a:t>
            </a:r>
            <a:r>
              <a:rPr lang="en-US" altLang="zh-CN" sz="2200" spc="300" dirty="0">
                <a:latin typeface="黑体" panose="02010609060101010101" pitchFamily="49" charset="-122"/>
                <a:ea typeface="黑体" panose="02010609060101010101" pitchFamily="49" charset="-122"/>
              </a:rPr>
              <a:t>BIU</a:t>
            </a:r>
            <a:r>
              <a:rPr lang="zh-CN" altLang="en-US" sz="2200" spc="300" dirty="0">
                <a:latin typeface="黑体" panose="02010609060101010101" pitchFamily="49" charset="-122"/>
                <a:ea typeface="黑体" panose="02010609060101010101" pitchFamily="49" charset="-122"/>
              </a:rPr>
              <a:t>取指令同时进行，</a:t>
            </a:r>
            <a:r>
              <a:rPr lang="en-US" altLang="zh-CN" sz="2200" spc="300" dirty="0">
                <a:latin typeface="黑体" panose="02010609060101010101" pitchFamily="49" charset="-122"/>
                <a:ea typeface="黑体" panose="02010609060101010101" pitchFamily="49" charset="-122"/>
              </a:rPr>
              <a:t>CPU</a:t>
            </a:r>
            <a:r>
              <a:rPr lang="zh-CN" altLang="en-US" sz="2200" spc="300" dirty="0">
                <a:latin typeface="黑体" panose="02010609060101010101" pitchFamily="49" charset="-122"/>
                <a:ea typeface="黑体" panose="02010609060101010101" pitchFamily="49" charset="-122"/>
              </a:rPr>
              <a:t>以并行方式工作，显著提高</a:t>
            </a:r>
            <a:r>
              <a:rPr lang="en-US" altLang="zh-CN" sz="2200" spc="300" dirty="0">
                <a:latin typeface="黑体" panose="02010609060101010101" pitchFamily="49" charset="-122"/>
                <a:ea typeface="黑体" panose="02010609060101010101" pitchFamily="49" charset="-122"/>
              </a:rPr>
              <a:t>CPU</a:t>
            </a:r>
            <a:r>
              <a:rPr lang="zh-CN" altLang="en-US" sz="2200" spc="300" dirty="0">
                <a:latin typeface="黑体" panose="02010609060101010101" pitchFamily="49" charset="-122"/>
                <a:ea typeface="黑体" panose="02010609060101010101" pitchFamily="49" charset="-122"/>
              </a:rPr>
              <a:t>利用率</a:t>
            </a:r>
          </a:p>
        </p:txBody>
      </p:sp>
      <p:sp>
        <p:nvSpPr>
          <p:cNvPr id="2" name="矩形 1"/>
          <p:cNvSpPr/>
          <p:nvPr/>
        </p:nvSpPr>
        <p:spPr>
          <a:xfrm>
            <a:off x="735626" y="394685"/>
            <a:ext cx="7849003" cy="584775"/>
          </a:xfrm>
          <a:prstGeom prst="rect">
            <a:avLst/>
          </a:prstGeom>
        </p:spPr>
        <p:txBody>
          <a:bodyPr wrap="square">
            <a:spAutoFit/>
          </a:bodyPr>
          <a:lstStyle/>
          <a:p>
            <a:r>
              <a:rPr lang="zh-CN" altLang="en-US" sz="3200" spc="300" dirty="0">
                <a:solidFill>
                  <a:schemeClr val="tx1">
                    <a:lumMod val="85000"/>
                    <a:lumOff val="15000"/>
                  </a:schemeClr>
                </a:solidFill>
                <a:latin typeface="微软雅黑" panose="020B0503020204020204" pitchFamily="34" charset="-122"/>
                <a:ea typeface="微软雅黑" panose="020B0503020204020204" pitchFamily="34" charset="-122"/>
                <a:cs typeface="Helvetica" panose="020B0604020202020204" pitchFamily="34" charset="0"/>
              </a:rPr>
              <a:t>指令队列</a:t>
            </a:r>
          </a:p>
        </p:txBody>
      </p:sp>
      <p:graphicFrame>
        <p:nvGraphicFramePr>
          <p:cNvPr id="4" name="表格 3"/>
          <p:cNvGraphicFramePr>
            <a:graphicFrameLocks noGrp="1"/>
          </p:cNvGraphicFramePr>
          <p:nvPr>
            <p:extLst>
              <p:ext uri="{D42A27DB-BD31-4B8C-83A1-F6EECF244321}">
                <p14:modId xmlns:p14="http://schemas.microsoft.com/office/powerpoint/2010/main" val="1548571655"/>
              </p:ext>
            </p:extLst>
          </p:nvPr>
        </p:nvGraphicFramePr>
        <p:xfrm>
          <a:off x="1007002" y="4996266"/>
          <a:ext cx="7306250" cy="792480"/>
        </p:xfrm>
        <a:graphic>
          <a:graphicData uri="http://schemas.openxmlformats.org/drawingml/2006/table">
            <a:tbl>
              <a:tblPr firstRow="1" bandRow="1">
                <a:tableStyleId>{2D5ABB26-0587-4C30-8999-92F81FD0307C}</a:tableStyleId>
              </a:tblPr>
              <a:tblGrid>
                <a:gridCol w="1461250">
                  <a:extLst>
                    <a:ext uri="{9D8B030D-6E8A-4147-A177-3AD203B41FA5}">
                      <a16:colId xmlns:a16="http://schemas.microsoft.com/office/drawing/2014/main" val="90550306"/>
                    </a:ext>
                  </a:extLst>
                </a:gridCol>
                <a:gridCol w="1461250">
                  <a:extLst>
                    <a:ext uri="{9D8B030D-6E8A-4147-A177-3AD203B41FA5}">
                      <a16:colId xmlns:a16="http://schemas.microsoft.com/office/drawing/2014/main" val="1839892293"/>
                    </a:ext>
                  </a:extLst>
                </a:gridCol>
                <a:gridCol w="1461250">
                  <a:extLst>
                    <a:ext uri="{9D8B030D-6E8A-4147-A177-3AD203B41FA5}">
                      <a16:colId xmlns:a16="http://schemas.microsoft.com/office/drawing/2014/main" val="3323334167"/>
                    </a:ext>
                  </a:extLst>
                </a:gridCol>
                <a:gridCol w="1461250">
                  <a:extLst>
                    <a:ext uri="{9D8B030D-6E8A-4147-A177-3AD203B41FA5}">
                      <a16:colId xmlns:a16="http://schemas.microsoft.com/office/drawing/2014/main" val="733529477"/>
                    </a:ext>
                  </a:extLst>
                </a:gridCol>
                <a:gridCol w="1461250">
                  <a:extLst>
                    <a:ext uri="{9D8B030D-6E8A-4147-A177-3AD203B41FA5}">
                      <a16:colId xmlns:a16="http://schemas.microsoft.com/office/drawing/2014/main" val="2704111288"/>
                    </a:ext>
                  </a:extLst>
                </a:gridCol>
              </a:tblGrid>
              <a:tr h="370840">
                <a:tc>
                  <a:txBody>
                    <a:bodyPr/>
                    <a:lstStyle/>
                    <a:p>
                      <a:pPr algn="ctr"/>
                      <a:r>
                        <a:rPr lang="en-US" altLang="zh-CN" sz="2000" dirty="0">
                          <a:latin typeface="黑体" panose="02010609060101010101" pitchFamily="49" charset="-122"/>
                          <a:ea typeface="黑体" panose="02010609060101010101" pitchFamily="49" charset="-122"/>
                        </a:rPr>
                        <a:t>EU</a:t>
                      </a:r>
                      <a:endParaRPr lang="zh-CN" altLang="en-US" sz="2000" b="0" dirty="0">
                        <a:latin typeface="黑体" panose="02010609060101010101" pitchFamily="49" charset="-122"/>
                        <a:ea typeface="黑体" panose="02010609060101010101" pitchFamily="49" charset="-122"/>
                      </a:endParaRPr>
                    </a:p>
                  </a:txBody>
                  <a:tcPr/>
                </a:tc>
                <a:tc>
                  <a:txBody>
                    <a:bodyPr/>
                    <a:lstStyle/>
                    <a:p>
                      <a:endParaRPr lang="zh-CN" altLang="en-US" sz="2000" b="0" dirty="0">
                        <a:latin typeface="黑体" panose="02010609060101010101" pitchFamily="49" charset="-122"/>
                        <a:ea typeface="黑体" panose="02010609060101010101" pitchFamily="49" charset="-122"/>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r>
                        <a:rPr lang="zh-CN" altLang="en-US" sz="2000" dirty="0">
                          <a:latin typeface="黑体" panose="02010609060101010101" pitchFamily="49" charset="-122"/>
                          <a:ea typeface="黑体" panose="02010609060101010101" pitchFamily="49" charset="-122"/>
                        </a:rPr>
                        <a:t>执行指令</a:t>
                      </a:r>
                      <a:r>
                        <a:rPr lang="en-US" altLang="zh-CN" sz="2000" dirty="0">
                          <a:latin typeface="黑体" panose="02010609060101010101" pitchFamily="49" charset="-122"/>
                          <a:ea typeface="黑体" panose="02010609060101010101" pitchFamily="49" charset="-122"/>
                        </a:rPr>
                        <a:t>1</a:t>
                      </a:r>
                      <a:endParaRPr lang="zh-CN" altLang="en-US" sz="2000" b="0" dirty="0">
                        <a:latin typeface="黑体" panose="02010609060101010101" pitchFamily="49" charset="-122"/>
                        <a:ea typeface="黑体" panose="02010609060101010101" pitchFamily="49"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CN" altLang="en-US" sz="2000" dirty="0">
                          <a:latin typeface="黑体" panose="02010609060101010101" pitchFamily="49" charset="-122"/>
                          <a:ea typeface="黑体" panose="02010609060101010101" pitchFamily="49" charset="-122"/>
                        </a:rPr>
                        <a:t>执行指令</a:t>
                      </a:r>
                      <a:r>
                        <a:rPr lang="en-US" altLang="zh-CN" sz="2000" dirty="0">
                          <a:latin typeface="黑体" panose="02010609060101010101" pitchFamily="49" charset="-122"/>
                          <a:ea typeface="黑体" panose="02010609060101010101" pitchFamily="49" charset="-122"/>
                        </a:rPr>
                        <a:t>2</a:t>
                      </a:r>
                      <a:endParaRPr lang="zh-CN" altLang="en-US" sz="2000" b="0" dirty="0">
                        <a:latin typeface="黑体" panose="02010609060101010101" pitchFamily="49" charset="-122"/>
                        <a:ea typeface="黑体" panose="02010609060101010101" pitchFamily="49"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CN" altLang="en-US" sz="2000" dirty="0">
                          <a:latin typeface="黑体" panose="02010609060101010101" pitchFamily="49" charset="-122"/>
                          <a:ea typeface="黑体" panose="02010609060101010101" pitchFamily="49" charset="-122"/>
                        </a:rPr>
                        <a:t>执行指令</a:t>
                      </a:r>
                      <a:r>
                        <a:rPr lang="en-US" altLang="zh-CN" sz="2000" dirty="0">
                          <a:latin typeface="黑体" panose="02010609060101010101" pitchFamily="49" charset="-122"/>
                          <a:ea typeface="黑体" panose="02010609060101010101" pitchFamily="49" charset="-122"/>
                        </a:rPr>
                        <a:t>3</a:t>
                      </a:r>
                      <a:endParaRPr lang="zh-CN" altLang="en-US" sz="2000" b="0" dirty="0">
                        <a:latin typeface="黑体" panose="02010609060101010101" pitchFamily="49" charset="-122"/>
                        <a:ea typeface="黑体" panose="02010609060101010101" pitchFamily="49"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3942472"/>
                  </a:ext>
                </a:extLst>
              </a:tr>
              <a:tr h="370840">
                <a:tc>
                  <a:txBody>
                    <a:bodyPr/>
                    <a:lstStyle/>
                    <a:p>
                      <a:pPr algn="ctr"/>
                      <a:r>
                        <a:rPr lang="en-US" altLang="zh-CN" sz="2000" dirty="0">
                          <a:latin typeface="黑体" panose="02010609060101010101" pitchFamily="49" charset="-122"/>
                          <a:ea typeface="黑体" panose="02010609060101010101" pitchFamily="49" charset="-122"/>
                        </a:rPr>
                        <a:t>BIU</a:t>
                      </a:r>
                      <a:endParaRPr lang="zh-CN" altLang="en-US" sz="2000" b="0" dirty="0">
                        <a:latin typeface="黑体" panose="02010609060101010101" pitchFamily="49" charset="-122"/>
                        <a:ea typeface="黑体" panose="02010609060101010101" pitchFamily="49" charset="-122"/>
                      </a:endParaRPr>
                    </a:p>
                  </a:txBody>
                  <a:tcPr>
                    <a:lnR w="12700" cap="flat" cmpd="sng" algn="ctr">
                      <a:solidFill>
                        <a:schemeClr val="tx1"/>
                      </a:solidFill>
                      <a:prstDash val="solid"/>
                      <a:round/>
                      <a:headEnd type="none" w="med" len="med"/>
                      <a:tailEnd type="none" w="med" len="med"/>
                    </a:lnR>
                  </a:tcPr>
                </a:tc>
                <a:tc>
                  <a:txBody>
                    <a:bodyPr/>
                    <a:lstStyle/>
                    <a:p>
                      <a:r>
                        <a:rPr lang="zh-CN" altLang="en-US" sz="2000" dirty="0">
                          <a:latin typeface="黑体" panose="02010609060101010101" pitchFamily="49" charset="-122"/>
                          <a:ea typeface="黑体" panose="02010609060101010101" pitchFamily="49" charset="-122"/>
                        </a:rPr>
                        <a:t>取指令</a:t>
                      </a:r>
                      <a:r>
                        <a:rPr lang="en-US" altLang="zh-CN" sz="2000" dirty="0">
                          <a:latin typeface="黑体" panose="02010609060101010101" pitchFamily="49" charset="-122"/>
                          <a:ea typeface="黑体" panose="02010609060101010101" pitchFamily="49" charset="-122"/>
                        </a:rPr>
                        <a:t>1</a:t>
                      </a:r>
                      <a:endParaRPr lang="zh-CN" altLang="en-US" sz="2000" b="0" dirty="0">
                        <a:latin typeface="黑体" panose="02010609060101010101" pitchFamily="49" charset="-122"/>
                        <a:ea typeface="黑体" panose="02010609060101010101" pitchFamily="49"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CN" altLang="en-US" sz="2000" dirty="0">
                          <a:latin typeface="黑体" panose="02010609060101010101" pitchFamily="49" charset="-122"/>
                          <a:ea typeface="黑体" panose="02010609060101010101" pitchFamily="49" charset="-122"/>
                        </a:rPr>
                        <a:t>取指令</a:t>
                      </a:r>
                      <a:r>
                        <a:rPr lang="en-US" altLang="zh-CN" sz="2000" dirty="0">
                          <a:latin typeface="黑体" panose="02010609060101010101" pitchFamily="49" charset="-122"/>
                          <a:ea typeface="黑体" panose="02010609060101010101" pitchFamily="49" charset="-122"/>
                        </a:rPr>
                        <a:t>2</a:t>
                      </a:r>
                      <a:endParaRPr lang="zh-CN" altLang="en-US" sz="2000" b="0" dirty="0">
                        <a:latin typeface="黑体" panose="02010609060101010101" pitchFamily="49" charset="-122"/>
                        <a:ea typeface="黑体" panose="02010609060101010101" pitchFamily="49"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CN" altLang="en-US" sz="2000" dirty="0">
                          <a:latin typeface="黑体" panose="02010609060101010101" pitchFamily="49" charset="-122"/>
                          <a:ea typeface="黑体" panose="02010609060101010101" pitchFamily="49" charset="-122"/>
                        </a:rPr>
                        <a:t>取指令</a:t>
                      </a:r>
                      <a:r>
                        <a:rPr lang="en-US" altLang="zh-CN" sz="2000" dirty="0">
                          <a:latin typeface="黑体" panose="02010609060101010101" pitchFamily="49" charset="-122"/>
                          <a:ea typeface="黑体" panose="02010609060101010101" pitchFamily="49" charset="-122"/>
                        </a:rPr>
                        <a:t>3</a:t>
                      </a:r>
                      <a:endParaRPr lang="zh-CN" altLang="en-US" sz="2000" b="0" dirty="0">
                        <a:latin typeface="黑体" panose="02010609060101010101" pitchFamily="49" charset="-122"/>
                        <a:ea typeface="黑体" panose="02010609060101010101" pitchFamily="49"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sz="2000" b="0" dirty="0">
                        <a:latin typeface="黑体" panose="02010609060101010101" pitchFamily="49" charset="-122"/>
                        <a:ea typeface="黑体" panose="02010609060101010101" pitchFamily="49" charset="-122"/>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674667482"/>
                  </a:ext>
                </a:extLst>
              </a:tr>
            </a:tbl>
          </a:graphicData>
        </a:graphic>
      </p:graphicFrame>
      <p:graphicFrame>
        <p:nvGraphicFramePr>
          <p:cNvPr id="5" name="表格 4"/>
          <p:cNvGraphicFramePr>
            <a:graphicFrameLocks noGrp="1"/>
          </p:cNvGraphicFramePr>
          <p:nvPr>
            <p:extLst>
              <p:ext uri="{D42A27DB-BD31-4B8C-83A1-F6EECF244321}">
                <p14:modId xmlns:p14="http://schemas.microsoft.com/office/powerpoint/2010/main" val="1301917427"/>
              </p:ext>
            </p:extLst>
          </p:nvPr>
        </p:nvGraphicFramePr>
        <p:xfrm>
          <a:off x="820674" y="3649998"/>
          <a:ext cx="8026764" cy="396240"/>
        </p:xfrm>
        <a:graphic>
          <a:graphicData uri="http://schemas.openxmlformats.org/drawingml/2006/table">
            <a:tbl>
              <a:tblPr firstRow="1" bandRow="1">
                <a:tableStyleId>{2D5ABB26-0587-4C30-8999-92F81FD0307C}</a:tableStyleId>
              </a:tblPr>
              <a:tblGrid>
                <a:gridCol w="1337794">
                  <a:extLst>
                    <a:ext uri="{9D8B030D-6E8A-4147-A177-3AD203B41FA5}">
                      <a16:colId xmlns:a16="http://schemas.microsoft.com/office/drawing/2014/main" val="90550306"/>
                    </a:ext>
                  </a:extLst>
                </a:gridCol>
                <a:gridCol w="1337794">
                  <a:extLst>
                    <a:ext uri="{9D8B030D-6E8A-4147-A177-3AD203B41FA5}">
                      <a16:colId xmlns:a16="http://schemas.microsoft.com/office/drawing/2014/main" val="1839892293"/>
                    </a:ext>
                  </a:extLst>
                </a:gridCol>
                <a:gridCol w="1337794">
                  <a:extLst>
                    <a:ext uri="{9D8B030D-6E8A-4147-A177-3AD203B41FA5}">
                      <a16:colId xmlns:a16="http://schemas.microsoft.com/office/drawing/2014/main" val="3323334167"/>
                    </a:ext>
                  </a:extLst>
                </a:gridCol>
                <a:gridCol w="1337794">
                  <a:extLst>
                    <a:ext uri="{9D8B030D-6E8A-4147-A177-3AD203B41FA5}">
                      <a16:colId xmlns:a16="http://schemas.microsoft.com/office/drawing/2014/main" val="733529477"/>
                    </a:ext>
                  </a:extLst>
                </a:gridCol>
                <a:gridCol w="1337794">
                  <a:extLst>
                    <a:ext uri="{9D8B030D-6E8A-4147-A177-3AD203B41FA5}">
                      <a16:colId xmlns:a16="http://schemas.microsoft.com/office/drawing/2014/main" val="2691469633"/>
                    </a:ext>
                  </a:extLst>
                </a:gridCol>
                <a:gridCol w="1337794">
                  <a:extLst>
                    <a:ext uri="{9D8B030D-6E8A-4147-A177-3AD203B41FA5}">
                      <a16:colId xmlns:a16="http://schemas.microsoft.com/office/drawing/2014/main" val="2943215813"/>
                    </a:ext>
                  </a:extLst>
                </a:gridCol>
              </a:tblGrid>
              <a:tr h="370840">
                <a:tc>
                  <a:txBody>
                    <a:bodyPr/>
                    <a:lstStyle/>
                    <a:p>
                      <a:pPr algn="ctr"/>
                      <a:r>
                        <a:rPr lang="zh-CN" altLang="en-US" sz="2000" b="0" dirty="0">
                          <a:latin typeface="黑体" panose="02010609060101010101" pitchFamily="49" charset="-122"/>
                          <a:ea typeface="黑体" panose="02010609060101010101" pitchFamily="49" charset="-122"/>
                        </a:rPr>
                        <a:t>取指令</a:t>
                      </a:r>
                      <a:r>
                        <a:rPr lang="en-US" altLang="zh-CN" sz="2000" b="0" dirty="0">
                          <a:latin typeface="黑体" panose="02010609060101010101" pitchFamily="49" charset="-122"/>
                          <a:ea typeface="黑体" panose="02010609060101010101" pitchFamily="49" charset="-122"/>
                        </a:rPr>
                        <a:t>1</a:t>
                      </a:r>
                      <a:endParaRPr lang="zh-CN" altLang="en-US" sz="2000" b="0" dirty="0">
                        <a:latin typeface="黑体" panose="02010609060101010101" pitchFamily="49" charset="-122"/>
                        <a:ea typeface="黑体" panose="02010609060101010101" pitchFamily="49"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CN" altLang="en-US" sz="2000" b="0" dirty="0">
                          <a:latin typeface="黑体" panose="02010609060101010101" pitchFamily="49" charset="-122"/>
                          <a:ea typeface="黑体" panose="02010609060101010101" pitchFamily="49" charset="-122"/>
                        </a:rPr>
                        <a:t>执行指令</a:t>
                      </a:r>
                      <a:r>
                        <a:rPr lang="en-US" altLang="zh-CN" sz="2000" b="0" dirty="0">
                          <a:latin typeface="黑体" panose="02010609060101010101" pitchFamily="49" charset="-122"/>
                          <a:ea typeface="黑体" panose="02010609060101010101" pitchFamily="49" charset="-122"/>
                        </a:rPr>
                        <a:t>1</a:t>
                      </a:r>
                      <a:endParaRPr lang="zh-CN" altLang="en-US" sz="2000" b="0" dirty="0">
                        <a:latin typeface="黑体" panose="02010609060101010101" pitchFamily="49" charset="-122"/>
                        <a:ea typeface="黑体" panose="02010609060101010101" pitchFamily="49"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CN" altLang="en-US" sz="2000" b="0" dirty="0">
                          <a:latin typeface="黑体" panose="02010609060101010101" pitchFamily="49" charset="-122"/>
                          <a:ea typeface="黑体" panose="02010609060101010101" pitchFamily="49" charset="-122"/>
                        </a:rPr>
                        <a:t>取指令</a:t>
                      </a:r>
                      <a:r>
                        <a:rPr lang="en-US" altLang="zh-CN" sz="2000" b="0" dirty="0">
                          <a:latin typeface="黑体" panose="02010609060101010101" pitchFamily="49" charset="-122"/>
                          <a:ea typeface="黑体" panose="02010609060101010101" pitchFamily="49" charset="-122"/>
                        </a:rPr>
                        <a:t>2</a:t>
                      </a:r>
                      <a:endParaRPr lang="zh-CN" altLang="en-US" sz="2000" b="0" dirty="0">
                        <a:latin typeface="黑体" panose="02010609060101010101" pitchFamily="49" charset="-122"/>
                        <a:ea typeface="黑体" panose="02010609060101010101" pitchFamily="49"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CN" altLang="en-US" sz="2000" dirty="0">
                          <a:latin typeface="黑体" panose="02010609060101010101" pitchFamily="49" charset="-122"/>
                          <a:ea typeface="黑体" panose="02010609060101010101" pitchFamily="49" charset="-122"/>
                        </a:rPr>
                        <a:t>执行指令</a:t>
                      </a:r>
                      <a:r>
                        <a:rPr lang="en-US" altLang="zh-CN" sz="2000" dirty="0">
                          <a:latin typeface="黑体" panose="02010609060101010101" pitchFamily="49" charset="-122"/>
                          <a:ea typeface="黑体" panose="02010609060101010101" pitchFamily="49" charset="-122"/>
                        </a:rPr>
                        <a:t>2</a:t>
                      </a:r>
                      <a:endParaRPr lang="zh-CN" altLang="en-US" sz="2000" b="0" dirty="0">
                        <a:latin typeface="黑体" panose="02010609060101010101" pitchFamily="49" charset="-122"/>
                        <a:ea typeface="黑体" panose="02010609060101010101" pitchFamily="49"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CN" altLang="en-US" sz="2000" b="0" dirty="0">
                          <a:latin typeface="黑体" panose="02010609060101010101" pitchFamily="49" charset="-122"/>
                          <a:ea typeface="黑体" panose="02010609060101010101" pitchFamily="49" charset="-122"/>
                        </a:rPr>
                        <a:t>取指令</a:t>
                      </a:r>
                      <a:r>
                        <a:rPr lang="en-US" altLang="zh-CN" sz="2000" b="0" dirty="0">
                          <a:latin typeface="黑体" panose="02010609060101010101" pitchFamily="49" charset="-122"/>
                          <a:ea typeface="黑体" panose="02010609060101010101" pitchFamily="49" charset="-122"/>
                        </a:rPr>
                        <a:t>3</a:t>
                      </a:r>
                      <a:endParaRPr lang="zh-CN" altLang="en-US" sz="2000" b="0" dirty="0">
                        <a:latin typeface="黑体" panose="02010609060101010101" pitchFamily="49" charset="-122"/>
                        <a:ea typeface="黑体" panose="02010609060101010101" pitchFamily="49"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CN" altLang="en-US" sz="2000" b="0" dirty="0">
                          <a:latin typeface="黑体" panose="02010609060101010101" pitchFamily="49" charset="-122"/>
                          <a:ea typeface="黑体" panose="02010609060101010101" pitchFamily="49" charset="-122"/>
                        </a:rPr>
                        <a:t>执行指令</a:t>
                      </a:r>
                      <a:r>
                        <a:rPr lang="en-US" altLang="zh-CN" sz="2000" b="0" dirty="0">
                          <a:latin typeface="黑体" panose="02010609060101010101" pitchFamily="49" charset="-122"/>
                          <a:ea typeface="黑体" panose="02010609060101010101" pitchFamily="49" charset="-122"/>
                        </a:rPr>
                        <a:t>3</a:t>
                      </a:r>
                      <a:endParaRPr lang="zh-CN" altLang="en-US" sz="2000" b="0" dirty="0">
                        <a:latin typeface="黑体" panose="02010609060101010101" pitchFamily="49" charset="-122"/>
                        <a:ea typeface="黑体" panose="02010609060101010101" pitchFamily="49"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3942472"/>
                  </a:ext>
                </a:extLst>
              </a:tr>
            </a:tbl>
          </a:graphicData>
        </a:graphic>
      </p:graphicFrame>
      <p:sp>
        <p:nvSpPr>
          <p:cNvPr id="6" name="矩形 5"/>
          <p:cNvSpPr/>
          <p:nvPr/>
        </p:nvSpPr>
        <p:spPr>
          <a:xfrm>
            <a:off x="4134942" y="4046239"/>
            <a:ext cx="1313180" cy="430887"/>
          </a:xfrm>
          <a:prstGeom prst="rect">
            <a:avLst/>
          </a:prstGeom>
        </p:spPr>
        <p:txBody>
          <a:bodyPr wrap="none">
            <a:spAutoFit/>
          </a:bodyPr>
          <a:lstStyle/>
          <a:p>
            <a:r>
              <a:rPr lang="zh-CN" altLang="en-US" sz="2200" dirty="0">
                <a:latin typeface="黑体" panose="02010609060101010101" pitchFamily="49" charset="-122"/>
                <a:ea typeface="黑体" panose="02010609060101010101" pitchFamily="49" charset="-122"/>
              </a:rPr>
              <a:t>串行方式</a:t>
            </a:r>
          </a:p>
        </p:txBody>
      </p:sp>
      <p:sp>
        <p:nvSpPr>
          <p:cNvPr id="9" name="矩形 8"/>
          <p:cNvSpPr/>
          <p:nvPr/>
        </p:nvSpPr>
        <p:spPr>
          <a:xfrm>
            <a:off x="3993877" y="5788746"/>
            <a:ext cx="1313180" cy="430887"/>
          </a:xfrm>
          <a:prstGeom prst="rect">
            <a:avLst/>
          </a:prstGeom>
        </p:spPr>
        <p:txBody>
          <a:bodyPr wrap="none">
            <a:spAutoFit/>
          </a:bodyPr>
          <a:lstStyle/>
          <a:p>
            <a:r>
              <a:rPr lang="zh-CN" altLang="en-US" sz="2200" dirty="0">
                <a:latin typeface="黑体" panose="02010609060101010101" pitchFamily="49" charset="-122"/>
                <a:ea typeface="黑体" panose="02010609060101010101" pitchFamily="49" charset="-122"/>
              </a:rPr>
              <a:t>并行方式</a:t>
            </a:r>
          </a:p>
        </p:txBody>
      </p:sp>
    </p:spTree>
    <p:extLst>
      <p:ext uri="{BB962C8B-B14F-4D97-AF65-F5344CB8AC3E}">
        <p14:creationId xmlns:p14="http://schemas.microsoft.com/office/powerpoint/2010/main" val="122926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7" grpId="0" animBg="1"/>
      <p:bldP spid="6" grpId="0"/>
      <p:bldP spid="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3"/>
          <a:srcRect r="54552"/>
          <a:stretch/>
        </p:blipFill>
        <p:spPr>
          <a:xfrm>
            <a:off x="1" y="12356"/>
            <a:ext cx="4162926" cy="6802137"/>
          </a:xfrm>
          <a:prstGeom prst="rect">
            <a:avLst/>
          </a:prstGeom>
        </p:spPr>
      </p:pic>
      <p:sp>
        <p:nvSpPr>
          <p:cNvPr id="3" name="文本框 2"/>
          <p:cNvSpPr txBox="1"/>
          <p:nvPr/>
        </p:nvSpPr>
        <p:spPr>
          <a:xfrm>
            <a:off x="4256317" y="2859093"/>
            <a:ext cx="4672108" cy="554331"/>
          </a:xfrm>
          <a:prstGeom prst="rect">
            <a:avLst/>
          </a:prstGeom>
          <a:solidFill>
            <a:schemeClr val="bg1">
              <a:lumMod val="95000"/>
            </a:schemeClr>
          </a:solidFill>
          <a:ln w="19050">
            <a:solidFill>
              <a:schemeClr val="bg1">
                <a:lumMod val="65000"/>
              </a:schemeClr>
            </a:solidFill>
          </a:ln>
        </p:spPr>
        <p:txBody>
          <a:bodyPr wrap="square" rtlCol="0">
            <a:noAutofit/>
          </a:bodyPr>
          <a:lstStyle/>
          <a:p>
            <a:pPr marR="0" lvl="0" defTabSz="914400" eaLnBrk="1" fontAlgn="auto" latinLnBrk="0" hangingPunct="1">
              <a:lnSpc>
                <a:spcPct val="150000"/>
              </a:lnSpc>
              <a:spcBef>
                <a:spcPts val="0"/>
              </a:spcBef>
              <a:spcAft>
                <a:spcPts val="0"/>
              </a:spcAft>
              <a:buClrTx/>
              <a:buSzTx/>
              <a:tabLst/>
              <a:defRPr/>
            </a:pPr>
            <a:r>
              <a:rPr kumimoji="0" lang="zh-CN" altLang="en-US" sz="2000" b="0" i="0" u="none" strike="noStrike" kern="0" cap="none" spc="0" normalizeH="0" baseline="0" noProof="0" dirty="0">
                <a:ln>
                  <a:noFill/>
                </a:ln>
                <a:effectLst/>
                <a:uLnTx/>
                <a:uFillTx/>
                <a:latin typeface="黑体" panose="02010609060101010101" pitchFamily="49" charset="-122"/>
                <a:ea typeface="黑体" panose="02010609060101010101" pitchFamily="49" charset="-122"/>
              </a:rPr>
              <a:t>从</a:t>
            </a:r>
            <a:r>
              <a:rPr kumimoji="0" lang="en-US" altLang="zh-CN" sz="2000" b="0" i="0" u="none" strike="noStrike" kern="0" cap="none" spc="0" normalizeH="0" baseline="0" noProof="0" dirty="0">
                <a:ln>
                  <a:noFill/>
                </a:ln>
                <a:effectLst/>
                <a:uLnTx/>
                <a:uFillTx/>
                <a:latin typeface="黑体" panose="02010609060101010101" pitchFamily="49" charset="-122"/>
                <a:ea typeface="黑体" panose="02010609060101010101" pitchFamily="49" charset="-122"/>
              </a:rPr>
              <a:t>BIU</a:t>
            </a:r>
            <a:r>
              <a:rPr kumimoji="0" lang="zh-CN" altLang="en-US" sz="2000" b="0" i="0" u="none" strike="noStrike" kern="0" cap="none" spc="0" normalizeH="0" baseline="0" noProof="0" dirty="0">
                <a:ln>
                  <a:noFill/>
                </a:ln>
                <a:effectLst/>
                <a:uLnTx/>
                <a:uFillTx/>
                <a:latin typeface="黑体" panose="02010609060101010101" pitchFamily="49" charset="-122"/>
                <a:ea typeface="黑体" panose="02010609060101010101" pitchFamily="49" charset="-122"/>
              </a:rPr>
              <a:t>的指令队列缓冲器中取指令并执行</a:t>
            </a:r>
            <a:endParaRPr kumimoji="0" lang="en-US" altLang="zh-CN" sz="2000" b="0" i="0" u="none" strike="noStrike" kern="0" cap="none" spc="0" normalizeH="0" baseline="0" noProof="0" dirty="0">
              <a:ln>
                <a:noFill/>
              </a:ln>
              <a:effectLst/>
              <a:uLnTx/>
              <a:uFillTx/>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32941363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2"/>
          <a:srcRect r="54552"/>
          <a:stretch/>
        </p:blipFill>
        <p:spPr>
          <a:xfrm>
            <a:off x="1" y="12356"/>
            <a:ext cx="4162926" cy="6802137"/>
          </a:xfrm>
          <a:prstGeom prst="rect">
            <a:avLst/>
          </a:prstGeom>
        </p:spPr>
      </p:pic>
      <p:sp>
        <p:nvSpPr>
          <p:cNvPr id="5" name="文本框 4"/>
          <p:cNvSpPr txBox="1"/>
          <p:nvPr/>
        </p:nvSpPr>
        <p:spPr>
          <a:xfrm>
            <a:off x="4375639" y="342595"/>
            <a:ext cx="4672108" cy="2389971"/>
          </a:xfrm>
          <a:prstGeom prst="rect">
            <a:avLst/>
          </a:prstGeom>
          <a:solidFill>
            <a:srgbClr val="FFC000">
              <a:alpha val="50000"/>
            </a:srgbClr>
          </a:solidFill>
          <a:ln w="19050">
            <a:noFill/>
          </a:ln>
        </p:spPr>
        <p:txBody>
          <a:bodyPr wrap="square" rtlCol="0">
            <a:noAutofit/>
          </a:bodyPr>
          <a:lstStyle/>
          <a:p>
            <a:pPr lvl="0">
              <a:lnSpc>
                <a:spcPct val="150000"/>
              </a:lnSpc>
            </a:pPr>
            <a:r>
              <a:rPr lang="zh-CN" altLang="en-US" sz="2000" kern="0" dirty="0">
                <a:latin typeface="黑体" panose="02010609060101010101" pitchFamily="49" charset="-122"/>
                <a:ea typeface="黑体" panose="02010609060101010101" pitchFamily="49" charset="-122"/>
              </a:rPr>
              <a:t>数据寄存器</a:t>
            </a:r>
          </a:p>
          <a:p>
            <a:pPr lvl="0">
              <a:lnSpc>
                <a:spcPct val="150000"/>
              </a:lnSpc>
            </a:pPr>
            <a:r>
              <a:rPr lang="en-US" altLang="zh-CN" sz="2000" kern="0" dirty="0">
                <a:latin typeface="黑体" panose="02010609060101010101" pitchFamily="49" charset="-122"/>
                <a:ea typeface="黑体" panose="02010609060101010101" pitchFamily="49" charset="-122"/>
              </a:rPr>
              <a:t>AX: </a:t>
            </a:r>
            <a:r>
              <a:rPr lang="zh-CN" altLang="en-US" sz="2000" kern="0" dirty="0">
                <a:latin typeface="黑体" panose="02010609060101010101" pitchFamily="49" charset="-122"/>
                <a:ea typeface="黑体" panose="02010609060101010101" pitchFamily="49" charset="-122"/>
              </a:rPr>
              <a:t>累加器</a:t>
            </a:r>
            <a:r>
              <a:rPr lang="en-US" altLang="zh-CN" sz="2000" kern="0" dirty="0">
                <a:latin typeface="黑体" panose="02010609060101010101" pitchFamily="49" charset="-122"/>
                <a:ea typeface="黑体" panose="02010609060101010101" pitchFamily="49" charset="-122"/>
              </a:rPr>
              <a:t>(Accumulator)</a:t>
            </a:r>
          </a:p>
          <a:p>
            <a:pPr lvl="0">
              <a:lnSpc>
                <a:spcPct val="150000"/>
              </a:lnSpc>
            </a:pPr>
            <a:r>
              <a:rPr lang="en-US" altLang="zh-CN" sz="2000" kern="0" dirty="0">
                <a:latin typeface="黑体" panose="02010609060101010101" pitchFamily="49" charset="-122"/>
                <a:ea typeface="黑体" panose="02010609060101010101" pitchFamily="49" charset="-122"/>
              </a:rPr>
              <a:t>BX: </a:t>
            </a:r>
            <a:r>
              <a:rPr lang="zh-CN" altLang="en-US" sz="2000" kern="0" dirty="0">
                <a:latin typeface="黑体" panose="02010609060101010101" pitchFamily="49" charset="-122"/>
                <a:ea typeface="黑体" panose="02010609060101010101" pitchFamily="49" charset="-122"/>
              </a:rPr>
              <a:t>基址寄存器</a:t>
            </a:r>
            <a:r>
              <a:rPr lang="en-US" altLang="zh-CN" sz="2000" kern="0" dirty="0">
                <a:latin typeface="黑体" panose="02010609060101010101" pitchFamily="49" charset="-122"/>
                <a:ea typeface="黑体" panose="02010609060101010101" pitchFamily="49" charset="-122"/>
              </a:rPr>
              <a:t>(Base Register)</a:t>
            </a:r>
          </a:p>
          <a:p>
            <a:pPr lvl="0">
              <a:lnSpc>
                <a:spcPct val="150000"/>
              </a:lnSpc>
            </a:pPr>
            <a:r>
              <a:rPr lang="en-US" altLang="zh-CN" sz="2000" kern="0" dirty="0">
                <a:latin typeface="黑体" panose="02010609060101010101" pitchFamily="49" charset="-122"/>
                <a:ea typeface="黑体" panose="02010609060101010101" pitchFamily="49" charset="-122"/>
              </a:rPr>
              <a:t>CX: </a:t>
            </a:r>
            <a:r>
              <a:rPr lang="zh-CN" altLang="en-US" sz="2000" kern="0" dirty="0">
                <a:latin typeface="黑体" panose="02010609060101010101" pitchFamily="49" charset="-122"/>
                <a:ea typeface="黑体" panose="02010609060101010101" pitchFamily="49" charset="-122"/>
              </a:rPr>
              <a:t>计数寄存器</a:t>
            </a:r>
            <a:r>
              <a:rPr lang="en-US" altLang="zh-CN" sz="2000" kern="0" dirty="0">
                <a:latin typeface="黑体" panose="02010609060101010101" pitchFamily="49" charset="-122"/>
                <a:ea typeface="黑体" panose="02010609060101010101" pitchFamily="49" charset="-122"/>
              </a:rPr>
              <a:t>(Count Register)</a:t>
            </a:r>
          </a:p>
          <a:p>
            <a:pPr lvl="0">
              <a:lnSpc>
                <a:spcPct val="150000"/>
              </a:lnSpc>
            </a:pPr>
            <a:r>
              <a:rPr lang="en-US" altLang="zh-CN" sz="2000" kern="0" dirty="0">
                <a:latin typeface="黑体" panose="02010609060101010101" pitchFamily="49" charset="-122"/>
                <a:ea typeface="黑体" panose="02010609060101010101" pitchFamily="49" charset="-122"/>
              </a:rPr>
              <a:t>DX: </a:t>
            </a:r>
            <a:r>
              <a:rPr lang="zh-CN" altLang="en-US" sz="2000" kern="0" dirty="0">
                <a:latin typeface="黑体" panose="02010609060101010101" pitchFamily="49" charset="-122"/>
                <a:ea typeface="黑体" panose="02010609060101010101" pitchFamily="49" charset="-122"/>
              </a:rPr>
              <a:t>数据寄存器</a:t>
            </a:r>
            <a:r>
              <a:rPr lang="en-US" altLang="zh-CN" sz="2000" kern="0" dirty="0">
                <a:latin typeface="黑体" panose="02010609060101010101" pitchFamily="49" charset="-122"/>
                <a:ea typeface="黑体" panose="02010609060101010101" pitchFamily="49" charset="-122"/>
              </a:rPr>
              <a:t>(Data Register)</a:t>
            </a:r>
          </a:p>
        </p:txBody>
      </p:sp>
      <p:sp>
        <p:nvSpPr>
          <p:cNvPr id="7" name="矩形 6"/>
          <p:cNvSpPr/>
          <p:nvPr/>
        </p:nvSpPr>
        <p:spPr>
          <a:xfrm>
            <a:off x="1031357" y="393401"/>
            <a:ext cx="1548000" cy="1296000"/>
          </a:xfrm>
          <a:prstGeom prst="rect">
            <a:avLst/>
          </a:prstGeom>
          <a:solidFill>
            <a:srgbClr val="FFC00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1031357" y="1689400"/>
            <a:ext cx="1548000" cy="1213287"/>
          </a:xfrm>
          <a:prstGeom prst="rect">
            <a:avLst/>
          </a:prstGeom>
          <a:solidFill>
            <a:srgbClr val="FF000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4375639" y="3051543"/>
            <a:ext cx="4672108" cy="3317359"/>
          </a:xfrm>
          <a:prstGeom prst="rect">
            <a:avLst/>
          </a:prstGeom>
          <a:solidFill>
            <a:srgbClr val="FF0000">
              <a:alpha val="50000"/>
            </a:srgbClr>
          </a:solidFill>
          <a:ln w="19050">
            <a:noFill/>
          </a:ln>
        </p:spPr>
        <p:txBody>
          <a:bodyPr wrap="square" rtlCol="0">
            <a:noAutofit/>
          </a:bodyPr>
          <a:lstStyle/>
          <a:p>
            <a:pPr lvl="0">
              <a:lnSpc>
                <a:spcPct val="150000"/>
              </a:lnSpc>
            </a:pPr>
            <a:r>
              <a:rPr lang="zh-CN" altLang="en-US" sz="2000" kern="0" dirty="0">
                <a:latin typeface="黑体" panose="02010609060101010101" pitchFamily="49" charset="-122"/>
                <a:ea typeface="黑体" panose="02010609060101010101" pitchFamily="49" charset="-122"/>
              </a:rPr>
              <a:t>指针和变址寄存器</a:t>
            </a:r>
          </a:p>
          <a:p>
            <a:pPr lvl="0">
              <a:lnSpc>
                <a:spcPct val="150000"/>
              </a:lnSpc>
            </a:pPr>
            <a:r>
              <a:rPr lang="en-US" altLang="zh-CN" sz="2000" kern="0" dirty="0">
                <a:latin typeface="黑体" panose="02010609060101010101" pitchFamily="49" charset="-122"/>
                <a:ea typeface="黑体" panose="02010609060101010101" pitchFamily="49" charset="-122"/>
              </a:rPr>
              <a:t>SP: </a:t>
            </a:r>
            <a:r>
              <a:rPr lang="zh-CN" altLang="en-US" sz="2000" kern="0" dirty="0">
                <a:latin typeface="黑体" panose="02010609060101010101" pitchFamily="49" charset="-122"/>
                <a:ea typeface="黑体" panose="02010609060101010101" pitchFamily="49" charset="-122"/>
              </a:rPr>
              <a:t>堆栈指针</a:t>
            </a:r>
            <a:r>
              <a:rPr lang="en-US" altLang="zh-CN" sz="2000" kern="0" dirty="0">
                <a:latin typeface="黑体" panose="02010609060101010101" pitchFamily="49" charset="-122"/>
                <a:ea typeface="黑体" panose="02010609060101010101" pitchFamily="49" charset="-122"/>
              </a:rPr>
              <a:t>(Stack Pointer)</a:t>
            </a:r>
            <a:r>
              <a:rPr lang="zh-CN" altLang="en-US" sz="2000" kern="0" dirty="0">
                <a:latin typeface="黑体" panose="02010609060101010101" pitchFamily="49" charset="-122"/>
                <a:ea typeface="黑体" panose="02010609060101010101" pitchFamily="49" charset="-122"/>
              </a:rPr>
              <a:t>，总是指向堆栈的顶部</a:t>
            </a:r>
          </a:p>
          <a:p>
            <a:pPr lvl="0">
              <a:lnSpc>
                <a:spcPct val="150000"/>
              </a:lnSpc>
            </a:pPr>
            <a:r>
              <a:rPr lang="en-US" altLang="zh-CN" sz="2000" kern="0" dirty="0">
                <a:latin typeface="黑体" panose="02010609060101010101" pitchFamily="49" charset="-122"/>
                <a:ea typeface="黑体" panose="02010609060101010101" pitchFamily="49" charset="-122"/>
              </a:rPr>
              <a:t>BP: </a:t>
            </a:r>
            <a:r>
              <a:rPr lang="zh-CN" altLang="en-US" sz="2000" kern="0" dirty="0">
                <a:latin typeface="黑体" panose="02010609060101010101" pitchFamily="49" charset="-122"/>
                <a:ea typeface="黑体" panose="02010609060101010101" pitchFamily="49" charset="-122"/>
              </a:rPr>
              <a:t>基数指针</a:t>
            </a:r>
            <a:r>
              <a:rPr lang="en-US" altLang="zh-CN" sz="2000" kern="0" dirty="0">
                <a:latin typeface="黑体" panose="02010609060101010101" pitchFamily="49" charset="-122"/>
                <a:ea typeface="黑体" panose="02010609060101010101" pitchFamily="49" charset="-122"/>
              </a:rPr>
              <a:t>(Base Pointer)</a:t>
            </a:r>
            <a:r>
              <a:rPr lang="zh-CN" altLang="en-US" sz="2000" kern="0" dirty="0">
                <a:latin typeface="黑体" panose="02010609060101010101" pitchFamily="49" charset="-122"/>
                <a:ea typeface="黑体" panose="02010609060101010101" pitchFamily="49" charset="-122"/>
              </a:rPr>
              <a:t>，通常存放堆栈段的偏移地址</a:t>
            </a:r>
          </a:p>
          <a:p>
            <a:pPr lvl="0">
              <a:lnSpc>
                <a:spcPct val="150000"/>
              </a:lnSpc>
            </a:pPr>
            <a:r>
              <a:rPr lang="en-US" altLang="zh-CN" sz="2000" kern="0" dirty="0">
                <a:latin typeface="黑体" panose="02010609060101010101" pitchFamily="49" charset="-122"/>
                <a:ea typeface="黑体" panose="02010609060101010101" pitchFamily="49" charset="-122"/>
              </a:rPr>
              <a:t>SI: </a:t>
            </a:r>
            <a:r>
              <a:rPr lang="zh-CN" altLang="en-US" sz="2000" kern="0" dirty="0">
                <a:latin typeface="黑体" panose="02010609060101010101" pitchFamily="49" charset="-122"/>
                <a:ea typeface="黑体" panose="02010609060101010101" pitchFamily="49" charset="-122"/>
              </a:rPr>
              <a:t>源变址指针</a:t>
            </a:r>
            <a:r>
              <a:rPr lang="en-US" altLang="zh-CN" sz="2000" kern="0" dirty="0">
                <a:latin typeface="黑体" panose="02010609060101010101" pitchFamily="49" charset="-122"/>
                <a:ea typeface="黑体" panose="02010609060101010101" pitchFamily="49" charset="-122"/>
              </a:rPr>
              <a:t>(Source Index)</a:t>
            </a:r>
          </a:p>
          <a:p>
            <a:pPr lvl="0">
              <a:lnSpc>
                <a:spcPct val="150000"/>
              </a:lnSpc>
            </a:pPr>
            <a:r>
              <a:rPr lang="en-US" altLang="zh-CN" sz="2000" kern="0" dirty="0">
                <a:latin typeface="黑体" panose="02010609060101010101" pitchFamily="49" charset="-122"/>
                <a:ea typeface="黑体" panose="02010609060101010101" pitchFamily="49" charset="-122"/>
              </a:rPr>
              <a:t>DI: </a:t>
            </a:r>
            <a:r>
              <a:rPr lang="zh-CN" altLang="en-US" sz="2000" kern="0" dirty="0">
                <a:latin typeface="黑体" panose="02010609060101010101" pitchFamily="49" charset="-122"/>
                <a:ea typeface="黑体" panose="02010609060101010101" pitchFamily="49" charset="-122"/>
              </a:rPr>
              <a:t>目的变址指针</a:t>
            </a:r>
            <a:r>
              <a:rPr lang="en-US" altLang="zh-CN" sz="2000" kern="0" dirty="0">
                <a:latin typeface="黑体" panose="02010609060101010101" pitchFamily="49" charset="-122"/>
                <a:ea typeface="黑体" panose="02010609060101010101" pitchFamily="49" charset="-122"/>
              </a:rPr>
              <a:t>(Destination Index)</a:t>
            </a:r>
          </a:p>
        </p:txBody>
      </p:sp>
    </p:spTree>
    <p:extLst>
      <p:ext uri="{BB962C8B-B14F-4D97-AF65-F5344CB8AC3E}">
        <p14:creationId xmlns:p14="http://schemas.microsoft.com/office/powerpoint/2010/main" val="1145745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up)">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up)">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wipe(up)">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P spid="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EE478A9F-DCD2-4A44-9907-5BB7C4B66C82}"/>
              </a:ext>
            </a:extLst>
          </p:cNvPr>
          <p:cNvPicPr>
            <a:picLocks noChangeAspect="1"/>
          </p:cNvPicPr>
          <p:nvPr/>
        </p:nvPicPr>
        <p:blipFill>
          <a:blip r:embed="rId2"/>
          <a:stretch>
            <a:fillRect/>
          </a:stretch>
        </p:blipFill>
        <p:spPr>
          <a:xfrm>
            <a:off x="143567" y="914402"/>
            <a:ext cx="8856866" cy="5185875"/>
          </a:xfrm>
          <a:prstGeom prst="rect">
            <a:avLst/>
          </a:prstGeom>
        </p:spPr>
      </p:pic>
    </p:spTree>
    <p:extLst>
      <p:ext uri="{BB962C8B-B14F-4D97-AF65-F5344CB8AC3E}">
        <p14:creationId xmlns:p14="http://schemas.microsoft.com/office/powerpoint/2010/main" val="24826768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3"/>
          <a:srcRect r="54552"/>
          <a:stretch/>
        </p:blipFill>
        <p:spPr>
          <a:xfrm>
            <a:off x="1" y="12356"/>
            <a:ext cx="4162926" cy="6802137"/>
          </a:xfrm>
          <a:prstGeom prst="rect">
            <a:avLst/>
          </a:prstGeom>
        </p:spPr>
      </p:pic>
      <p:sp>
        <p:nvSpPr>
          <p:cNvPr id="8" name="矩形 7"/>
          <p:cNvSpPr/>
          <p:nvPr/>
        </p:nvSpPr>
        <p:spPr>
          <a:xfrm>
            <a:off x="3346395" y="4432603"/>
            <a:ext cx="630181" cy="1053798"/>
          </a:xfrm>
          <a:prstGeom prst="rect">
            <a:avLst/>
          </a:prstGeom>
          <a:solidFill>
            <a:srgbClr val="FF000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4311843" y="3938776"/>
            <a:ext cx="4672108" cy="1547625"/>
          </a:xfrm>
          <a:prstGeom prst="rect">
            <a:avLst/>
          </a:prstGeom>
          <a:solidFill>
            <a:srgbClr val="FF0000">
              <a:alpha val="50000"/>
            </a:srgbClr>
          </a:solidFill>
          <a:ln w="19050">
            <a:noFill/>
          </a:ln>
        </p:spPr>
        <p:txBody>
          <a:bodyPr wrap="square" rtlCol="0">
            <a:noAutofit/>
          </a:bodyPr>
          <a:lstStyle/>
          <a:p>
            <a:pPr lvl="0">
              <a:lnSpc>
                <a:spcPct val="150000"/>
              </a:lnSpc>
            </a:pPr>
            <a:r>
              <a:rPr lang="zh-CN" altLang="en-US" sz="2000" kern="0" dirty="0">
                <a:latin typeface="黑体" panose="02010609060101010101" pitchFamily="49" charset="-122"/>
                <a:ea typeface="黑体" panose="02010609060101010101" pitchFamily="49" charset="-122"/>
              </a:rPr>
              <a:t>接收从</a:t>
            </a:r>
            <a:r>
              <a:rPr lang="en-US" altLang="zh-CN" sz="2000" kern="0" dirty="0">
                <a:latin typeface="黑体" panose="02010609060101010101" pitchFamily="49" charset="-122"/>
                <a:ea typeface="黑体" panose="02010609060101010101" pitchFamily="49" charset="-122"/>
              </a:rPr>
              <a:t>BIU</a:t>
            </a:r>
            <a:r>
              <a:rPr lang="zh-CN" altLang="en-US" sz="2000" kern="0" dirty="0">
                <a:latin typeface="黑体" panose="02010609060101010101" pitchFamily="49" charset="-122"/>
                <a:ea typeface="黑体" panose="02010609060101010101" pitchFamily="49" charset="-122"/>
              </a:rPr>
              <a:t>指令队列中送来的指令，经译码后形成该指令对应的各种控制信号，控制</a:t>
            </a:r>
            <a:r>
              <a:rPr lang="en-US" altLang="zh-CN" sz="2000" kern="0" dirty="0">
                <a:latin typeface="黑体" panose="02010609060101010101" pitchFamily="49" charset="-122"/>
                <a:ea typeface="黑体" panose="02010609060101010101" pitchFamily="49" charset="-122"/>
              </a:rPr>
              <a:t>EU</a:t>
            </a:r>
            <a:r>
              <a:rPr lang="zh-CN" altLang="en-US" sz="2000" kern="0" dirty="0">
                <a:latin typeface="黑体" panose="02010609060101010101" pitchFamily="49" charset="-122"/>
                <a:ea typeface="黑体" panose="02010609060101010101" pitchFamily="49" charset="-122"/>
              </a:rPr>
              <a:t>的各单元完成相应操作</a:t>
            </a:r>
          </a:p>
        </p:txBody>
      </p:sp>
    </p:spTree>
    <p:extLst>
      <p:ext uri="{BB962C8B-B14F-4D97-AF65-F5344CB8AC3E}">
        <p14:creationId xmlns:p14="http://schemas.microsoft.com/office/powerpoint/2010/main" val="3508839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up)">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2"/>
          <a:srcRect r="54552"/>
          <a:stretch/>
        </p:blipFill>
        <p:spPr>
          <a:xfrm>
            <a:off x="1" y="12356"/>
            <a:ext cx="4162926" cy="6802137"/>
          </a:xfrm>
          <a:prstGeom prst="rect">
            <a:avLst/>
          </a:prstGeom>
        </p:spPr>
      </p:pic>
      <p:sp>
        <p:nvSpPr>
          <p:cNvPr id="3" name="文本框 2"/>
          <p:cNvSpPr txBox="1"/>
          <p:nvPr/>
        </p:nvSpPr>
        <p:spPr>
          <a:xfrm>
            <a:off x="4375639" y="2439041"/>
            <a:ext cx="4672108" cy="1561634"/>
          </a:xfrm>
          <a:prstGeom prst="rect">
            <a:avLst/>
          </a:prstGeom>
          <a:solidFill>
            <a:srgbClr val="92D050">
              <a:alpha val="50000"/>
            </a:srgbClr>
          </a:solidFill>
          <a:ln w="19050">
            <a:noFill/>
          </a:ln>
        </p:spPr>
        <p:txBody>
          <a:bodyPr wrap="square" rtlCol="0">
            <a:noAutofit/>
          </a:bodyPr>
          <a:lstStyle/>
          <a:p>
            <a:pPr marR="0" lvl="0" defTabSz="914400" eaLnBrk="1" fontAlgn="auto" latinLnBrk="0" hangingPunct="1">
              <a:lnSpc>
                <a:spcPct val="150000"/>
              </a:lnSpc>
              <a:spcBef>
                <a:spcPts val="0"/>
              </a:spcBef>
              <a:spcAft>
                <a:spcPts val="0"/>
              </a:spcAft>
              <a:buClrTx/>
              <a:buSzTx/>
              <a:tabLst/>
              <a:defRPr/>
            </a:pPr>
            <a:r>
              <a:rPr kumimoji="0" lang="zh-CN" altLang="en-US" sz="2000" b="0" i="0" u="none" strike="noStrike" kern="0" cap="none" spc="0" normalizeH="0" baseline="0" noProof="0" dirty="0">
                <a:ln>
                  <a:noFill/>
                </a:ln>
                <a:effectLst/>
                <a:uLnTx/>
                <a:uFillTx/>
                <a:latin typeface="黑体" panose="02010609060101010101" pitchFamily="49" charset="-122"/>
                <a:ea typeface="黑体" panose="02010609060101010101" pitchFamily="49" charset="-122"/>
              </a:rPr>
              <a:t>算术逻辑运算单元：</a:t>
            </a:r>
            <a:endParaRPr kumimoji="0" lang="en-US" altLang="zh-CN" sz="2000" b="0" i="0" u="none" strike="noStrike" kern="0" cap="none" spc="0" normalizeH="0" baseline="0" noProof="0" dirty="0">
              <a:ln>
                <a:noFill/>
              </a:ln>
              <a:effectLst/>
              <a:uLnTx/>
              <a:uFillTx/>
              <a:latin typeface="黑体" panose="02010609060101010101" pitchFamily="49" charset="-122"/>
              <a:ea typeface="黑体" panose="02010609060101010101" pitchFamily="49" charset="-122"/>
            </a:endParaRPr>
          </a:p>
          <a:p>
            <a:pPr marL="457200" marR="0" lvl="0" indent="-457200" defTabSz="914400" eaLnBrk="1" fontAlgn="auto" latinLnBrk="0" hangingPunct="1">
              <a:lnSpc>
                <a:spcPct val="150000"/>
              </a:lnSpc>
              <a:spcBef>
                <a:spcPts val="0"/>
              </a:spcBef>
              <a:spcAft>
                <a:spcPts val="0"/>
              </a:spcAft>
              <a:buClrTx/>
              <a:buSzTx/>
              <a:buFont typeface="+mj-lt"/>
              <a:buAutoNum type="arabicPeriod"/>
              <a:tabLst/>
              <a:defRPr/>
            </a:pPr>
            <a:r>
              <a:rPr lang="zh-CN" altLang="en-US" sz="2000" kern="0" dirty="0">
                <a:solidFill>
                  <a:srgbClr val="000000"/>
                </a:solidFill>
                <a:latin typeface="黑体" panose="02010609060101010101" pitchFamily="49" charset="-122"/>
                <a:ea typeface="黑体" panose="02010609060101010101" pitchFamily="49" charset="-122"/>
              </a:rPr>
              <a:t>算术和逻辑运算</a:t>
            </a:r>
            <a:endParaRPr lang="en-US" altLang="zh-CN" sz="2000" kern="0" dirty="0">
              <a:solidFill>
                <a:srgbClr val="000000"/>
              </a:solidFill>
              <a:latin typeface="黑体" panose="02010609060101010101" pitchFamily="49" charset="-122"/>
              <a:ea typeface="黑体" panose="02010609060101010101" pitchFamily="49" charset="-122"/>
            </a:endParaRPr>
          </a:p>
          <a:p>
            <a:pPr marL="457200" marR="0" lvl="0" indent="-457200" defTabSz="914400" eaLnBrk="1" fontAlgn="auto" latinLnBrk="0" hangingPunct="1">
              <a:lnSpc>
                <a:spcPct val="150000"/>
              </a:lnSpc>
              <a:spcBef>
                <a:spcPts val="0"/>
              </a:spcBef>
              <a:spcAft>
                <a:spcPts val="0"/>
              </a:spcAft>
              <a:buClrTx/>
              <a:buSzTx/>
              <a:buFont typeface="+mj-lt"/>
              <a:buAutoNum type="arabicPeriod"/>
              <a:tabLst/>
              <a:defRPr/>
            </a:pPr>
            <a:r>
              <a:rPr lang="zh-CN" altLang="en-US" sz="2000" kern="0" dirty="0">
                <a:solidFill>
                  <a:srgbClr val="000000"/>
                </a:solidFill>
                <a:latin typeface="黑体" panose="02010609060101010101" pitchFamily="49" charset="-122"/>
                <a:ea typeface="黑体" panose="02010609060101010101" pitchFamily="49" charset="-122"/>
              </a:rPr>
              <a:t>计算段内偏移地址</a:t>
            </a:r>
            <a:endParaRPr lang="en-US" altLang="zh-CN" sz="2000" kern="0" dirty="0">
              <a:solidFill>
                <a:srgbClr val="000000"/>
              </a:solidFill>
              <a:latin typeface="黑体" panose="02010609060101010101" pitchFamily="49" charset="-122"/>
              <a:ea typeface="黑体" panose="02010609060101010101" pitchFamily="49" charset="-122"/>
            </a:endParaRPr>
          </a:p>
        </p:txBody>
      </p:sp>
      <p:sp>
        <p:nvSpPr>
          <p:cNvPr id="2" name="任意多边形 1"/>
          <p:cNvSpPr/>
          <p:nvPr/>
        </p:nvSpPr>
        <p:spPr>
          <a:xfrm>
            <a:off x="901700" y="4267200"/>
            <a:ext cx="1612900" cy="536575"/>
          </a:xfrm>
          <a:custGeom>
            <a:avLst/>
            <a:gdLst>
              <a:gd name="connsiteX0" fmla="*/ 0 w 1612900"/>
              <a:gd name="connsiteY0" fmla="*/ 3175 h 536575"/>
              <a:gd name="connsiteX1" fmla="*/ 155575 w 1612900"/>
              <a:gd name="connsiteY1" fmla="*/ 533400 h 536575"/>
              <a:gd name="connsiteX2" fmla="*/ 1457325 w 1612900"/>
              <a:gd name="connsiteY2" fmla="*/ 536575 h 536575"/>
              <a:gd name="connsiteX3" fmla="*/ 1612900 w 1612900"/>
              <a:gd name="connsiteY3" fmla="*/ 0 h 536575"/>
              <a:gd name="connsiteX4" fmla="*/ 1374775 w 1612900"/>
              <a:gd name="connsiteY4" fmla="*/ 0 h 536575"/>
              <a:gd name="connsiteX5" fmla="*/ 1079500 w 1612900"/>
              <a:gd name="connsiteY5" fmla="*/ 231775 h 536575"/>
              <a:gd name="connsiteX6" fmla="*/ 536575 w 1612900"/>
              <a:gd name="connsiteY6" fmla="*/ 222250 h 536575"/>
              <a:gd name="connsiteX7" fmla="*/ 314325 w 1612900"/>
              <a:gd name="connsiteY7" fmla="*/ 3175 h 536575"/>
              <a:gd name="connsiteX8" fmla="*/ 0 w 1612900"/>
              <a:gd name="connsiteY8" fmla="*/ 3175 h 536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2900" h="536575">
                <a:moveTo>
                  <a:pt x="0" y="3175"/>
                </a:moveTo>
                <a:lnTo>
                  <a:pt x="155575" y="533400"/>
                </a:lnTo>
                <a:lnTo>
                  <a:pt x="1457325" y="536575"/>
                </a:lnTo>
                <a:lnTo>
                  <a:pt x="1612900" y="0"/>
                </a:lnTo>
                <a:lnTo>
                  <a:pt x="1374775" y="0"/>
                </a:lnTo>
                <a:lnTo>
                  <a:pt x="1079500" y="231775"/>
                </a:lnTo>
                <a:lnTo>
                  <a:pt x="536575" y="222250"/>
                </a:lnTo>
                <a:lnTo>
                  <a:pt x="314325" y="3175"/>
                </a:lnTo>
                <a:lnTo>
                  <a:pt x="0" y="3175"/>
                </a:lnTo>
                <a:close/>
              </a:path>
            </a:pathLst>
          </a:custGeom>
          <a:solidFill>
            <a:srgbClr val="92D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4375639" y="342596"/>
            <a:ext cx="4672108" cy="1561634"/>
          </a:xfrm>
          <a:prstGeom prst="rect">
            <a:avLst/>
          </a:prstGeom>
          <a:solidFill>
            <a:srgbClr val="FFC000">
              <a:alpha val="50000"/>
            </a:srgbClr>
          </a:solidFill>
          <a:ln w="19050">
            <a:noFill/>
          </a:ln>
        </p:spPr>
        <p:txBody>
          <a:bodyPr wrap="square" rtlCol="0">
            <a:noAutofit/>
          </a:bodyPr>
          <a:lstStyle/>
          <a:p>
            <a:pPr lvl="0">
              <a:lnSpc>
                <a:spcPct val="150000"/>
              </a:lnSpc>
            </a:pPr>
            <a:r>
              <a:rPr lang="zh-CN" altLang="en-US" sz="2000" kern="0" dirty="0">
                <a:latin typeface="黑体" panose="02010609060101010101" pitchFamily="49" charset="-122"/>
                <a:ea typeface="黑体" panose="02010609060101010101" pitchFamily="49" charset="-122"/>
              </a:rPr>
              <a:t>暂存寄存器负责从</a:t>
            </a:r>
            <a:r>
              <a:rPr lang="en-US" altLang="zh-CN" sz="2000" kern="0" dirty="0">
                <a:latin typeface="黑体" panose="02010609060101010101" pitchFamily="49" charset="-122"/>
                <a:ea typeface="黑体" panose="02010609060101010101" pitchFamily="49" charset="-122"/>
              </a:rPr>
              <a:t>16</a:t>
            </a:r>
            <a:r>
              <a:rPr lang="zh-CN" altLang="en-US" sz="2000" kern="0" dirty="0">
                <a:latin typeface="黑体" panose="02010609060101010101" pitchFamily="49" charset="-122"/>
                <a:ea typeface="黑体" panose="02010609060101010101" pitchFamily="49" charset="-122"/>
              </a:rPr>
              <a:t>位内部数据总线上取进行运算的数据或将运算结果送回内部数据总线</a:t>
            </a:r>
          </a:p>
        </p:txBody>
      </p:sp>
      <p:sp>
        <p:nvSpPr>
          <p:cNvPr id="7" name="矩形 6"/>
          <p:cNvSpPr/>
          <p:nvPr/>
        </p:nvSpPr>
        <p:spPr>
          <a:xfrm>
            <a:off x="828040" y="3642360"/>
            <a:ext cx="1615440" cy="330200"/>
          </a:xfrm>
          <a:prstGeom prst="rect">
            <a:avLst/>
          </a:prstGeom>
          <a:solidFill>
            <a:srgbClr val="FFC00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901700" y="5334000"/>
            <a:ext cx="1765300" cy="396240"/>
          </a:xfrm>
          <a:prstGeom prst="rect">
            <a:avLst/>
          </a:prstGeom>
          <a:solidFill>
            <a:srgbClr val="FF000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4375639" y="4535486"/>
            <a:ext cx="4672108" cy="1913439"/>
          </a:xfrm>
          <a:prstGeom prst="rect">
            <a:avLst/>
          </a:prstGeom>
          <a:solidFill>
            <a:srgbClr val="FF0000">
              <a:alpha val="50000"/>
            </a:srgbClr>
          </a:solidFill>
          <a:ln w="19050">
            <a:noFill/>
          </a:ln>
        </p:spPr>
        <p:txBody>
          <a:bodyPr wrap="square" rtlCol="0">
            <a:noAutofit/>
          </a:bodyPr>
          <a:lstStyle/>
          <a:p>
            <a:pPr lvl="0">
              <a:lnSpc>
                <a:spcPct val="150000"/>
              </a:lnSpc>
            </a:pPr>
            <a:r>
              <a:rPr kumimoji="0" lang="zh-CN" altLang="en-US" sz="2000" b="0" i="0" u="none" strike="noStrike" kern="0" cap="none" spc="0" normalizeH="0" baseline="0" noProof="0" dirty="0">
                <a:ln>
                  <a:noFill/>
                </a:ln>
                <a:effectLst/>
                <a:uLnTx/>
                <a:uFillTx/>
                <a:latin typeface="黑体" panose="02010609060101010101" pitchFamily="49" charset="-122"/>
                <a:ea typeface="黑体" panose="02010609060101010101" pitchFamily="49" charset="-122"/>
              </a:rPr>
              <a:t>标志寄存器（</a:t>
            </a:r>
            <a:r>
              <a:rPr kumimoji="0" lang="en-US" altLang="zh-CN" sz="2000" b="0" i="0" u="none" strike="noStrike" kern="0" cap="none" spc="0" normalizeH="0" baseline="0" noProof="0" dirty="0">
                <a:ln>
                  <a:noFill/>
                </a:ln>
                <a:effectLst/>
                <a:uLnTx/>
                <a:uFillTx/>
                <a:latin typeface="黑体" panose="02010609060101010101" pitchFamily="49" charset="-122"/>
                <a:ea typeface="黑体" panose="02010609060101010101" pitchFamily="49" charset="-122"/>
              </a:rPr>
              <a:t>16</a:t>
            </a:r>
            <a:r>
              <a:rPr kumimoji="0" lang="zh-CN" altLang="en-US" sz="2000" b="0" i="0" u="none" strike="noStrike" kern="0" cap="none" spc="0" normalizeH="0" baseline="0" noProof="0" dirty="0">
                <a:ln>
                  <a:noFill/>
                </a:ln>
                <a:effectLst/>
                <a:uLnTx/>
                <a:uFillTx/>
                <a:latin typeface="黑体" panose="02010609060101010101" pitchFamily="49" charset="-122"/>
                <a:ea typeface="黑体" panose="02010609060101010101" pitchFamily="49" charset="-122"/>
              </a:rPr>
              <a:t>位）</a:t>
            </a:r>
            <a:r>
              <a:rPr lang="zh-CN" altLang="en-US" sz="2000" kern="0" dirty="0">
                <a:latin typeface="黑体" panose="02010609060101010101" pitchFamily="49" charset="-122"/>
                <a:ea typeface="黑体" panose="02010609060101010101" pitchFamily="49" charset="-122"/>
              </a:rPr>
              <a:t>，存放</a:t>
            </a:r>
            <a:r>
              <a:rPr lang="en-US" altLang="zh-CN" sz="2000" kern="0" dirty="0">
                <a:latin typeface="黑体" panose="02010609060101010101" pitchFamily="49" charset="-122"/>
                <a:ea typeface="黑体" panose="02010609060101010101" pitchFamily="49" charset="-122"/>
              </a:rPr>
              <a:t>CPU</a:t>
            </a:r>
            <a:r>
              <a:rPr lang="zh-CN" altLang="en-US" sz="2000" kern="0" dirty="0">
                <a:latin typeface="黑体" panose="02010609060101010101" pitchFamily="49" charset="-122"/>
                <a:ea typeface="黑体" panose="02010609060101010101" pitchFamily="49" charset="-122"/>
              </a:rPr>
              <a:t>运行完当前指令后的各种状态，</a:t>
            </a:r>
            <a:r>
              <a:rPr lang="en-US" altLang="zh-CN" sz="2000" kern="0" dirty="0">
                <a:latin typeface="黑体" panose="02010609060101010101" pitchFamily="49" charset="-122"/>
                <a:ea typeface="黑体" panose="02010609060101010101" pitchFamily="49" charset="-122"/>
              </a:rPr>
              <a:t>8086/8088</a:t>
            </a:r>
            <a:r>
              <a:rPr lang="zh-CN" altLang="en-US" sz="2000" kern="0" dirty="0">
                <a:latin typeface="黑体" panose="02010609060101010101" pitchFamily="49" charset="-122"/>
                <a:ea typeface="黑体" panose="02010609060101010101" pitchFamily="49" charset="-122"/>
              </a:rPr>
              <a:t>用了其中</a:t>
            </a:r>
            <a:r>
              <a:rPr lang="en-US" altLang="zh-CN" sz="2000" kern="0" dirty="0">
                <a:latin typeface="黑体" panose="02010609060101010101" pitchFamily="49" charset="-122"/>
                <a:ea typeface="黑体" panose="02010609060101010101" pitchFamily="49" charset="-122"/>
              </a:rPr>
              <a:t>9</a:t>
            </a:r>
            <a:r>
              <a:rPr lang="zh-CN" altLang="en-US" sz="2000" kern="0" dirty="0">
                <a:latin typeface="黑体" panose="02010609060101010101" pitchFamily="49" charset="-122"/>
                <a:ea typeface="黑体" panose="02010609060101010101" pitchFamily="49" charset="-122"/>
              </a:rPr>
              <a:t>位，包括</a:t>
            </a:r>
            <a:r>
              <a:rPr lang="en-US" altLang="zh-CN" sz="2000" kern="0" dirty="0">
                <a:latin typeface="黑体" panose="02010609060101010101" pitchFamily="49" charset="-122"/>
                <a:ea typeface="黑体" panose="02010609060101010101" pitchFamily="49" charset="-122"/>
              </a:rPr>
              <a:t>6</a:t>
            </a:r>
            <a:r>
              <a:rPr lang="zh-CN" altLang="en-US" sz="2000" kern="0" dirty="0">
                <a:latin typeface="黑体" panose="02010609060101010101" pitchFamily="49" charset="-122"/>
                <a:ea typeface="黑体" panose="02010609060101010101" pitchFamily="49" charset="-122"/>
              </a:rPr>
              <a:t>个状态标志位和</a:t>
            </a:r>
            <a:r>
              <a:rPr lang="en-US" altLang="zh-CN" sz="2000" kern="0" dirty="0">
                <a:latin typeface="黑体" panose="02010609060101010101" pitchFamily="49" charset="-122"/>
                <a:ea typeface="黑体" panose="02010609060101010101" pitchFamily="49" charset="-122"/>
              </a:rPr>
              <a:t>3</a:t>
            </a:r>
            <a:r>
              <a:rPr lang="zh-CN" altLang="en-US" sz="2000" kern="0" dirty="0">
                <a:latin typeface="黑体" panose="02010609060101010101" pitchFamily="49" charset="-122"/>
                <a:ea typeface="黑体" panose="02010609060101010101" pitchFamily="49" charset="-122"/>
              </a:rPr>
              <a:t>个控制标志位</a:t>
            </a:r>
          </a:p>
        </p:txBody>
      </p:sp>
    </p:spTree>
    <p:extLst>
      <p:ext uri="{BB962C8B-B14F-4D97-AF65-F5344CB8AC3E}">
        <p14:creationId xmlns:p14="http://schemas.microsoft.com/office/powerpoint/2010/main" val="2067940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up)">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up)">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wipe(up)">
                                      <p:cBhvr>
                                        <p:cTn id="22" dur="500"/>
                                        <p:tgtEl>
                                          <p:spTgt spid="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wipe(up)">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up)">
                                      <p:cBhvr>
                                        <p:cTn id="3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 grpId="0" animBg="1"/>
      <p:bldP spid="5" grpId="0" animBg="1"/>
      <p:bldP spid="7" grpId="0" animBg="1"/>
      <p:bldP spid="8" grpId="0" animBg="1"/>
      <p:bldP spid="9"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735626" y="394685"/>
            <a:ext cx="7849003" cy="58477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30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Helvetica" panose="020B0604020202020204" pitchFamily="34" charset="0"/>
              </a:rPr>
              <a:t>标志寄存器</a:t>
            </a:r>
          </a:p>
        </p:txBody>
      </p:sp>
      <p:sp>
        <p:nvSpPr>
          <p:cNvPr id="4" name="矩形 3"/>
          <p:cNvSpPr/>
          <p:nvPr/>
        </p:nvSpPr>
        <p:spPr>
          <a:xfrm>
            <a:off x="735626" y="2367520"/>
            <a:ext cx="446567" cy="446567"/>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tx1"/>
              </a:solidFill>
              <a:latin typeface="黑体" panose="02010609060101010101" pitchFamily="49" charset="-122"/>
              <a:ea typeface="黑体" panose="02010609060101010101" pitchFamily="49" charset="-122"/>
            </a:endParaRPr>
          </a:p>
        </p:txBody>
      </p:sp>
      <p:sp>
        <p:nvSpPr>
          <p:cNvPr id="7" name="矩形 6"/>
          <p:cNvSpPr/>
          <p:nvPr/>
        </p:nvSpPr>
        <p:spPr>
          <a:xfrm>
            <a:off x="1183199" y="2367520"/>
            <a:ext cx="446567" cy="446567"/>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tx1"/>
              </a:solidFill>
              <a:latin typeface="黑体" panose="02010609060101010101" pitchFamily="49" charset="-122"/>
              <a:ea typeface="黑体" panose="02010609060101010101" pitchFamily="49" charset="-122"/>
            </a:endParaRPr>
          </a:p>
        </p:txBody>
      </p:sp>
      <p:sp>
        <p:nvSpPr>
          <p:cNvPr id="8" name="矩形 7"/>
          <p:cNvSpPr/>
          <p:nvPr/>
        </p:nvSpPr>
        <p:spPr>
          <a:xfrm>
            <a:off x="1630772" y="2367520"/>
            <a:ext cx="446567" cy="446567"/>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tx1"/>
              </a:solidFill>
              <a:latin typeface="黑体" panose="02010609060101010101" pitchFamily="49" charset="-122"/>
              <a:ea typeface="黑体" panose="02010609060101010101" pitchFamily="49" charset="-122"/>
            </a:endParaRPr>
          </a:p>
        </p:txBody>
      </p:sp>
      <p:sp>
        <p:nvSpPr>
          <p:cNvPr id="9" name="矩形 8"/>
          <p:cNvSpPr/>
          <p:nvPr/>
        </p:nvSpPr>
        <p:spPr>
          <a:xfrm>
            <a:off x="2078345" y="2367520"/>
            <a:ext cx="446567" cy="446567"/>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tx1"/>
              </a:solidFill>
              <a:latin typeface="黑体" panose="02010609060101010101" pitchFamily="49" charset="-122"/>
              <a:ea typeface="黑体" panose="02010609060101010101" pitchFamily="49" charset="-122"/>
            </a:endParaRPr>
          </a:p>
        </p:txBody>
      </p:sp>
      <p:sp>
        <p:nvSpPr>
          <p:cNvPr id="10" name="矩形 9"/>
          <p:cNvSpPr/>
          <p:nvPr/>
        </p:nvSpPr>
        <p:spPr>
          <a:xfrm>
            <a:off x="2525918" y="2367520"/>
            <a:ext cx="446567" cy="446567"/>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黑体" panose="02010609060101010101" pitchFamily="49" charset="-122"/>
                <a:ea typeface="黑体" panose="02010609060101010101" pitchFamily="49" charset="-122"/>
              </a:rPr>
              <a:t>OF</a:t>
            </a:r>
            <a:endParaRPr lang="zh-CN" altLang="en-US" sz="2000" dirty="0">
              <a:solidFill>
                <a:schemeClr val="tx1"/>
              </a:solidFill>
              <a:latin typeface="黑体" panose="02010609060101010101" pitchFamily="49" charset="-122"/>
              <a:ea typeface="黑体" panose="02010609060101010101" pitchFamily="49" charset="-122"/>
            </a:endParaRPr>
          </a:p>
        </p:txBody>
      </p:sp>
      <p:sp>
        <p:nvSpPr>
          <p:cNvPr id="11" name="矩形 10"/>
          <p:cNvSpPr/>
          <p:nvPr/>
        </p:nvSpPr>
        <p:spPr>
          <a:xfrm>
            <a:off x="2973491" y="2367520"/>
            <a:ext cx="446567" cy="446567"/>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黑体" panose="02010609060101010101" pitchFamily="49" charset="-122"/>
                <a:ea typeface="黑体" panose="02010609060101010101" pitchFamily="49" charset="-122"/>
              </a:rPr>
              <a:t>DF</a:t>
            </a:r>
            <a:endParaRPr lang="zh-CN" altLang="en-US" sz="2000" dirty="0">
              <a:solidFill>
                <a:schemeClr val="tx1"/>
              </a:solidFill>
              <a:latin typeface="黑体" panose="02010609060101010101" pitchFamily="49" charset="-122"/>
              <a:ea typeface="黑体" panose="02010609060101010101" pitchFamily="49" charset="-122"/>
            </a:endParaRPr>
          </a:p>
        </p:txBody>
      </p:sp>
      <p:sp>
        <p:nvSpPr>
          <p:cNvPr id="12" name="矩形 11"/>
          <p:cNvSpPr/>
          <p:nvPr/>
        </p:nvSpPr>
        <p:spPr>
          <a:xfrm>
            <a:off x="3421064" y="2367520"/>
            <a:ext cx="446567" cy="446567"/>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黑体" panose="02010609060101010101" pitchFamily="49" charset="-122"/>
                <a:ea typeface="黑体" panose="02010609060101010101" pitchFamily="49" charset="-122"/>
              </a:rPr>
              <a:t>IF</a:t>
            </a:r>
            <a:endParaRPr lang="zh-CN" altLang="en-US" sz="2000" dirty="0">
              <a:solidFill>
                <a:schemeClr val="tx1"/>
              </a:solidFill>
              <a:latin typeface="黑体" panose="02010609060101010101" pitchFamily="49" charset="-122"/>
              <a:ea typeface="黑体" panose="02010609060101010101" pitchFamily="49" charset="-122"/>
            </a:endParaRPr>
          </a:p>
        </p:txBody>
      </p:sp>
      <p:sp>
        <p:nvSpPr>
          <p:cNvPr id="13" name="矩形 12"/>
          <p:cNvSpPr/>
          <p:nvPr/>
        </p:nvSpPr>
        <p:spPr>
          <a:xfrm>
            <a:off x="3868637" y="2367520"/>
            <a:ext cx="446567" cy="446567"/>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黑体" panose="02010609060101010101" pitchFamily="49" charset="-122"/>
                <a:ea typeface="黑体" panose="02010609060101010101" pitchFamily="49" charset="-122"/>
              </a:rPr>
              <a:t>TF</a:t>
            </a:r>
            <a:endParaRPr lang="zh-CN" altLang="en-US" sz="2000" dirty="0">
              <a:solidFill>
                <a:schemeClr val="tx1"/>
              </a:solidFill>
              <a:latin typeface="黑体" panose="02010609060101010101" pitchFamily="49" charset="-122"/>
              <a:ea typeface="黑体" panose="02010609060101010101" pitchFamily="49" charset="-122"/>
            </a:endParaRPr>
          </a:p>
        </p:txBody>
      </p:sp>
      <p:sp>
        <p:nvSpPr>
          <p:cNvPr id="14" name="矩形 13"/>
          <p:cNvSpPr/>
          <p:nvPr/>
        </p:nvSpPr>
        <p:spPr>
          <a:xfrm>
            <a:off x="4316210" y="2367520"/>
            <a:ext cx="446567" cy="446567"/>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黑体" panose="02010609060101010101" pitchFamily="49" charset="-122"/>
                <a:ea typeface="黑体" panose="02010609060101010101" pitchFamily="49" charset="-122"/>
              </a:rPr>
              <a:t>SF</a:t>
            </a:r>
            <a:endParaRPr lang="zh-CN" altLang="en-US" sz="2000" dirty="0">
              <a:solidFill>
                <a:schemeClr val="tx1"/>
              </a:solidFill>
              <a:latin typeface="黑体" panose="02010609060101010101" pitchFamily="49" charset="-122"/>
              <a:ea typeface="黑体" panose="02010609060101010101" pitchFamily="49" charset="-122"/>
            </a:endParaRPr>
          </a:p>
        </p:txBody>
      </p:sp>
      <p:sp>
        <p:nvSpPr>
          <p:cNvPr id="15" name="矩形 14"/>
          <p:cNvSpPr/>
          <p:nvPr/>
        </p:nvSpPr>
        <p:spPr>
          <a:xfrm>
            <a:off x="4763783" y="2367520"/>
            <a:ext cx="446567" cy="446567"/>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黑体" panose="02010609060101010101" pitchFamily="49" charset="-122"/>
                <a:ea typeface="黑体" panose="02010609060101010101" pitchFamily="49" charset="-122"/>
              </a:rPr>
              <a:t>ZF</a:t>
            </a:r>
            <a:endParaRPr lang="zh-CN" altLang="en-US" sz="2000" dirty="0">
              <a:solidFill>
                <a:schemeClr val="tx1"/>
              </a:solidFill>
              <a:latin typeface="黑体" panose="02010609060101010101" pitchFamily="49" charset="-122"/>
              <a:ea typeface="黑体" panose="02010609060101010101" pitchFamily="49" charset="-122"/>
            </a:endParaRPr>
          </a:p>
        </p:txBody>
      </p:sp>
      <p:sp>
        <p:nvSpPr>
          <p:cNvPr id="16" name="矩形 15"/>
          <p:cNvSpPr/>
          <p:nvPr/>
        </p:nvSpPr>
        <p:spPr>
          <a:xfrm>
            <a:off x="5211356" y="2367520"/>
            <a:ext cx="446567" cy="446567"/>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tx1"/>
              </a:solidFill>
              <a:latin typeface="黑体" panose="02010609060101010101" pitchFamily="49" charset="-122"/>
              <a:ea typeface="黑体" panose="02010609060101010101" pitchFamily="49" charset="-122"/>
            </a:endParaRPr>
          </a:p>
        </p:txBody>
      </p:sp>
      <p:sp>
        <p:nvSpPr>
          <p:cNvPr id="17" name="矩形 16"/>
          <p:cNvSpPr/>
          <p:nvPr/>
        </p:nvSpPr>
        <p:spPr>
          <a:xfrm>
            <a:off x="5658929" y="2367520"/>
            <a:ext cx="446567" cy="446567"/>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黑体" panose="02010609060101010101" pitchFamily="49" charset="-122"/>
                <a:ea typeface="黑体" panose="02010609060101010101" pitchFamily="49" charset="-122"/>
              </a:rPr>
              <a:t>AF</a:t>
            </a:r>
            <a:endParaRPr lang="zh-CN" altLang="en-US" sz="2000" dirty="0">
              <a:solidFill>
                <a:schemeClr val="tx1"/>
              </a:solidFill>
              <a:latin typeface="黑体" panose="02010609060101010101" pitchFamily="49" charset="-122"/>
              <a:ea typeface="黑体" panose="02010609060101010101" pitchFamily="49" charset="-122"/>
            </a:endParaRPr>
          </a:p>
        </p:txBody>
      </p:sp>
      <p:sp>
        <p:nvSpPr>
          <p:cNvPr id="18" name="矩形 17"/>
          <p:cNvSpPr/>
          <p:nvPr/>
        </p:nvSpPr>
        <p:spPr>
          <a:xfrm>
            <a:off x="6106502" y="2367520"/>
            <a:ext cx="446567" cy="446567"/>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tx1"/>
              </a:solidFill>
              <a:latin typeface="黑体" panose="02010609060101010101" pitchFamily="49" charset="-122"/>
              <a:ea typeface="黑体" panose="02010609060101010101" pitchFamily="49" charset="-122"/>
            </a:endParaRPr>
          </a:p>
        </p:txBody>
      </p:sp>
      <p:sp>
        <p:nvSpPr>
          <p:cNvPr id="19" name="矩形 18"/>
          <p:cNvSpPr/>
          <p:nvPr/>
        </p:nvSpPr>
        <p:spPr>
          <a:xfrm>
            <a:off x="6554075" y="2367520"/>
            <a:ext cx="446567" cy="446567"/>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黑体" panose="02010609060101010101" pitchFamily="49" charset="-122"/>
                <a:ea typeface="黑体" panose="02010609060101010101" pitchFamily="49" charset="-122"/>
              </a:rPr>
              <a:t>PF</a:t>
            </a:r>
            <a:endParaRPr lang="zh-CN" altLang="en-US" sz="2000" dirty="0">
              <a:solidFill>
                <a:schemeClr val="tx1"/>
              </a:solidFill>
              <a:latin typeface="黑体" panose="02010609060101010101" pitchFamily="49" charset="-122"/>
              <a:ea typeface="黑体" panose="02010609060101010101" pitchFamily="49" charset="-122"/>
            </a:endParaRPr>
          </a:p>
        </p:txBody>
      </p:sp>
      <p:sp>
        <p:nvSpPr>
          <p:cNvPr id="20" name="矩形 19"/>
          <p:cNvSpPr/>
          <p:nvPr/>
        </p:nvSpPr>
        <p:spPr>
          <a:xfrm>
            <a:off x="7449220" y="2367520"/>
            <a:ext cx="446567" cy="446567"/>
          </a:xfrm>
          <a:prstGeom prst="rect">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黑体" panose="02010609060101010101" pitchFamily="49" charset="-122"/>
                <a:ea typeface="黑体" panose="02010609060101010101" pitchFamily="49" charset="-122"/>
              </a:rPr>
              <a:t>CF</a:t>
            </a:r>
            <a:endParaRPr lang="zh-CN" altLang="en-US" sz="2000" dirty="0">
              <a:solidFill>
                <a:schemeClr val="tx1"/>
              </a:solidFill>
              <a:latin typeface="黑体" panose="02010609060101010101" pitchFamily="49" charset="-122"/>
              <a:ea typeface="黑体" panose="02010609060101010101" pitchFamily="49" charset="-122"/>
            </a:endParaRPr>
          </a:p>
        </p:txBody>
      </p:sp>
      <p:sp>
        <p:nvSpPr>
          <p:cNvPr id="21" name="矩形 20"/>
          <p:cNvSpPr/>
          <p:nvPr/>
        </p:nvSpPr>
        <p:spPr>
          <a:xfrm>
            <a:off x="7001648" y="2367520"/>
            <a:ext cx="446567" cy="446567"/>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tx1"/>
              </a:solidFill>
              <a:latin typeface="黑体" panose="02010609060101010101" pitchFamily="49" charset="-122"/>
              <a:ea typeface="黑体" panose="02010609060101010101" pitchFamily="49" charset="-122"/>
            </a:endParaRPr>
          </a:p>
        </p:txBody>
      </p:sp>
      <p:sp>
        <p:nvSpPr>
          <p:cNvPr id="22" name="矩形 21"/>
          <p:cNvSpPr/>
          <p:nvPr/>
        </p:nvSpPr>
        <p:spPr>
          <a:xfrm>
            <a:off x="735626" y="1907408"/>
            <a:ext cx="446567" cy="446567"/>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黑体" panose="02010609060101010101" pitchFamily="49" charset="-122"/>
                <a:ea typeface="黑体" panose="02010609060101010101" pitchFamily="49" charset="-122"/>
              </a:rPr>
              <a:t>15</a:t>
            </a:r>
            <a:endParaRPr lang="zh-CN" altLang="en-US" sz="2000" dirty="0">
              <a:solidFill>
                <a:schemeClr val="tx1"/>
              </a:solidFill>
              <a:latin typeface="黑体" panose="02010609060101010101" pitchFamily="49" charset="-122"/>
              <a:ea typeface="黑体" panose="02010609060101010101" pitchFamily="49" charset="-122"/>
            </a:endParaRPr>
          </a:p>
        </p:txBody>
      </p:sp>
      <p:sp>
        <p:nvSpPr>
          <p:cNvPr id="23" name="矩形 22"/>
          <p:cNvSpPr/>
          <p:nvPr/>
        </p:nvSpPr>
        <p:spPr>
          <a:xfrm>
            <a:off x="1183199" y="1907408"/>
            <a:ext cx="446567" cy="446567"/>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黑体" panose="02010609060101010101" pitchFamily="49" charset="-122"/>
                <a:ea typeface="黑体" panose="02010609060101010101" pitchFamily="49" charset="-122"/>
              </a:rPr>
              <a:t>14</a:t>
            </a:r>
            <a:endParaRPr lang="zh-CN" altLang="en-US" sz="2000" dirty="0">
              <a:solidFill>
                <a:schemeClr val="tx1"/>
              </a:solidFill>
              <a:latin typeface="黑体" panose="02010609060101010101" pitchFamily="49" charset="-122"/>
              <a:ea typeface="黑体" panose="02010609060101010101" pitchFamily="49" charset="-122"/>
            </a:endParaRPr>
          </a:p>
        </p:txBody>
      </p:sp>
      <p:sp>
        <p:nvSpPr>
          <p:cNvPr id="24" name="矩形 23"/>
          <p:cNvSpPr/>
          <p:nvPr/>
        </p:nvSpPr>
        <p:spPr>
          <a:xfrm>
            <a:off x="1630772" y="1907408"/>
            <a:ext cx="446567" cy="446567"/>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黑体" panose="02010609060101010101" pitchFamily="49" charset="-122"/>
                <a:ea typeface="黑体" panose="02010609060101010101" pitchFamily="49" charset="-122"/>
              </a:rPr>
              <a:t>13</a:t>
            </a:r>
            <a:endParaRPr lang="zh-CN" altLang="en-US" sz="2000" dirty="0">
              <a:solidFill>
                <a:schemeClr val="tx1"/>
              </a:solidFill>
              <a:latin typeface="黑体" panose="02010609060101010101" pitchFamily="49" charset="-122"/>
              <a:ea typeface="黑体" panose="02010609060101010101" pitchFamily="49" charset="-122"/>
            </a:endParaRPr>
          </a:p>
        </p:txBody>
      </p:sp>
      <p:sp>
        <p:nvSpPr>
          <p:cNvPr id="25" name="矩形 24"/>
          <p:cNvSpPr/>
          <p:nvPr/>
        </p:nvSpPr>
        <p:spPr>
          <a:xfrm>
            <a:off x="2078345" y="1907408"/>
            <a:ext cx="446567" cy="446567"/>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黑体" panose="02010609060101010101" pitchFamily="49" charset="-122"/>
                <a:ea typeface="黑体" panose="02010609060101010101" pitchFamily="49" charset="-122"/>
              </a:rPr>
              <a:t>12</a:t>
            </a:r>
            <a:endParaRPr lang="zh-CN" altLang="en-US" sz="2000" dirty="0">
              <a:solidFill>
                <a:schemeClr val="tx1"/>
              </a:solidFill>
              <a:latin typeface="黑体" panose="02010609060101010101" pitchFamily="49" charset="-122"/>
              <a:ea typeface="黑体" panose="02010609060101010101" pitchFamily="49" charset="-122"/>
            </a:endParaRPr>
          </a:p>
        </p:txBody>
      </p:sp>
      <p:sp>
        <p:nvSpPr>
          <p:cNvPr id="26" name="矩形 25"/>
          <p:cNvSpPr/>
          <p:nvPr/>
        </p:nvSpPr>
        <p:spPr>
          <a:xfrm>
            <a:off x="2525918" y="1907408"/>
            <a:ext cx="446567" cy="446567"/>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黑体" panose="02010609060101010101" pitchFamily="49" charset="-122"/>
                <a:ea typeface="黑体" panose="02010609060101010101" pitchFamily="49" charset="-122"/>
              </a:rPr>
              <a:t>11</a:t>
            </a:r>
            <a:endParaRPr lang="zh-CN" altLang="en-US" sz="2000" dirty="0">
              <a:solidFill>
                <a:schemeClr val="tx1"/>
              </a:solidFill>
              <a:latin typeface="黑体" panose="02010609060101010101" pitchFamily="49" charset="-122"/>
              <a:ea typeface="黑体" panose="02010609060101010101" pitchFamily="49" charset="-122"/>
            </a:endParaRPr>
          </a:p>
        </p:txBody>
      </p:sp>
      <p:sp>
        <p:nvSpPr>
          <p:cNvPr id="27" name="矩形 26"/>
          <p:cNvSpPr/>
          <p:nvPr/>
        </p:nvSpPr>
        <p:spPr>
          <a:xfrm>
            <a:off x="2973491" y="1907408"/>
            <a:ext cx="446567" cy="446567"/>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黑体" panose="02010609060101010101" pitchFamily="49" charset="-122"/>
                <a:ea typeface="黑体" panose="02010609060101010101" pitchFamily="49" charset="-122"/>
              </a:rPr>
              <a:t>10</a:t>
            </a:r>
            <a:endParaRPr lang="zh-CN" altLang="en-US" sz="2000" dirty="0">
              <a:solidFill>
                <a:schemeClr val="tx1"/>
              </a:solidFill>
              <a:latin typeface="黑体" panose="02010609060101010101" pitchFamily="49" charset="-122"/>
              <a:ea typeface="黑体" panose="02010609060101010101" pitchFamily="49" charset="-122"/>
            </a:endParaRPr>
          </a:p>
        </p:txBody>
      </p:sp>
      <p:sp>
        <p:nvSpPr>
          <p:cNvPr id="28" name="矩形 27"/>
          <p:cNvSpPr/>
          <p:nvPr/>
        </p:nvSpPr>
        <p:spPr>
          <a:xfrm>
            <a:off x="3421064" y="1907408"/>
            <a:ext cx="446567" cy="446567"/>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黑体" panose="02010609060101010101" pitchFamily="49" charset="-122"/>
                <a:ea typeface="黑体" panose="02010609060101010101" pitchFamily="49" charset="-122"/>
              </a:rPr>
              <a:t>9</a:t>
            </a:r>
            <a:endParaRPr lang="zh-CN" altLang="en-US" sz="2000" dirty="0">
              <a:solidFill>
                <a:schemeClr val="tx1"/>
              </a:solidFill>
              <a:latin typeface="黑体" panose="02010609060101010101" pitchFamily="49" charset="-122"/>
              <a:ea typeface="黑体" panose="02010609060101010101" pitchFamily="49" charset="-122"/>
            </a:endParaRPr>
          </a:p>
        </p:txBody>
      </p:sp>
      <p:sp>
        <p:nvSpPr>
          <p:cNvPr id="29" name="矩形 28"/>
          <p:cNvSpPr/>
          <p:nvPr/>
        </p:nvSpPr>
        <p:spPr>
          <a:xfrm>
            <a:off x="3868637" y="1907408"/>
            <a:ext cx="446567" cy="446567"/>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黑体" panose="02010609060101010101" pitchFamily="49" charset="-122"/>
                <a:ea typeface="黑体" panose="02010609060101010101" pitchFamily="49" charset="-122"/>
              </a:rPr>
              <a:t>8</a:t>
            </a:r>
            <a:endParaRPr lang="zh-CN" altLang="en-US" sz="2000" dirty="0">
              <a:solidFill>
                <a:schemeClr val="tx1"/>
              </a:solidFill>
              <a:latin typeface="黑体" panose="02010609060101010101" pitchFamily="49" charset="-122"/>
              <a:ea typeface="黑体" panose="02010609060101010101" pitchFamily="49" charset="-122"/>
            </a:endParaRPr>
          </a:p>
        </p:txBody>
      </p:sp>
      <p:sp>
        <p:nvSpPr>
          <p:cNvPr id="30" name="矩形 29"/>
          <p:cNvSpPr/>
          <p:nvPr/>
        </p:nvSpPr>
        <p:spPr>
          <a:xfrm>
            <a:off x="4316210" y="1907408"/>
            <a:ext cx="446567" cy="446567"/>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黑体" panose="02010609060101010101" pitchFamily="49" charset="-122"/>
                <a:ea typeface="黑体" panose="02010609060101010101" pitchFamily="49" charset="-122"/>
              </a:rPr>
              <a:t>7</a:t>
            </a:r>
            <a:endParaRPr lang="zh-CN" altLang="en-US" sz="2000" dirty="0">
              <a:solidFill>
                <a:schemeClr val="tx1"/>
              </a:solidFill>
              <a:latin typeface="黑体" panose="02010609060101010101" pitchFamily="49" charset="-122"/>
              <a:ea typeface="黑体" panose="02010609060101010101" pitchFamily="49" charset="-122"/>
            </a:endParaRPr>
          </a:p>
        </p:txBody>
      </p:sp>
      <p:sp>
        <p:nvSpPr>
          <p:cNvPr id="31" name="矩形 30"/>
          <p:cNvSpPr/>
          <p:nvPr/>
        </p:nvSpPr>
        <p:spPr>
          <a:xfrm>
            <a:off x="4763783" y="1907408"/>
            <a:ext cx="446567" cy="446567"/>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黑体" panose="02010609060101010101" pitchFamily="49" charset="-122"/>
                <a:ea typeface="黑体" panose="02010609060101010101" pitchFamily="49" charset="-122"/>
              </a:rPr>
              <a:t>6</a:t>
            </a:r>
            <a:endParaRPr lang="zh-CN" altLang="en-US" sz="2000" dirty="0">
              <a:solidFill>
                <a:schemeClr val="tx1"/>
              </a:solidFill>
              <a:latin typeface="黑体" panose="02010609060101010101" pitchFamily="49" charset="-122"/>
              <a:ea typeface="黑体" panose="02010609060101010101" pitchFamily="49" charset="-122"/>
            </a:endParaRPr>
          </a:p>
        </p:txBody>
      </p:sp>
      <p:sp>
        <p:nvSpPr>
          <p:cNvPr id="32" name="矩形 31"/>
          <p:cNvSpPr/>
          <p:nvPr/>
        </p:nvSpPr>
        <p:spPr>
          <a:xfrm>
            <a:off x="5211356" y="1907408"/>
            <a:ext cx="446567" cy="446567"/>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黑体" panose="02010609060101010101" pitchFamily="49" charset="-122"/>
                <a:ea typeface="黑体" panose="02010609060101010101" pitchFamily="49" charset="-122"/>
              </a:rPr>
              <a:t>5</a:t>
            </a:r>
            <a:endParaRPr lang="zh-CN" altLang="en-US" sz="2000" dirty="0">
              <a:solidFill>
                <a:schemeClr val="tx1"/>
              </a:solidFill>
              <a:latin typeface="黑体" panose="02010609060101010101" pitchFamily="49" charset="-122"/>
              <a:ea typeface="黑体" panose="02010609060101010101" pitchFamily="49" charset="-122"/>
            </a:endParaRPr>
          </a:p>
        </p:txBody>
      </p:sp>
      <p:sp>
        <p:nvSpPr>
          <p:cNvPr id="33" name="矩形 32"/>
          <p:cNvSpPr/>
          <p:nvPr/>
        </p:nvSpPr>
        <p:spPr>
          <a:xfrm>
            <a:off x="5658929" y="1907408"/>
            <a:ext cx="446567" cy="446567"/>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黑体" panose="02010609060101010101" pitchFamily="49" charset="-122"/>
                <a:ea typeface="黑体" panose="02010609060101010101" pitchFamily="49" charset="-122"/>
              </a:rPr>
              <a:t>4</a:t>
            </a:r>
            <a:endParaRPr lang="zh-CN" altLang="en-US" sz="2000" dirty="0">
              <a:solidFill>
                <a:schemeClr val="tx1"/>
              </a:solidFill>
              <a:latin typeface="黑体" panose="02010609060101010101" pitchFamily="49" charset="-122"/>
              <a:ea typeface="黑体" panose="02010609060101010101" pitchFamily="49" charset="-122"/>
            </a:endParaRPr>
          </a:p>
        </p:txBody>
      </p:sp>
      <p:sp>
        <p:nvSpPr>
          <p:cNvPr id="34" name="矩形 33"/>
          <p:cNvSpPr/>
          <p:nvPr/>
        </p:nvSpPr>
        <p:spPr>
          <a:xfrm>
            <a:off x="6106502" y="1907408"/>
            <a:ext cx="446567" cy="446567"/>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黑体" panose="02010609060101010101" pitchFamily="49" charset="-122"/>
                <a:ea typeface="黑体" panose="02010609060101010101" pitchFamily="49" charset="-122"/>
              </a:rPr>
              <a:t>3</a:t>
            </a:r>
            <a:endParaRPr lang="zh-CN" altLang="en-US" sz="2000" dirty="0">
              <a:solidFill>
                <a:schemeClr val="tx1"/>
              </a:solidFill>
              <a:latin typeface="黑体" panose="02010609060101010101" pitchFamily="49" charset="-122"/>
              <a:ea typeface="黑体" panose="02010609060101010101" pitchFamily="49" charset="-122"/>
            </a:endParaRPr>
          </a:p>
        </p:txBody>
      </p:sp>
      <p:sp>
        <p:nvSpPr>
          <p:cNvPr id="35" name="矩形 34"/>
          <p:cNvSpPr/>
          <p:nvPr/>
        </p:nvSpPr>
        <p:spPr>
          <a:xfrm>
            <a:off x="6554075" y="1907408"/>
            <a:ext cx="446567" cy="446567"/>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黑体" panose="02010609060101010101" pitchFamily="49" charset="-122"/>
                <a:ea typeface="黑体" panose="02010609060101010101" pitchFamily="49" charset="-122"/>
              </a:rPr>
              <a:t>2</a:t>
            </a:r>
            <a:endParaRPr lang="zh-CN" altLang="en-US" sz="2000" dirty="0">
              <a:solidFill>
                <a:schemeClr val="tx1"/>
              </a:solidFill>
              <a:latin typeface="黑体" panose="02010609060101010101" pitchFamily="49" charset="-122"/>
              <a:ea typeface="黑体" panose="02010609060101010101" pitchFamily="49" charset="-122"/>
            </a:endParaRPr>
          </a:p>
        </p:txBody>
      </p:sp>
      <p:sp>
        <p:nvSpPr>
          <p:cNvPr id="36" name="矩形 35"/>
          <p:cNvSpPr/>
          <p:nvPr/>
        </p:nvSpPr>
        <p:spPr>
          <a:xfrm>
            <a:off x="7449220" y="1907408"/>
            <a:ext cx="446567" cy="446567"/>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黑体" panose="02010609060101010101" pitchFamily="49" charset="-122"/>
                <a:ea typeface="黑体" panose="02010609060101010101" pitchFamily="49" charset="-122"/>
              </a:rPr>
              <a:t>0</a:t>
            </a:r>
            <a:endParaRPr lang="zh-CN" altLang="en-US" sz="2000" dirty="0">
              <a:solidFill>
                <a:schemeClr val="tx1"/>
              </a:solidFill>
              <a:latin typeface="黑体" panose="02010609060101010101" pitchFamily="49" charset="-122"/>
              <a:ea typeface="黑体" panose="02010609060101010101" pitchFamily="49" charset="-122"/>
            </a:endParaRPr>
          </a:p>
        </p:txBody>
      </p:sp>
      <p:sp>
        <p:nvSpPr>
          <p:cNvPr id="37" name="矩形 36"/>
          <p:cNvSpPr/>
          <p:nvPr/>
        </p:nvSpPr>
        <p:spPr>
          <a:xfrm>
            <a:off x="7001648" y="1907408"/>
            <a:ext cx="446567" cy="446567"/>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黑体" panose="02010609060101010101" pitchFamily="49" charset="-122"/>
                <a:ea typeface="黑体" panose="02010609060101010101" pitchFamily="49" charset="-122"/>
              </a:rPr>
              <a:t>1</a:t>
            </a:r>
            <a:endParaRPr lang="zh-CN" altLang="en-US" sz="2000" dirty="0">
              <a:solidFill>
                <a:schemeClr val="tx1"/>
              </a:solidFill>
              <a:latin typeface="黑体" panose="02010609060101010101" pitchFamily="49" charset="-122"/>
              <a:ea typeface="黑体" panose="02010609060101010101" pitchFamily="49" charset="-122"/>
            </a:endParaRPr>
          </a:p>
        </p:txBody>
      </p:sp>
      <p:sp>
        <p:nvSpPr>
          <p:cNvPr id="75" name="文本框 74"/>
          <p:cNvSpPr txBox="1"/>
          <p:nvPr/>
        </p:nvSpPr>
        <p:spPr>
          <a:xfrm>
            <a:off x="7464914" y="2814083"/>
            <a:ext cx="446400" cy="1538455"/>
          </a:xfrm>
          <a:prstGeom prst="rect">
            <a:avLst/>
          </a:prstGeom>
          <a:noFill/>
        </p:spPr>
        <p:txBody>
          <a:bodyPr vert="eaVert" wrap="square" rtlCol="0">
            <a:spAutoFit/>
          </a:bodyPr>
          <a:lstStyle/>
          <a:p>
            <a:r>
              <a:rPr lang="zh-CN" altLang="en-US" sz="2000" dirty="0">
                <a:latin typeface="黑体" panose="02010609060101010101" pitchFamily="49" charset="-122"/>
                <a:ea typeface="黑体" panose="02010609060101010101" pitchFamily="49" charset="-122"/>
              </a:rPr>
              <a:t>进位标志</a:t>
            </a:r>
          </a:p>
        </p:txBody>
      </p:sp>
      <p:sp>
        <p:nvSpPr>
          <p:cNvPr id="45" name="文本框 44"/>
          <p:cNvSpPr txBox="1"/>
          <p:nvPr/>
        </p:nvSpPr>
        <p:spPr>
          <a:xfrm>
            <a:off x="735627" y="5069021"/>
            <a:ext cx="7646374" cy="430887"/>
          </a:xfrm>
          <a:prstGeom prst="rect">
            <a:avLst/>
          </a:prstGeom>
          <a:noFill/>
        </p:spPr>
        <p:txBody>
          <a:bodyPr wrap="square" rtlCol="0">
            <a:spAutoFit/>
          </a:bodyPr>
          <a:lstStyle/>
          <a:p>
            <a:r>
              <a:rPr lang="en-US" altLang="zh-CN" sz="2200" dirty="0">
                <a:latin typeface="黑体" panose="02010609060101010101" pitchFamily="49" charset="-122"/>
                <a:ea typeface="黑体" panose="02010609060101010101" pitchFamily="49" charset="-122"/>
              </a:rPr>
              <a:t>CF</a:t>
            </a:r>
            <a:r>
              <a:rPr lang="zh-CN" altLang="en-US" sz="2200" dirty="0">
                <a:latin typeface="黑体" panose="02010609060101010101" pitchFamily="49" charset="-122"/>
                <a:ea typeface="黑体" panose="02010609060101010101" pitchFamily="49" charset="-122"/>
              </a:rPr>
              <a:t>进位标志：算术运算时最高位有进位（或借位）时</a:t>
            </a:r>
            <a:r>
              <a:rPr lang="en-US" altLang="zh-CN" sz="2200" dirty="0">
                <a:latin typeface="黑体" panose="02010609060101010101" pitchFamily="49" charset="-122"/>
                <a:ea typeface="黑体" panose="02010609060101010101" pitchFamily="49" charset="-122"/>
              </a:rPr>
              <a:t>CF=1</a:t>
            </a:r>
            <a:endParaRPr lang="zh-CN" altLang="en-US" sz="2200"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20720497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735626" y="394685"/>
            <a:ext cx="7849003" cy="58477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30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Helvetica" panose="020B0604020202020204" pitchFamily="34" charset="0"/>
              </a:rPr>
              <a:t>标志寄存器</a:t>
            </a:r>
          </a:p>
        </p:txBody>
      </p:sp>
      <p:sp>
        <p:nvSpPr>
          <p:cNvPr id="4" name="矩形 3"/>
          <p:cNvSpPr/>
          <p:nvPr/>
        </p:nvSpPr>
        <p:spPr>
          <a:xfrm>
            <a:off x="735626" y="2367520"/>
            <a:ext cx="446567" cy="446567"/>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tx1"/>
              </a:solidFill>
              <a:latin typeface="黑体" panose="02010609060101010101" pitchFamily="49" charset="-122"/>
              <a:ea typeface="黑体" panose="02010609060101010101" pitchFamily="49" charset="-122"/>
            </a:endParaRPr>
          </a:p>
        </p:txBody>
      </p:sp>
      <p:sp>
        <p:nvSpPr>
          <p:cNvPr id="7" name="矩形 6"/>
          <p:cNvSpPr/>
          <p:nvPr/>
        </p:nvSpPr>
        <p:spPr>
          <a:xfrm>
            <a:off x="1183199" y="2367520"/>
            <a:ext cx="446567" cy="446567"/>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tx1"/>
              </a:solidFill>
              <a:latin typeface="黑体" panose="02010609060101010101" pitchFamily="49" charset="-122"/>
              <a:ea typeface="黑体" panose="02010609060101010101" pitchFamily="49" charset="-122"/>
            </a:endParaRPr>
          </a:p>
        </p:txBody>
      </p:sp>
      <p:sp>
        <p:nvSpPr>
          <p:cNvPr id="8" name="矩形 7"/>
          <p:cNvSpPr/>
          <p:nvPr/>
        </p:nvSpPr>
        <p:spPr>
          <a:xfrm>
            <a:off x="1630772" y="2367520"/>
            <a:ext cx="446567" cy="446567"/>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tx1"/>
              </a:solidFill>
              <a:latin typeface="黑体" panose="02010609060101010101" pitchFamily="49" charset="-122"/>
              <a:ea typeface="黑体" panose="02010609060101010101" pitchFamily="49" charset="-122"/>
            </a:endParaRPr>
          </a:p>
        </p:txBody>
      </p:sp>
      <p:sp>
        <p:nvSpPr>
          <p:cNvPr id="9" name="矩形 8"/>
          <p:cNvSpPr/>
          <p:nvPr/>
        </p:nvSpPr>
        <p:spPr>
          <a:xfrm>
            <a:off x="2078345" y="2367520"/>
            <a:ext cx="446567" cy="446567"/>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tx1"/>
              </a:solidFill>
              <a:latin typeface="黑体" panose="02010609060101010101" pitchFamily="49" charset="-122"/>
              <a:ea typeface="黑体" panose="02010609060101010101" pitchFamily="49" charset="-122"/>
            </a:endParaRPr>
          </a:p>
        </p:txBody>
      </p:sp>
      <p:sp>
        <p:nvSpPr>
          <p:cNvPr id="10" name="矩形 9"/>
          <p:cNvSpPr/>
          <p:nvPr/>
        </p:nvSpPr>
        <p:spPr>
          <a:xfrm>
            <a:off x="2525918" y="2367520"/>
            <a:ext cx="446567" cy="446567"/>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黑体" panose="02010609060101010101" pitchFamily="49" charset="-122"/>
                <a:ea typeface="黑体" panose="02010609060101010101" pitchFamily="49" charset="-122"/>
              </a:rPr>
              <a:t>OF</a:t>
            </a:r>
            <a:endParaRPr lang="zh-CN" altLang="en-US" sz="2000" dirty="0">
              <a:solidFill>
                <a:schemeClr val="tx1"/>
              </a:solidFill>
              <a:latin typeface="黑体" panose="02010609060101010101" pitchFamily="49" charset="-122"/>
              <a:ea typeface="黑体" panose="02010609060101010101" pitchFamily="49" charset="-122"/>
            </a:endParaRPr>
          </a:p>
        </p:txBody>
      </p:sp>
      <p:sp>
        <p:nvSpPr>
          <p:cNvPr id="11" name="矩形 10"/>
          <p:cNvSpPr/>
          <p:nvPr/>
        </p:nvSpPr>
        <p:spPr>
          <a:xfrm>
            <a:off x="2973491" y="2367520"/>
            <a:ext cx="446567" cy="446567"/>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黑体" panose="02010609060101010101" pitchFamily="49" charset="-122"/>
                <a:ea typeface="黑体" panose="02010609060101010101" pitchFamily="49" charset="-122"/>
              </a:rPr>
              <a:t>DF</a:t>
            </a:r>
            <a:endParaRPr lang="zh-CN" altLang="en-US" sz="2000" dirty="0">
              <a:solidFill>
                <a:schemeClr val="tx1"/>
              </a:solidFill>
              <a:latin typeface="黑体" panose="02010609060101010101" pitchFamily="49" charset="-122"/>
              <a:ea typeface="黑体" panose="02010609060101010101" pitchFamily="49" charset="-122"/>
            </a:endParaRPr>
          </a:p>
        </p:txBody>
      </p:sp>
      <p:sp>
        <p:nvSpPr>
          <p:cNvPr id="12" name="矩形 11"/>
          <p:cNvSpPr/>
          <p:nvPr/>
        </p:nvSpPr>
        <p:spPr>
          <a:xfrm>
            <a:off x="3421064" y="2367520"/>
            <a:ext cx="446567" cy="446567"/>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黑体" panose="02010609060101010101" pitchFamily="49" charset="-122"/>
                <a:ea typeface="黑体" panose="02010609060101010101" pitchFamily="49" charset="-122"/>
              </a:rPr>
              <a:t>IF</a:t>
            </a:r>
            <a:endParaRPr lang="zh-CN" altLang="en-US" sz="2000" dirty="0">
              <a:solidFill>
                <a:schemeClr val="tx1"/>
              </a:solidFill>
              <a:latin typeface="黑体" panose="02010609060101010101" pitchFamily="49" charset="-122"/>
              <a:ea typeface="黑体" panose="02010609060101010101" pitchFamily="49" charset="-122"/>
            </a:endParaRPr>
          </a:p>
        </p:txBody>
      </p:sp>
      <p:sp>
        <p:nvSpPr>
          <p:cNvPr id="13" name="矩形 12"/>
          <p:cNvSpPr/>
          <p:nvPr/>
        </p:nvSpPr>
        <p:spPr>
          <a:xfrm>
            <a:off x="3868637" y="2367520"/>
            <a:ext cx="446567" cy="446567"/>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黑体" panose="02010609060101010101" pitchFamily="49" charset="-122"/>
                <a:ea typeface="黑体" panose="02010609060101010101" pitchFamily="49" charset="-122"/>
              </a:rPr>
              <a:t>TF</a:t>
            </a:r>
            <a:endParaRPr lang="zh-CN" altLang="en-US" sz="2000" dirty="0">
              <a:solidFill>
                <a:schemeClr val="tx1"/>
              </a:solidFill>
              <a:latin typeface="黑体" panose="02010609060101010101" pitchFamily="49" charset="-122"/>
              <a:ea typeface="黑体" panose="02010609060101010101" pitchFamily="49" charset="-122"/>
            </a:endParaRPr>
          </a:p>
        </p:txBody>
      </p:sp>
      <p:sp>
        <p:nvSpPr>
          <p:cNvPr id="14" name="矩形 13"/>
          <p:cNvSpPr/>
          <p:nvPr/>
        </p:nvSpPr>
        <p:spPr>
          <a:xfrm>
            <a:off x="4316210" y="2367520"/>
            <a:ext cx="446567" cy="446567"/>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黑体" panose="02010609060101010101" pitchFamily="49" charset="-122"/>
                <a:ea typeface="黑体" panose="02010609060101010101" pitchFamily="49" charset="-122"/>
              </a:rPr>
              <a:t>SF</a:t>
            </a:r>
            <a:endParaRPr lang="zh-CN" altLang="en-US" sz="2000" dirty="0">
              <a:solidFill>
                <a:schemeClr val="tx1"/>
              </a:solidFill>
              <a:latin typeface="黑体" panose="02010609060101010101" pitchFamily="49" charset="-122"/>
              <a:ea typeface="黑体" panose="02010609060101010101" pitchFamily="49" charset="-122"/>
            </a:endParaRPr>
          </a:p>
        </p:txBody>
      </p:sp>
      <p:sp>
        <p:nvSpPr>
          <p:cNvPr id="15" name="矩形 14"/>
          <p:cNvSpPr/>
          <p:nvPr/>
        </p:nvSpPr>
        <p:spPr>
          <a:xfrm>
            <a:off x="4763783" y="2367520"/>
            <a:ext cx="446567" cy="446567"/>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黑体" panose="02010609060101010101" pitchFamily="49" charset="-122"/>
                <a:ea typeface="黑体" panose="02010609060101010101" pitchFamily="49" charset="-122"/>
              </a:rPr>
              <a:t>ZF</a:t>
            </a:r>
            <a:endParaRPr lang="zh-CN" altLang="en-US" sz="2000" dirty="0">
              <a:solidFill>
                <a:schemeClr val="tx1"/>
              </a:solidFill>
              <a:latin typeface="黑体" panose="02010609060101010101" pitchFamily="49" charset="-122"/>
              <a:ea typeface="黑体" panose="02010609060101010101" pitchFamily="49" charset="-122"/>
            </a:endParaRPr>
          </a:p>
        </p:txBody>
      </p:sp>
      <p:sp>
        <p:nvSpPr>
          <p:cNvPr id="16" name="矩形 15"/>
          <p:cNvSpPr/>
          <p:nvPr/>
        </p:nvSpPr>
        <p:spPr>
          <a:xfrm>
            <a:off x="5211356" y="2367520"/>
            <a:ext cx="446567" cy="446567"/>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tx1"/>
              </a:solidFill>
              <a:latin typeface="黑体" panose="02010609060101010101" pitchFamily="49" charset="-122"/>
              <a:ea typeface="黑体" panose="02010609060101010101" pitchFamily="49" charset="-122"/>
            </a:endParaRPr>
          </a:p>
        </p:txBody>
      </p:sp>
      <p:sp>
        <p:nvSpPr>
          <p:cNvPr id="17" name="矩形 16"/>
          <p:cNvSpPr/>
          <p:nvPr/>
        </p:nvSpPr>
        <p:spPr>
          <a:xfrm>
            <a:off x="5658929" y="2367520"/>
            <a:ext cx="446567" cy="446567"/>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黑体" panose="02010609060101010101" pitchFamily="49" charset="-122"/>
                <a:ea typeface="黑体" panose="02010609060101010101" pitchFamily="49" charset="-122"/>
              </a:rPr>
              <a:t>AF</a:t>
            </a:r>
            <a:endParaRPr lang="zh-CN" altLang="en-US" sz="2000" dirty="0">
              <a:solidFill>
                <a:schemeClr val="tx1"/>
              </a:solidFill>
              <a:latin typeface="黑体" panose="02010609060101010101" pitchFamily="49" charset="-122"/>
              <a:ea typeface="黑体" panose="02010609060101010101" pitchFamily="49" charset="-122"/>
            </a:endParaRPr>
          </a:p>
        </p:txBody>
      </p:sp>
      <p:sp>
        <p:nvSpPr>
          <p:cNvPr id="18" name="矩形 17"/>
          <p:cNvSpPr/>
          <p:nvPr/>
        </p:nvSpPr>
        <p:spPr>
          <a:xfrm>
            <a:off x="6106502" y="2367520"/>
            <a:ext cx="446567" cy="446567"/>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tx1"/>
              </a:solidFill>
              <a:latin typeface="黑体" panose="02010609060101010101" pitchFamily="49" charset="-122"/>
              <a:ea typeface="黑体" panose="02010609060101010101" pitchFamily="49" charset="-122"/>
            </a:endParaRPr>
          </a:p>
        </p:txBody>
      </p:sp>
      <p:sp>
        <p:nvSpPr>
          <p:cNvPr id="19" name="矩形 18"/>
          <p:cNvSpPr/>
          <p:nvPr/>
        </p:nvSpPr>
        <p:spPr>
          <a:xfrm>
            <a:off x="6554075" y="2367520"/>
            <a:ext cx="446567" cy="446567"/>
          </a:xfrm>
          <a:prstGeom prst="rect">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黑体" panose="02010609060101010101" pitchFamily="49" charset="-122"/>
                <a:ea typeface="黑体" panose="02010609060101010101" pitchFamily="49" charset="-122"/>
              </a:rPr>
              <a:t>PF</a:t>
            </a:r>
            <a:endParaRPr lang="zh-CN" altLang="en-US" sz="2000" dirty="0">
              <a:solidFill>
                <a:schemeClr val="tx1"/>
              </a:solidFill>
              <a:latin typeface="黑体" panose="02010609060101010101" pitchFamily="49" charset="-122"/>
              <a:ea typeface="黑体" panose="02010609060101010101" pitchFamily="49" charset="-122"/>
            </a:endParaRPr>
          </a:p>
        </p:txBody>
      </p:sp>
      <p:sp>
        <p:nvSpPr>
          <p:cNvPr id="20" name="矩形 19"/>
          <p:cNvSpPr/>
          <p:nvPr/>
        </p:nvSpPr>
        <p:spPr>
          <a:xfrm>
            <a:off x="7449220" y="2367520"/>
            <a:ext cx="446567" cy="446567"/>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黑体" panose="02010609060101010101" pitchFamily="49" charset="-122"/>
                <a:ea typeface="黑体" panose="02010609060101010101" pitchFamily="49" charset="-122"/>
              </a:rPr>
              <a:t>CF</a:t>
            </a:r>
            <a:endParaRPr lang="zh-CN" altLang="en-US" sz="2000" dirty="0">
              <a:solidFill>
                <a:schemeClr val="tx1"/>
              </a:solidFill>
              <a:latin typeface="黑体" panose="02010609060101010101" pitchFamily="49" charset="-122"/>
              <a:ea typeface="黑体" panose="02010609060101010101" pitchFamily="49" charset="-122"/>
            </a:endParaRPr>
          </a:p>
        </p:txBody>
      </p:sp>
      <p:sp>
        <p:nvSpPr>
          <p:cNvPr id="21" name="矩形 20"/>
          <p:cNvSpPr/>
          <p:nvPr/>
        </p:nvSpPr>
        <p:spPr>
          <a:xfrm>
            <a:off x="7001648" y="2367520"/>
            <a:ext cx="446567" cy="446567"/>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tx1"/>
              </a:solidFill>
              <a:latin typeface="黑体" panose="02010609060101010101" pitchFamily="49" charset="-122"/>
              <a:ea typeface="黑体" panose="02010609060101010101" pitchFamily="49" charset="-122"/>
            </a:endParaRPr>
          </a:p>
        </p:txBody>
      </p:sp>
      <p:sp>
        <p:nvSpPr>
          <p:cNvPr id="22" name="矩形 21"/>
          <p:cNvSpPr/>
          <p:nvPr/>
        </p:nvSpPr>
        <p:spPr>
          <a:xfrm>
            <a:off x="735626" y="1907408"/>
            <a:ext cx="446567" cy="446567"/>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黑体" panose="02010609060101010101" pitchFamily="49" charset="-122"/>
                <a:ea typeface="黑体" panose="02010609060101010101" pitchFamily="49" charset="-122"/>
              </a:rPr>
              <a:t>15</a:t>
            </a:r>
            <a:endParaRPr lang="zh-CN" altLang="en-US" sz="2000" dirty="0">
              <a:solidFill>
                <a:schemeClr val="tx1"/>
              </a:solidFill>
              <a:latin typeface="黑体" panose="02010609060101010101" pitchFamily="49" charset="-122"/>
              <a:ea typeface="黑体" panose="02010609060101010101" pitchFamily="49" charset="-122"/>
            </a:endParaRPr>
          </a:p>
        </p:txBody>
      </p:sp>
      <p:sp>
        <p:nvSpPr>
          <p:cNvPr id="23" name="矩形 22"/>
          <p:cNvSpPr/>
          <p:nvPr/>
        </p:nvSpPr>
        <p:spPr>
          <a:xfrm>
            <a:off x="1183199" y="1907408"/>
            <a:ext cx="446567" cy="446567"/>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黑体" panose="02010609060101010101" pitchFamily="49" charset="-122"/>
                <a:ea typeface="黑体" panose="02010609060101010101" pitchFamily="49" charset="-122"/>
              </a:rPr>
              <a:t>14</a:t>
            </a:r>
            <a:endParaRPr lang="zh-CN" altLang="en-US" sz="2000" dirty="0">
              <a:solidFill>
                <a:schemeClr val="tx1"/>
              </a:solidFill>
              <a:latin typeface="黑体" panose="02010609060101010101" pitchFamily="49" charset="-122"/>
              <a:ea typeface="黑体" panose="02010609060101010101" pitchFamily="49" charset="-122"/>
            </a:endParaRPr>
          </a:p>
        </p:txBody>
      </p:sp>
      <p:sp>
        <p:nvSpPr>
          <p:cNvPr id="24" name="矩形 23"/>
          <p:cNvSpPr/>
          <p:nvPr/>
        </p:nvSpPr>
        <p:spPr>
          <a:xfrm>
            <a:off x="1630772" y="1907408"/>
            <a:ext cx="446567" cy="446567"/>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黑体" panose="02010609060101010101" pitchFamily="49" charset="-122"/>
                <a:ea typeface="黑体" panose="02010609060101010101" pitchFamily="49" charset="-122"/>
              </a:rPr>
              <a:t>13</a:t>
            </a:r>
            <a:endParaRPr lang="zh-CN" altLang="en-US" sz="2000" dirty="0">
              <a:solidFill>
                <a:schemeClr val="tx1"/>
              </a:solidFill>
              <a:latin typeface="黑体" panose="02010609060101010101" pitchFamily="49" charset="-122"/>
              <a:ea typeface="黑体" panose="02010609060101010101" pitchFamily="49" charset="-122"/>
            </a:endParaRPr>
          </a:p>
        </p:txBody>
      </p:sp>
      <p:sp>
        <p:nvSpPr>
          <p:cNvPr id="25" name="矩形 24"/>
          <p:cNvSpPr/>
          <p:nvPr/>
        </p:nvSpPr>
        <p:spPr>
          <a:xfrm>
            <a:off x="2078345" y="1907408"/>
            <a:ext cx="446567" cy="446567"/>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黑体" panose="02010609060101010101" pitchFamily="49" charset="-122"/>
                <a:ea typeface="黑体" panose="02010609060101010101" pitchFamily="49" charset="-122"/>
              </a:rPr>
              <a:t>12</a:t>
            </a:r>
            <a:endParaRPr lang="zh-CN" altLang="en-US" sz="2000" dirty="0">
              <a:solidFill>
                <a:schemeClr val="tx1"/>
              </a:solidFill>
              <a:latin typeface="黑体" panose="02010609060101010101" pitchFamily="49" charset="-122"/>
              <a:ea typeface="黑体" panose="02010609060101010101" pitchFamily="49" charset="-122"/>
            </a:endParaRPr>
          </a:p>
        </p:txBody>
      </p:sp>
      <p:sp>
        <p:nvSpPr>
          <p:cNvPr id="26" name="矩形 25"/>
          <p:cNvSpPr/>
          <p:nvPr/>
        </p:nvSpPr>
        <p:spPr>
          <a:xfrm>
            <a:off x="2525918" y="1907408"/>
            <a:ext cx="446567" cy="446567"/>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黑体" panose="02010609060101010101" pitchFamily="49" charset="-122"/>
                <a:ea typeface="黑体" panose="02010609060101010101" pitchFamily="49" charset="-122"/>
              </a:rPr>
              <a:t>11</a:t>
            </a:r>
            <a:endParaRPr lang="zh-CN" altLang="en-US" sz="2000" dirty="0">
              <a:solidFill>
                <a:schemeClr val="tx1"/>
              </a:solidFill>
              <a:latin typeface="黑体" panose="02010609060101010101" pitchFamily="49" charset="-122"/>
              <a:ea typeface="黑体" panose="02010609060101010101" pitchFamily="49" charset="-122"/>
            </a:endParaRPr>
          </a:p>
        </p:txBody>
      </p:sp>
      <p:sp>
        <p:nvSpPr>
          <p:cNvPr id="27" name="矩形 26"/>
          <p:cNvSpPr/>
          <p:nvPr/>
        </p:nvSpPr>
        <p:spPr>
          <a:xfrm>
            <a:off x="2973491" y="1907408"/>
            <a:ext cx="446567" cy="446567"/>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黑体" panose="02010609060101010101" pitchFamily="49" charset="-122"/>
                <a:ea typeface="黑体" panose="02010609060101010101" pitchFamily="49" charset="-122"/>
              </a:rPr>
              <a:t>10</a:t>
            </a:r>
            <a:endParaRPr lang="zh-CN" altLang="en-US" sz="2000" dirty="0">
              <a:solidFill>
                <a:schemeClr val="tx1"/>
              </a:solidFill>
              <a:latin typeface="黑体" panose="02010609060101010101" pitchFamily="49" charset="-122"/>
              <a:ea typeface="黑体" panose="02010609060101010101" pitchFamily="49" charset="-122"/>
            </a:endParaRPr>
          </a:p>
        </p:txBody>
      </p:sp>
      <p:sp>
        <p:nvSpPr>
          <p:cNvPr id="28" name="矩形 27"/>
          <p:cNvSpPr/>
          <p:nvPr/>
        </p:nvSpPr>
        <p:spPr>
          <a:xfrm>
            <a:off x="3421064" y="1907408"/>
            <a:ext cx="446567" cy="446567"/>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黑体" panose="02010609060101010101" pitchFamily="49" charset="-122"/>
                <a:ea typeface="黑体" panose="02010609060101010101" pitchFamily="49" charset="-122"/>
              </a:rPr>
              <a:t>9</a:t>
            </a:r>
            <a:endParaRPr lang="zh-CN" altLang="en-US" sz="2000" dirty="0">
              <a:solidFill>
                <a:schemeClr val="tx1"/>
              </a:solidFill>
              <a:latin typeface="黑体" panose="02010609060101010101" pitchFamily="49" charset="-122"/>
              <a:ea typeface="黑体" panose="02010609060101010101" pitchFamily="49" charset="-122"/>
            </a:endParaRPr>
          </a:p>
        </p:txBody>
      </p:sp>
      <p:sp>
        <p:nvSpPr>
          <p:cNvPr id="29" name="矩形 28"/>
          <p:cNvSpPr/>
          <p:nvPr/>
        </p:nvSpPr>
        <p:spPr>
          <a:xfrm>
            <a:off x="3868637" y="1907408"/>
            <a:ext cx="446567" cy="446567"/>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黑体" panose="02010609060101010101" pitchFamily="49" charset="-122"/>
                <a:ea typeface="黑体" panose="02010609060101010101" pitchFamily="49" charset="-122"/>
              </a:rPr>
              <a:t>8</a:t>
            </a:r>
            <a:endParaRPr lang="zh-CN" altLang="en-US" sz="2000" dirty="0">
              <a:solidFill>
                <a:schemeClr val="tx1"/>
              </a:solidFill>
              <a:latin typeface="黑体" panose="02010609060101010101" pitchFamily="49" charset="-122"/>
              <a:ea typeface="黑体" panose="02010609060101010101" pitchFamily="49" charset="-122"/>
            </a:endParaRPr>
          </a:p>
        </p:txBody>
      </p:sp>
      <p:sp>
        <p:nvSpPr>
          <p:cNvPr id="30" name="矩形 29"/>
          <p:cNvSpPr/>
          <p:nvPr/>
        </p:nvSpPr>
        <p:spPr>
          <a:xfrm>
            <a:off x="4316210" y="1907408"/>
            <a:ext cx="446567" cy="446567"/>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黑体" panose="02010609060101010101" pitchFamily="49" charset="-122"/>
                <a:ea typeface="黑体" panose="02010609060101010101" pitchFamily="49" charset="-122"/>
              </a:rPr>
              <a:t>7</a:t>
            </a:r>
            <a:endParaRPr lang="zh-CN" altLang="en-US" sz="2000" dirty="0">
              <a:solidFill>
                <a:schemeClr val="tx1"/>
              </a:solidFill>
              <a:latin typeface="黑体" panose="02010609060101010101" pitchFamily="49" charset="-122"/>
              <a:ea typeface="黑体" panose="02010609060101010101" pitchFamily="49" charset="-122"/>
            </a:endParaRPr>
          </a:p>
        </p:txBody>
      </p:sp>
      <p:sp>
        <p:nvSpPr>
          <p:cNvPr id="31" name="矩形 30"/>
          <p:cNvSpPr/>
          <p:nvPr/>
        </p:nvSpPr>
        <p:spPr>
          <a:xfrm>
            <a:off x="4763783" y="1907408"/>
            <a:ext cx="446567" cy="446567"/>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黑体" panose="02010609060101010101" pitchFamily="49" charset="-122"/>
                <a:ea typeface="黑体" panose="02010609060101010101" pitchFamily="49" charset="-122"/>
              </a:rPr>
              <a:t>6</a:t>
            </a:r>
            <a:endParaRPr lang="zh-CN" altLang="en-US" sz="2000" dirty="0">
              <a:solidFill>
                <a:schemeClr val="tx1"/>
              </a:solidFill>
              <a:latin typeface="黑体" panose="02010609060101010101" pitchFamily="49" charset="-122"/>
              <a:ea typeface="黑体" panose="02010609060101010101" pitchFamily="49" charset="-122"/>
            </a:endParaRPr>
          </a:p>
        </p:txBody>
      </p:sp>
      <p:sp>
        <p:nvSpPr>
          <p:cNvPr id="32" name="矩形 31"/>
          <p:cNvSpPr/>
          <p:nvPr/>
        </p:nvSpPr>
        <p:spPr>
          <a:xfrm>
            <a:off x="5211356" y="1907408"/>
            <a:ext cx="446567" cy="446567"/>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黑体" panose="02010609060101010101" pitchFamily="49" charset="-122"/>
                <a:ea typeface="黑体" panose="02010609060101010101" pitchFamily="49" charset="-122"/>
              </a:rPr>
              <a:t>5</a:t>
            </a:r>
            <a:endParaRPr lang="zh-CN" altLang="en-US" sz="2000" dirty="0">
              <a:solidFill>
                <a:schemeClr val="tx1"/>
              </a:solidFill>
              <a:latin typeface="黑体" panose="02010609060101010101" pitchFamily="49" charset="-122"/>
              <a:ea typeface="黑体" panose="02010609060101010101" pitchFamily="49" charset="-122"/>
            </a:endParaRPr>
          </a:p>
        </p:txBody>
      </p:sp>
      <p:sp>
        <p:nvSpPr>
          <p:cNvPr id="33" name="矩形 32"/>
          <p:cNvSpPr/>
          <p:nvPr/>
        </p:nvSpPr>
        <p:spPr>
          <a:xfrm>
            <a:off x="5658929" y="1907408"/>
            <a:ext cx="446567" cy="446567"/>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黑体" panose="02010609060101010101" pitchFamily="49" charset="-122"/>
                <a:ea typeface="黑体" panose="02010609060101010101" pitchFamily="49" charset="-122"/>
              </a:rPr>
              <a:t>4</a:t>
            </a:r>
            <a:endParaRPr lang="zh-CN" altLang="en-US" sz="2000" dirty="0">
              <a:solidFill>
                <a:schemeClr val="tx1"/>
              </a:solidFill>
              <a:latin typeface="黑体" panose="02010609060101010101" pitchFamily="49" charset="-122"/>
              <a:ea typeface="黑体" panose="02010609060101010101" pitchFamily="49" charset="-122"/>
            </a:endParaRPr>
          </a:p>
        </p:txBody>
      </p:sp>
      <p:sp>
        <p:nvSpPr>
          <p:cNvPr id="34" name="矩形 33"/>
          <p:cNvSpPr/>
          <p:nvPr/>
        </p:nvSpPr>
        <p:spPr>
          <a:xfrm>
            <a:off x="6106502" y="1907408"/>
            <a:ext cx="446567" cy="446567"/>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黑体" panose="02010609060101010101" pitchFamily="49" charset="-122"/>
                <a:ea typeface="黑体" panose="02010609060101010101" pitchFamily="49" charset="-122"/>
              </a:rPr>
              <a:t>3</a:t>
            </a:r>
            <a:endParaRPr lang="zh-CN" altLang="en-US" sz="2000" dirty="0">
              <a:solidFill>
                <a:schemeClr val="tx1"/>
              </a:solidFill>
              <a:latin typeface="黑体" panose="02010609060101010101" pitchFamily="49" charset="-122"/>
              <a:ea typeface="黑体" panose="02010609060101010101" pitchFamily="49" charset="-122"/>
            </a:endParaRPr>
          </a:p>
        </p:txBody>
      </p:sp>
      <p:sp>
        <p:nvSpPr>
          <p:cNvPr id="35" name="矩形 34"/>
          <p:cNvSpPr/>
          <p:nvPr/>
        </p:nvSpPr>
        <p:spPr>
          <a:xfrm>
            <a:off x="6554075" y="1907408"/>
            <a:ext cx="446567" cy="446567"/>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黑体" panose="02010609060101010101" pitchFamily="49" charset="-122"/>
                <a:ea typeface="黑体" panose="02010609060101010101" pitchFamily="49" charset="-122"/>
              </a:rPr>
              <a:t>2</a:t>
            </a:r>
            <a:endParaRPr lang="zh-CN" altLang="en-US" sz="2000" dirty="0">
              <a:solidFill>
                <a:schemeClr val="tx1"/>
              </a:solidFill>
              <a:latin typeface="黑体" panose="02010609060101010101" pitchFamily="49" charset="-122"/>
              <a:ea typeface="黑体" panose="02010609060101010101" pitchFamily="49" charset="-122"/>
            </a:endParaRPr>
          </a:p>
        </p:txBody>
      </p:sp>
      <p:sp>
        <p:nvSpPr>
          <p:cNvPr id="36" name="矩形 35"/>
          <p:cNvSpPr/>
          <p:nvPr/>
        </p:nvSpPr>
        <p:spPr>
          <a:xfrm>
            <a:off x="7449220" y="1907408"/>
            <a:ext cx="446567" cy="446567"/>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黑体" panose="02010609060101010101" pitchFamily="49" charset="-122"/>
                <a:ea typeface="黑体" panose="02010609060101010101" pitchFamily="49" charset="-122"/>
              </a:rPr>
              <a:t>0</a:t>
            </a:r>
            <a:endParaRPr lang="zh-CN" altLang="en-US" sz="2000" dirty="0">
              <a:solidFill>
                <a:schemeClr val="tx1"/>
              </a:solidFill>
              <a:latin typeface="黑体" panose="02010609060101010101" pitchFamily="49" charset="-122"/>
              <a:ea typeface="黑体" panose="02010609060101010101" pitchFamily="49" charset="-122"/>
            </a:endParaRPr>
          </a:p>
        </p:txBody>
      </p:sp>
      <p:sp>
        <p:nvSpPr>
          <p:cNvPr id="37" name="矩形 36"/>
          <p:cNvSpPr/>
          <p:nvPr/>
        </p:nvSpPr>
        <p:spPr>
          <a:xfrm>
            <a:off x="7001648" y="1907408"/>
            <a:ext cx="446567" cy="446567"/>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黑体" panose="02010609060101010101" pitchFamily="49" charset="-122"/>
                <a:ea typeface="黑体" panose="02010609060101010101" pitchFamily="49" charset="-122"/>
              </a:rPr>
              <a:t>1</a:t>
            </a:r>
            <a:endParaRPr lang="zh-CN" altLang="en-US" sz="2000" dirty="0">
              <a:solidFill>
                <a:schemeClr val="tx1"/>
              </a:solidFill>
              <a:latin typeface="黑体" panose="02010609060101010101" pitchFamily="49" charset="-122"/>
              <a:ea typeface="黑体" panose="02010609060101010101" pitchFamily="49" charset="-122"/>
            </a:endParaRPr>
          </a:p>
        </p:txBody>
      </p:sp>
      <p:sp>
        <p:nvSpPr>
          <p:cNvPr id="76" name="文本框 75"/>
          <p:cNvSpPr txBox="1"/>
          <p:nvPr/>
        </p:nvSpPr>
        <p:spPr>
          <a:xfrm>
            <a:off x="6519168" y="2814083"/>
            <a:ext cx="492443" cy="1538455"/>
          </a:xfrm>
          <a:prstGeom prst="rect">
            <a:avLst/>
          </a:prstGeom>
          <a:noFill/>
        </p:spPr>
        <p:txBody>
          <a:bodyPr vert="eaVert" wrap="square" rtlCol="0">
            <a:spAutoFit/>
          </a:bodyPr>
          <a:lstStyle/>
          <a:p>
            <a:r>
              <a:rPr lang="zh-CN" altLang="en-US" sz="2000" dirty="0">
                <a:latin typeface="黑体" panose="02010609060101010101" pitchFamily="49" charset="-122"/>
                <a:ea typeface="黑体" panose="02010609060101010101" pitchFamily="49" charset="-122"/>
              </a:rPr>
              <a:t>奇偶标志</a:t>
            </a:r>
          </a:p>
        </p:txBody>
      </p:sp>
      <p:sp>
        <p:nvSpPr>
          <p:cNvPr id="46" name="文本框 45"/>
          <p:cNvSpPr txBox="1"/>
          <p:nvPr/>
        </p:nvSpPr>
        <p:spPr>
          <a:xfrm>
            <a:off x="735626" y="5318708"/>
            <a:ext cx="7456556" cy="430887"/>
          </a:xfrm>
          <a:prstGeom prst="rect">
            <a:avLst/>
          </a:prstGeom>
          <a:noFill/>
        </p:spPr>
        <p:txBody>
          <a:bodyPr wrap="square" rtlCol="0">
            <a:spAutoFit/>
          </a:bodyPr>
          <a:lstStyle/>
          <a:p>
            <a:r>
              <a:rPr lang="en-US" altLang="zh-CN" sz="2200" dirty="0">
                <a:latin typeface="黑体" panose="02010609060101010101" pitchFamily="49" charset="-122"/>
                <a:ea typeface="黑体" panose="02010609060101010101" pitchFamily="49" charset="-122"/>
              </a:rPr>
              <a:t>PF</a:t>
            </a:r>
            <a:r>
              <a:rPr lang="zh-CN" altLang="en-US" sz="2200" dirty="0">
                <a:latin typeface="黑体" panose="02010609060101010101" pitchFamily="49" charset="-122"/>
                <a:ea typeface="黑体" panose="02010609060101010101" pitchFamily="49" charset="-122"/>
              </a:rPr>
              <a:t>奇偶标志：运算结果中低</a:t>
            </a:r>
            <a:r>
              <a:rPr lang="en-US" altLang="zh-CN" sz="2200" dirty="0">
                <a:latin typeface="黑体" panose="02010609060101010101" pitchFamily="49" charset="-122"/>
                <a:ea typeface="黑体" panose="02010609060101010101" pitchFamily="49" charset="-122"/>
              </a:rPr>
              <a:t>8</a:t>
            </a:r>
            <a:r>
              <a:rPr lang="zh-CN" altLang="en-US" sz="2200" dirty="0">
                <a:latin typeface="黑体" panose="02010609060101010101" pitchFamily="49" charset="-122"/>
                <a:ea typeface="黑体" panose="02010609060101010101" pitchFamily="49" charset="-122"/>
              </a:rPr>
              <a:t>位中“</a:t>
            </a:r>
            <a:r>
              <a:rPr lang="en-US" altLang="zh-CN" sz="2200" dirty="0">
                <a:latin typeface="黑体" panose="02010609060101010101" pitchFamily="49" charset="-122"/>
                <a:ea typeface="黑体" panose="02010609060101010101" pitchFamily="49" charset="-122"/>
              </a:rPr>
              <a:t>1</a:t>
            </a:r>
            <a:r>
              <a:rPr lang="zh-CN" altLang="en-US" sz="2200" dirty="0">
                <a:latin typeface="黑体" panose="02010609060101010101" pitchFamily="49" charset="-122"/>
                <a:ea typeface="黑体" panose="02010609060101010101" pitchFamily="49" charset="-122"/>
              </a:rPr>
              <a:t>”的个数为偶数</a:t>
            </a:r>
            <a:r>
              <a:rPr lang="en-US" altLang="zh-CN" sz="2200" dirty="0">
                <a:latin typeface="黑体" panose="02010609060101010101" pitchFamily="49" charset="-122"/>
                <a:ea typeface="黑体" panose="02010609060101010101" pitchFamily="49" charset="-122"/>
              </a:rPr>
              <a:t>PF=1</a:t>
            </a:r>
            <a:endParaRPr lang="zh-CN" altLang="en-US" sz="2200"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16251150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735626" y="394685"/>
            <a:ext cx="7849003" cy="58477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30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Helvetica" panose="020B0604020202020204" pitchFamily="34" charset="0"/>
              </a:rPr>
              <a:t>标志寄存器</a:t>
            </a:r>
          </a:p>
        </p:txBody>
      </p:sp>
      <p:sp>
        <p:nvSpPr>
          <p:cNvPr id="4" name="矩形 3"/>
          <p:cNvSpPr/>
          <p:nvPr/>
        </p:nvSpPr>
        <p:spPr>
          <a:xfrm>
            <a:off x="735626" y="2367520"/>
            <a:ext cx="446567" cy="446567"/>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tx1"/>
              </a:solidFill>
              <a:latin typeface="黑体" panose="02010609060101010101" pitchFamily="49" charset="-122"/>
              <a:ea typeface="黑体" panose="02010609060101010101" pitchFamily="49" charset="-122"/>
            </a:endParaRPr>
          </a:p>
        </p:txBody>
      </p:sp>
      <p:sp>
        <p:nvSpPr>
          <p:cNvPr id="7" name="矩形 6"/>
          <p:cNvSpPr/>
          <p:nvPr/>
        </p:nvSpPr>
        <p:spPr>
          <a:xfrm>
            <a:off x="1183199" y="2367520"/>
            <a:ext cx="446567" cy="446567"/>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tx1"/>
              </a:solidFill>
              <a:latin typeface="黑体" panose="02010609060101010101" pitchFamily="49" charset="-122"/>
              <a:ea typeface="黑体" panose="02010609060101010101" pitchFamily="49" charset="-122"/>
            </a:endParaRPr>
          </a:p>
        </p:txBody>
      </p:sp>
      <p:sp>
        <p:nvSpPr>
          <p:cNvPr id="8" name="矩形 7"/>
          <p:cNvSpPr/>
          <p:nvPr/>
        </p:nvSpPr>
        <p:spPr>
          <a:xfrm>
            <a:off x="1630772" y="2367520"/>
            <a:ext cx="446567" cy="446567"/>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tx1"/>
              </a:solidFill>
              <a:latin typeface="黑体" panose="02010609060101010101" pitchFamily="49" charset="-122"/>
              <a:ea typeface="黑体" panose="02010609060101010101" pitchFamily="49" charset="-122"/>
            </a:endParaRPr>
          </a:p>
        </p:txBody>
      </p:sp>
      <p:sp>
        <p:nvSpPr>
          <p:cNvPr id="9" name="矩形 8"/>
          <p:cNvSpPr/>
          <p:nvPr/>
        </p:nvSpPr>
        <p:spPr>
          <a:xfrm>
            <a:off x="2078345" y="2367520"/>
            <a:ext cx="446567" cy="446567"/>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tx1"/>
              </a:solidFill>
              <a:latin typeface="黑体" panose="02010609060101010101" pitchFamily="49" charset="-122"/>
              <a:ea typeface="黑体" panose="02010609060101010101" pitchFamily="49" charset="-122"/>
            </a:endParaRPr>
          </a:p>
        </p:txBody>
      </p:sp>
      <p:sp>
        <p:nvSpPr>
          <p:cNvPr id="10" name="矩形 9"/>
          <p:cNvSpPr/>
          <p:nvPr/>
        </p:nvSpPr>
        <p:spPr>
          <a:xfrm>
            <a:off x="2525918" y="2367520"/>
            <a:ext cx="446567" cy="446567"/>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黑体" panose="02010609060101010101" pitchFamily="49" charset="-122"/>
                <a:ea typeface="黑体" panose="02010609060101010101" pitchFamily="49" charset="-122"/>
              </a:rPr>
              <a:t>OF</a:t>
            </a:r>
            <a:endParaRPr lang="zh-CN" altLang="en-US" sz="2000" dirty="0">
              <a:solidFill>
                <a:schemeClr val="tx1"/>
              </a:solidFill>
              <a:latin typeface="黑体" panose="02010609060101010101" pitchFamily="49" charset="-122"/>
              <a:ea typeface="黑体" panose="02010609060101010101" pitchFamily="49" charset="-122"/>
            </a:endParaRPr>
          </a:p>
        </p:txBody>
      </p:sp>
      <p:sp>
        <p:nvSpPr>
          <p:cNvPr id="11" name="矩形 10"/>
          <p:cNvSpPr/>
          <p:nvPr/>
        </p:nvSpPr>
        <p:spPr>
          <a:xfrm>
            <a:off x="2973491" y="2367520"/>
            <a:ext cx="446567" cy="446567"/>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黑体" panose="02010609060101010101" pitchFamily="49" charset="-122"/>
                <a:ea typeface="黑体" panose="02010609060101010101" pitchFamily="49" charset="-122"/>
              </a:rPr>
              <a:t>DF</a:t>
            </a:r>
            <a:endParaRPr lang="zh-CN" altLang="en-US" sz="2000" dirty="0">
              <a:solidFill>
                <a:schemeClr val="tx1"/>
              </a:solidFill>
              <a:latin typeface="黑体" panose="02010609060101010101" pitchFamily="49" charset="-122"/>
              <a:ea typeface="黑体" panose="02010609060101010101" pitchFamily="49" charset="-122"/>
            </a:endParaRPr>
          </a:p>
        </p:txBody>
      </p:sp>
      <p:sp>
        <p:nvSpPr>
          <p:cNvPr id="12" name="矩形 11"/>
          <p:cNvSpPr/>
          <p:nvPr/>
        </p:nvSpPr>
        <p:spPr>
          <a:xfrm>
            <a:off x="3421064" y="2367520"/>
            <a:ext cx="446567" cy="446567"/>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黑体" panose="02010609060101010101" pitchFamily="49" charset="-122"/>
                <a:ea typeface="黑体" panose="02010609060101010101" pitchFamily="49" charset="-122"/>
              </a:rPr>
              <a:t>IF</a:t>
            </a:r>
            <a:endParaRPr lang="zh-CN" altLang="en-US" sz="2000" dirty="0">
              <a:solidFill>
                <a:schemeClr val="tx1"/>
              </a:solidFill>
              <a:latin typeface="黑体" panose="02010609060101010101" pitchFamily="49" charset="-122"/>
              <a:ea typeface="黑体" panose="02010609060101010101" pitchFamily="49" charset="-122"/>
            </a:endParaRPr>
          </a:p>
        </p:txBody>
      </p:sp>
      <p:sp>
        <p:nvSpPr>
          <p:cNvPr id="13" name="矩形 12"/>
          <p:cNvSpPr/>
          <p:nvPr/>
        </p:nvSpPr>
        <p:spPr>
          <a:xfrm>
            <a:off x="3868637" y="2367520"/>
            <a:ext cx="446567" cy="446567"/>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黑体" panose="02010609060101010101" pitchFamily="49" charset="-122"/>
                <a:ea typeface="黑体" panose="02010609060101010101" pitchFamily="49" charset="-122"/>
              </a:rPr>
              <a:t>TF</a:t>
            </a:r>
            <a:endParaRPr lang="zh-CN" altLang="en-US" sz="2000" dirty="0">
              <a:solidFill>
                <a:schemeClr val="tx1"/>
              </a:solidFill>
              <a:latin typeface="黑体" panose="02010609060101010101" pitchFamily="49" charset="-122"/>
              <a:ea typeface="黑体" panose="02010609060101010101" pitchFamily="49" charset="-122"/>
            </a:endParaRPr>
          </a:p>
        </p:txBody>
      </p:sp>
      <p:sp>
        <p:nvSpPr>
          <p:cNvPr id="14" name="矩形 13"/>
          <p:cNvSpPr/>
          <p:nvPr/>
        </p:nvSpPr>
        <p:spPr>
          <a:xfrm>
            <a:off x="4316210" y="2367520"/>
            <a:ext cx="446567" cy="446567"/>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黑体" panose="02010609060101010101" pitchFamily="49" charset="-122"/>
                <a:ea typeface="黑体" panose="02010609060101010101" pitchFamily="49" charset="-122"/>
              </a:rPr>
              <a:t>SF</a:t>
            </a:r>
            <a:endParaRPr lang="zh-CN" altLang="en-US" sz="2000" dirty="0">
              <a:solidFill>
                <a:schemeClr val="tx1"/>
              </a:solidFill>
              <a:latin typeface="黑体" panose="02010609060101010101" pitchFamily="49" charset="-122"/>
              <a:ea typeface="黑体" panose="02010609060101010101" pitchFamily="49" charset="-122"/>
            </a:endParaRPr>
          </a:p>
        </p:txBody>
      </p:sp>
      <p:sp>
        <p:nvSpPr>
          <p:cNvPr id="15" name="矩形 14"/>
          <p:cNvSpPr/>
          <p:nvPr/>
        </p:nvSpPr>
        <p:spPr>
          <a:xfrm>
            <a:off x="4763783" y="2367520"/>
            <a:ext cx="446567" cy="446567"/>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黑体" panose="02010609060101010101" pitchFamily="49" charset="-122"/>
                <a:ea typeface="黑体" panose="02010609060101010101" pitchFamily="49" charset="-122"/>
              </a:rPr>
              <a:t>ZF</a:t>
            </a:r>
            <a:endParaRPr lang="zh-CN" altLang="en-US" sz="2000" dirty="0">
              <a:solidFill>
                <a:schemeClr val="tx1"/>
              </a:solidFill>
              <a:latin typeface="黑体" panose="02010609060101010101" pitchFamily="49" charset="-122"/>
              <a:ea typeface="黑体" panose="02010609060101010101" pitchFamily="49" charset="-122"/>
            </a:endParaRPr>
          </a:p>
        </p:txBody>
      </p:sp>
      <p:sp>
        <p:nvSpPr>
          <p:cNvPr id="16" name="矩形 15"/>
          <p:cNvSpPr/>
          <p:nvPr/>
        </p:nvSpPr>
        <p:spPr>
          <a:xfrm>
            <a:off x="5211356" y="2367520"/>
            <a:ext cx="446567" cy="446567"/>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tx1"/>
              </a:solidFill>
              <a:latin typeface="黑体" panose="02010609060101010101" pitchFamily="49" charset="-122"/>
              <a:ea typeface="黑体" panose="02010609060101010101" pitchFamily="49" charset="-122"/>
            </a:endParaRPr>
          </a:p>
        </p:txBody>
      </p:sp>
      <p:sp>
        <p:nvSpPr>
          <p:cNvPr id="17" name="矩形 16"/>
          <p:cNvSpPr/>
          <p:nvPr/>
        </p:nvSpPr>
        <p:spPr>
          <a:xfrm>
            <a:off x="5658929" y="2367520"/>
            <a:ext cx="446567" cy="446567"/>
          </a:xfrm>
          <a:prstGeom prst="rect">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黑体" panose="02010609060101010101" pitchFamily="49" charset="-122"/>
                <a:ea typeface="黑体" panose="02010609060101010101" pitchFamily="49" charset="-122"/>
              </a:rPr>
              <a:t>AF</a:t>
            </a:r>
            <a:endParaRPr lang="zh-CN" altLang="en-US" sz="2000" dirty="0">
              <a:solidFill>
                <a:schemeClr val="tx1"/>
              </a:solidFill>
              <a:latin typeface="黑体" panose="02010609060101010101" pitchFamily="49" charset="-122"/>
              <a:ea typeface="黑体" panose="02010609060101010101" pitchFamily="49" charset="-122"/>
            </a:endParaRPr>
          </a:p>
        </p:txBody>
      </p:sp>
      <p:sp>
        <p:nvSpPr>
          <p:cNvPr id="18" name="矩形 17"/>
          <p:cNvSpPr/>
          <p:nvPr/>
        </p:nvSpPr>
        <p:spPr>
          <a:xfrm>
            <a:off x="6106502" y="2367520"/>
            <a:ext cx="446567" cy="446567"/>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tx1"/>
              </a:solidFill>
              <a:latin typeface="黑体" panose="02010609060101010101" pitchFamily="49" charset="-122"/>
              <a:ea typeface="黑体" panose="02010609060101010101" pitchFamily="49" charset="-122"/>
            </a:endParaRPr>
          </a:p>
        </p:txBody>
      </p:sp>
      <p:sp>
        <p:nvSpPr>
          <p:cNvPr id="19" name="矩形 18"/>
          <p:cNvSpPr/>
          <p:nvPr/>
        </p:nvSpPr>
        <p:spPr>
          <a:xfrm>
            <a:off x="6554075" y="2367520"/>
            <a:ext cx="446567" cy="446567"/>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黑体" panose="02010609060101010101" pitchFamily="49" charset="-122"/>
                <a:ea typeface="黑体" panose="02010609060101010101" pitchFamily="49" charset="-122"/>
              </a:rPr>
              <a:t>PF</a:t>
            </a:r>
            <a:endParaRPr lang="zh-CN" altLang="en-US" sz="2000" dirty="0">
              <a:solidFill>
                <a:schemeClr val="tx1"/>
              </a:solidFill>
              <a:latin typeface="黑体" panose="02010609060101010101" pitchFamily="49" charset="-122"/>
              <a:ea typeface="黑体" panose="02010609060101010101" pitchFamily="49" charset="-122"/>
            </a:endParaRPr>
          </a:p>
        </p:txBody>
      </p:sp>
      <p:sp>
        <p:nvSpPr>
          <p:cNvPr id="20" name="矩形 19"/>
          <p:cNvSpPr/>
          <p:nvPr/>
        </p:nvSpPr>
        <p:spPr>
          <a:xfrm>
            <a:off x="7449220" y="2367520"/>
            <a:ext cx="446567" cy="446567"/>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黑体" panose="02010609060101010101" pitchFamily="49" charset="-122"/>
                <a:ea typeface="黑体" panose="02010609060101010101" pitchFamily="49" charset="-122"/>
              </a:rPr>
              <a:t>CF</a:t>
            </a:r>
            <a:endParaRPr lang="zh-CN" altLang="en-US" sz="2000" dirty="0">
              <a:solidFill>
                <a:schemeClr val="tx1"/>
              </a:solidFill>
              <a:latin typeface="黑体" panose="02010609060101010101" pitchFamily="49" charset="-122"/>
              <a:ea typeface="黑体" panose="02010609060101010101" pitchFamily="49" charset="-122"/>
            </a:endParaRPr>
          </a:p>
        </p:txBody>
      </p:sp>
      <p:sp>
        <p:nvSpPr>
          <p:cNvPr id="21" name="矩形 20"/>
          <p:cNvSpPr/>
          <p:nvPr/>
        </p:nvSpPr>
        <p:spPr>
          <a:xfrm>
            <a:off x="7001648" y="2367520"/>
            <a:ext cx="446567" cy="446567"/>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tx1"/>
              </a:solidFill>
              <a:latin typeface="黑体" panose="02010609060101010101" pitchFamily="49" charset="-122"/>
              <a:ea typeface="黑体" panose="02010609060101010101" pitchFamily="49" charset="-122"/>
            </a:endParaRPr>
          </a:p>
        </p:txBody>
      </p:sp>
      <p:sp>
        <p:nvSpPr>
          <p:cNvPr id="22" name="矩形 21"/>
          <p:cNvSpPr/>
          <p:nvPr/>
        </p:nvSpPr>
        <p:spPr>
          <a:xfrm>
            <a:off x="735626" y="1907408"/>
            <a:ext cx="446567" cy="446567"/>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黑体" panose="02010609060101010101" pitchFamily="49" charset="-122"/>
                <a:ea typeface="黑体" panose="02010609060101010101" pitchFamily="49" charset="-122"/>
              </a:rPr>
              <a:t>15</a:t>
            </a:r>
            <a:endParaRPr lang="zh-CN" altLang="en-US" sz="2000" dirty="0">
              <a:solidFill>
                <a:schemeClr val="tx1"/>
              </a:solidFill>
              <a:latin typeface="黑体" panose="02010609060101010101" pitchFamily="49" charset="-122"/>
              <a:ea typeface="黑体" panose="02010609060101010101" pitchFamily="49" charset="-122"/>
            </a:endParaRPr>
          </a:p>
        </p:txBody>
      </p:sp>
      <p:sp>
        <p:nvSpPr>
          <p:cNvPr id="23" name="矩形 22"/>
          <p:cNvSpPr/>
          <p:nvPr/>
        </p:nvSpPr>
        <p:spPr>
          <a:xfrm>
            <a:off x="1183199" y="1907408"/>
            <a:ext cx="446567" cy="446567"/>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黑体" panose="02010609060101010101" pitchFamily="49" charset="-122"/>
                <a:ea typeface="黑体" panose="02010609060101010101" pitchFamily="49" charset="-122"/>
              </a:rPr>
              <a:t>14</a:t>
            </a:r>
            <a:endParaRPr lang="zh-CN" altLang="en-US" sz="2000" dirty="0">
              <a:solidFill>
                <a:schemeClr val="tx1"/>
              </a:solidFill>
              <a:latin typeface="黑体" panose="02010609060101010101" pitchFamily="49" charset="-122"/>
              <a:ea typeface="黑体" panose="02010609060101010101" pitchFamily="49" charset="-122"/>
            </a:endParaRPr>
          </a:p>
        </p:txBody>
      </p:sp>
      <p:sp>
        <p:nvSpPr>
          <p:cNvPr id="24" name="矩形 23"/>
          <p:cNvSpPr/>
          <p:nvPr/>
        </p:nvSpPr>
        <p:spPr>
          <a:xfrm>
            <a:off x="1630772" y="1907408"/>
            <a:ext cx="446567" cy="446567"/>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黑体" panose="02010609060101010101" pitchFamily="49" charset="-122"/>
                <a:ea typeface="黑体" panose="02010609060101010101" pitchFamily="49" charset="-122"/>
              </a:rPr>
              <a:t>13</a:t>
            </a:r>
            <a:endParaRPr lang="zh-CN" altLang="en-US" sz="2000" dirty="0">
              <a:solidFill>
                <a:schemeClr val="tx1"/>
              </a:solidFill>
              <a:latin typeface="黑体" panose="02010609060101010101" pitchFamily="49" charset="-122"/>
              <a:ea typeface="黑体" panose="02010609060101010101" pitchFamily="49" charset="-122"/>
            </a:endParaRPr>
          </a:p>
        </p:txBody>
      </p:sp>
      <p:sp>
        <p:nvSpPr>
          <p:cNvPr id="25" name="矩形 24"/>
          <p:cNvSpPr/>
          <p:nvPr/>
        </p:nvSpPr>
        <p:spPr>
          <a:xfrm>
            <a:off x="2078345" y="1907408"/>
            <a:ext cx="446567" cy="446567"/>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黑体" panose="02010609060101010101" pitchFamily="49" charset="-122"/>
                <a:ea typeface="黑体" panose="02010609060101010101" pitchFamily="49" charset="-122"/>
              </a:rPr>
              <a:t>12</a:t>
            </a:r>
            <a:endParaRPr lang="zh-CN" altLang="en-US" sz="2000" dirty="0">
              <a:solidFill>
                <a:schemeClr val="tx1"/>
              </a:solidFill>
              <a:latin typeface="黑体" panose="02010609060101010101" pitchFamily="49" charset="-122"/>
              <a:ea typeface="黑体" panose="02010609060101010101" pitchFamily="49" charset="-122"/>
            </a:endParaRPr>
          </a:p>
        </p:txBody>
      </p:sp>
      <p:sp>
        <p:nvSpPr>
          <p:cNvPr id="26" name="矩形 25"/>
          <p:cNvSpPr/>
          <p:nvPr/>
        </p:nvSpPr>
        <p:spPr>
          <a:xfrm>
            <a:off x="2525918" y="1907408"/>
            <a:ext cx="446567" cy="446567"/>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黑体" panose="02010609060101010101" pitchFamily="49" charset="-122"/>
                <a:ea typeface="黑体" panose="02010609060101010101" pitchFamily="49" charset="-122"/>
              </a:rPr>
              <a:t>11</a:t>
            </a:r>
            <a:endParaRPr lang="zh-CN" altLang="en-US" sz="2000" dirty="0">
              <a:solidFill>
                <a:schemeClr val="tx1"/>
              </a:solidFill>
              <a:latin typeface="黑体" panose="02010609060101010101" pitchFamily="49" charset="-122"/>
              <a:ea typeface="黑体" panose="02010609060101010101" pitchFamily="49" charset="-122"/>
            </a:endParaRPr>
          </a:p>
        </p:txBody>
      </p:sp>
      <p:sp>
        <p:nvSpPr>
          <p:cNvPr id="27" name="矩形 26"/>
          <p:cNvSpPr/>
          <p:nvPr/>
        </p:nvSpPr>
        <p:spPr>
          <a:xfrm>
            <a:off x="2973491" y="1907408"/>
            <a:ext cx="446567" cy="446567"/>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黑体" panose="02010609060101010101" pitchFamily="49" charset="-122"/>
                <a:ea typeface="黑体" panose="02010609060101010101" pitchFamily="49" charset="-122"/>
              </a:rPr>
              <a:t>10</a:t>
            </a:r>
            <a:endParaRPr lang="zh-CN" altLang="en-US" sz="2000" dirty="0">
              <a:solidFill>
                <a:schemeClr val="tx1"/>
              </a:solidFill>
              <a:latin typeface="黑体" panose="02010609060101010101" pitchFamily="49" charset="-122"/>
              <a:ea typeface="黑体" panose="02010609060101010101" pitchFamily="49" charset="-122"/>
            </a:endParaRPr>
          </a:p>
        </p:txBody>
      </p:sp>
      <p:sp>
        <p:nvSpPr>
          <p:cNvPr id="28" name="矩形 27"/>
          <p:cNvSpPr/>
          <p:nvPr/>
        </p:nvSpPr>
        <p:spPr>
          <a:xfrm>
            <a:off x="3421064" y="1907408"/>
            <a:ext cx="446567" cy="446567"/>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黑体" panose="02010609060101010101" pitchFamily="49" charset="-122"/>
                <a:ea typeface="黑体" panose="02010609060101010101" pitchFamily="49" charset="-122"/>
              </a:rPr>
              <a:t>9</a:t>
            </a:r>
            <a:endParaRPr lang="zh-CN" altLang="en-US" sz="2000" dirty="0">
              <a:solidFill>
                <a:schemeClr val="tx1"/>
              </a:solidFill>
              <a:latin typeface="黑体" panose="02010609060101010101" pitchFamily="49" charset="-122"/>
              <a:ea typeface="黑体" panose="02010609060101010101" pitchFamily="49" charset="-122"/>
            </a:endParaRPr>
          </a:p>
        </p:txBody>
      </p:sp>
      <p:sp>
        <p:nvSpPr>
          <p:cNvPr id="29" name="矩形 28"/>
          <p:cNvSpPr/>
          <p:nvPr/>
        </p:nvSpPr>
        <p:spPr>
          <a:xfrm>
            <a:off x="3868637" y="1907408"/>
            <a:ext cx="446567" cy="446567"/>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黑体" panose="02010609060101010101" pitchFamily="49" charset="-122"/>
                <a:ea typeface="黑体" panose="02010609060101010101" pitchFamily="49" charset="-122"/>
              </a:rPr>
              <a:t>8</a:t>
            </a:r>
            <a:endParaRPr lang="zh-CN" altLang="en-US" sz="2000" dirty="0">
              <a:solidFill>
                <a:schemeClr val="tx1"/>
              </a:solidFill>
              <a:latin typeface="黑体" panose="02010609060101010101" pitchFamily="49" charset="-122"/>
              <a:ea typeface="黑体" panose="02010609060101010101" pitchFamily="49" charset="-122"/>
            </a:endParaRPr>
          </a:p>
        </p:txBody>
      </p:sp>
      <p:sp>
        <p:nvSpPr>
          <p:cNvPr id="30" name="矩形 29"/>
          <p:cNvSpPr/>
          <p:nvPr/>
        </p:nvSpPr>
        <p:spPr>
          <a:xfrm>
            <a:off x="4316210" y="1907408"/>
            <a:ext cx="446567" cy="446567"/>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黑体" panose="02010609060101010101" pitchFamily="49" charset="-122"/>
                <a:ea typeface="黑体" panose="02010609060101010101" pitchFamily="49" charset="-122"/>
              </a:rPr>
              <a:t>7</a:t>
            </a:r>
            <a:endParaRPr lang="zh-CN" altLang="en-US" sz="2000" dirty="0">
              <a:solidFill>
                <a:schemeClr val="tx1"/>
              </a:solidFill>
              <a:latin typeface="黑体" panose="02010609060101010101" pitchFamily="49" charset="-122"/>
              <a:ea typeface="黑体" panose="02010609060101010101" pitchFamily="49" charset="-122"/>
            </a:endParaRPr>
          </a:p>
        </p:txBody>
      </p:sp>
      <p:sp>
        <p:nvSpPr>
          <p:cNvPr id="31" name="矩形 30"/>
          <p:cNvSpPr/>
          <p:nvPr/>
        </p:nvSpPr>
        <p:spPr>
          <a:xfrm>
            <a:off x="4763783" y="1907408"/>
            <a:ext cx="446567" cy="446567"/>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黑体" panose="02010609060101010101" pitchFamily="49" charset="-122"/>
                <a:ea typeface="黑体" panose="02010609060101010101" pitchFamily="49" charset="-122"/>
              </a:rPr>
              <a:t>6</a:t>
            </a:r>
            <a:endParaRPr lang="zh-CN" altLang="en-US" sz="2000" dirty="0">
              <a:solidFill>
                <a:schemeClr val="tx1"/>
              </a:solidFill>
              <a:latin typeface="黑体" panose="02010609060101010101" pitchFamily="49" charset="-122"/>
              <a:ea typeface="黑体" panose="02010609060101010101" pitchFamily="49" charset="-122"/>
            </a:endParaRPr>
          </a:p>
        </p:txBody>
      </p:sp>
      <p:sp>
        <p:nvSpPr>
          <p:cNvPr id="32" name="矩形 31"/>
          <p:cNvSpPr/>
          <p:nvPr/>
        </p:nvSpPr>
        <p:spPr>
          <a:xfrm>
            <a:off x="5211356" y="1907408"/>
            <a:ext cx="446567" cy="446567"/>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黑体" panose="02010609060101010101" pitchFamily="49" charset="-122"/>
                <a:ea typeface="黑体" panose="02010609060101010101" pitchFamily="49" charset="-122"/>
              </a:rPr>
              <a:t>5</a:t>
            </a:r>
            <a:endParaRPr lang="zh-CN" altLang="en-US" sz="2000" dirty="0">
              <a:solidFill>
                <a:schemeClr val="tx1"/>
              </a:solidFill>
              <a:latin typeface="黑体" panose="02010609060101010101" pitchFamily="49" charset="-122"/>
              <a:ea typeface="黑体" panose="02010609060101010101" pitchFamily="49" charset="-122"/>
            </a:endParaRPr>
          </a:p>
        </p:txBody>
      </p:sp>
      <p:sp>
        <p:nvSpPr>
          <p:cNvPr id="33" name="矩形 32"/>
          <p:cNvSpPr/>
          <p:nvPr/>
        </p:nvSpPr>
        <p:spPr>
          <a:xfrm>
            <a:off x="5658929" y="1907408"/>
            <a:ext cx="446567" cy="446567"/>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黑体" panose="02010609060101010101" pitchFamily="49" charset="-122"/>
                <a:ea typeface="黑体" panose="02010609060101010101" pitchFamily="49" charset="-122"/>
              </a:rPr>
              <a:t>4</a:t>
            </a:r>
            <a:endParaRPr lang="zh-CN" altLang="en-US" sz="2000" dirty="0">
              <a:solidFill>
                <a:schemeClr val="tx1"/>
              </a:solidFill>
              <a:latin typeface="黑体" panose="02010609060101010101" pitchFamily="49" charset="-122"/>
              <a:ea typeface="黑体" panose="02010609060101010101" pitchFamily="49" charset="-122"/>
            </a:endParaRPr>
          </a:p>
        </p:txBody>
      </p:sp>
      <p:sp>
        <p:nvSpPr>
          <p:cNvPr id="34" name="矩形 33"/>
          <p:cNvSpPr/>
          <p:nvPr/>
        </p:nvSpPr>
        <p:spPr>
          <a:xfrm>
            <a:off x="6106502" y="1907408"/>
            <a:ext cx="446567" cy="446567"/>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黑体" panose="02010609060101010101" pitchFamily="49" charset="-122"/>
                <a:ea typeface="黑体" panose="02010609060101010101" pitchFamily="49" charset="-122"/>
              </a:rPr>
              <a:t>3</a:t>
            </a:r>
            <a:endParaRPr lang="zh-CN" altLang="en-US" sz="2000" dirty="0">
              <a:solidFill>
                <a:schemeClr val="tx1"/>
              </a:solidFill>
              <a:latin typeface="黑体" panose="02010609060101010101" pitchFamily="49" charset="-122"/>
              <a:ea typeface="黑体" panose="02010609060101010101" pitchFamily="49" charset="-122"/>
            </a:endParaRPr>
          </a:p>
        </p:txBody>
      </p:sp>
      <p:sp>
        <p:nvSpPr>
          <p:cNvPr id="35" name="矩形 34"/>
          <p:cNvSpPr/>
          <p:nvPr/>
        </p:nvSpPr>
        <p:spPr>
          <a:xfrm>
            <a:off x="6554075" y="1907408"/>
            <a:ext cx="446567" cy="446567"/>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黑体" panose="02010609060101010101" pitchFamily="49" charset="-122"/>
                <a:ea typeface="黑体" panose="02010609060101010101" pitchFamily="49" charset="-122"/>
              </a:rPr>
              <a:t>2</a:t>
            </a:r>
            <a:endParaRPr lang="zh-CN" altLang="en-US" sz="2000" dirty="0">
              <a:solidFill>
                <a:schemeClr val="tx1"/>
              </a:solidFill>
              <a:latin typeface="黑体" panose="02010609060101010101" pitchFamily="49" charset="-122"/>
              <a:ea typeface="黑体" panose="02010609060101010101" pitchFamily="49" charset="-122"/>
            </a:endParaRPr>
          </a:p>
        </p:txBody>
      </p:sp>
      <p:sp>
        <p:nvSpPr>
          <p:cNvPr id="36" name="矩形 35"/>
          <p:cNvSpPr/>
          <p:nvPr/>
        </p:nvSpPr>
        <p:spPr>
          <a:xfrm>
            <a:off x="7449220" y="1907408"/>
            <a:ext cx="446567" cy="446567"/>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黑体" panose="02010609060101010101" pitchFamily="49" charset="-122"/>
                <a:ea typeface="黑体" panose="02010609060101010101" pitchFamily="49" charset="-122"/>
              </a:rPr>
              <a:t>0</a:t>
            </a:r>
            <a:endParaRPr lang="zh-CN" altLang="en-US" sz="2000" dirty="0">
              <a:solidFill>
                <a:schemeClr val="tx1"/>
              </a:solidFill>
              <a:latin typeface="黑体" panose="02010609060101010101" pitchFamily="49" charset="-122"/>
              <a:ea typeface="黑体" panose="02010609060101010101" pitchFamily="49" charset="-122"/>
            </a:endParaRPr>
          </a:p>
        </p:txBody>
      </p:sp>
      <p:sp>
        <p:nvSpPr>
          <p:cNvPr id="37" name="矩形 36"/>
          <p:cNvSpPr/>
          <p:nvPr/>
        </p:nvSpPr>
        <p:spPr>
          <a:xfrm>
            <a:off x="7001648" y="1907408"/>
            <a:ext cx="446567" cy="446567"/>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黑体" panose="02010609060101010101" pitchFamily="49" charset="-122"/>
                <a:ea typeface="黑体" panose="02010609060101010101" pitchFamily="49" charset="-122"/>
              </a:rPr>
              <a:t>1</a:t>
            </a:r>
            <a:endParaRPr lang="zh-CN" altLang="en-US" sz="2000" dirty="0">
              <a:solidFill>
                <a:schemeClr val="tx1"/>
              </a:solidFill>
              <a:latin typeface="黑体" panose="02010609060101010101" pitchFamily="49" charset="-122"/>
              <a:ea typeface="黑体" panose="02010609060101010101" pitchFamily="49" charset="-122"/>
            </a:endParaRPr>
          </a:p>
        </p:txBody>
      </p:sp>
      <p:sp>
        <p:nvSpPr>
          <p:cNvPr id="77" name="文本框 76"/>
          <p:cNvSpPr txBox="1"/>
          <p:nvPr/>
        </p:nvSpPr>
        <p:spPr>
          <a:xfrm>
            <a:off x="5619460" y="2814083"/>
            <a:ext cx="492443" cy="1538455"/>
          </a:xfrm>
          <a:prstGeom prst="rect">
            <a:avLst/>
          </a:prstGeom>
          <a:noFill/>
        </p:spPr>
        <p:txBody>
          <a:bodyPr vert="eaVert" wrap="square" rtlCol="0">
            <a:spAutoFit/>
          </a:bodyPr>
          <a:lstStyle/>
          <a:p>
            <a:r>
              <a:rPr lang="zh-CN" altLang="en-US" sz="2000" dirty="0">
                <a:latin typeface="黑体" panose="02010609060101010101" pitchFamily="49" charset="-122"/>
                <a:ea typeface="黑体" panose="02010609060101010101" pitchFamily="49" charset="-122"/>
              </a:rPr>
              <a:t>半进位标志</a:t>
            </a:r>
          </a:p>
        </p:txBody>
      </p:sp>
      <p:sp>
        <p:nvSpPr>
          <p:cNvPr id="45" name="文本框 44"/>
          <p:cNvSpPr txBox="1"/>
          <p:nvPr/>
        </p:nvSpPr>
        <p:spPr>
          <a:xfrm>
            <a:off x="736115" y="5251331"/>
            <a:ext cx="8053323" cy="430887"/>
          </a:xfrm>
          <a:prstGeom prst="rect">
            <a:avLst/>
          </a:prstGeom>
          <a:noFill/>
        </p:spPr>
        <p:txBody>
          <a:bodyPr wrap="square" rtlCol="0">
            <a:spAutoFit/>
          </a:bodyPr>
          <a:lstStyle/>
          <a:p>
            <a:r>
              <a:rPr lang="en-US" altLang="zh-CN" sz="2200" dirty="0">
                <a:latin typeface="黑体" panose="02010609060101010101" pitchFamily="49" charset="-122"/>
                <a:ea typeface="黑体" panose="02010609060101010101" pitchFamily="49" charset="-122"/>
              </a:rPr>
              <a:t>AF</a:t>
            </a:r>
            <a:r>
              <a:rPr lang="zh-CN" altLang="en-US" sz="2200" dirty="0">
                <a:latin typeface="黑体" panose="02010609060101010101" pitchFamily="49" charset="-122"/>
                <a:ea typeface="黑体" panose="02010609060101010101" pitchFamily="49" charset="-122"/>
              </a:rPr>
              <a:t>辅助进位标志：第</a:t>
            </a:r>
            <a:r>
              <a:rPr lang="en-US" altLang="zh-CN" sz="2200" dirty="0">
                <a:latin typeface="黑体" panose="02010609060101010101" pitchFamily="49" charset="-122"/>
                <a:ea typeface="黑体" panose="02010609060101010101" pitchFamily="49" charset="-122"/>
              </a:rPr>
              <a:t>3</a:t>
            </a:r>
            <a:r>
              <a:rPr lang="zh-CN" altLang="en-US" sz="2200" dirty="0">
                <a:latin typeface="黑体" panose="02010609060101010101" pitchFamily="49" charset="-122"/>
                <a:ea typeface="黑体" panose="02010609060101010101" pitchFamily="49" charset="-122"/>
              </a:rPr>
              <a:t>位向第</a:t>
            </a:r>
            <a:r>
              <a:rPr lang="en-US" altLang="zh-CN" sz="2200" dirty="0">
                <a:latin typeface="黑体" panose="02010609060101010101" pitchFamily="49" charset="-122"/>
                <a:ea typeface="黑体" panose="02010609060101010101" pitchFamily="49" charset="-122"/>
              </a:rPr>
              <a:t>4</a:t>
            </a:r>
            <a:r>
              <a:rPr lang="zh-CN" altLang="en-US" sz="2200" dirty="0">
                <a:latin typeface="黑体" panose="02010609060101010101" pitchFamily="49" charset="-122"/>
                <a:ea typeface="黑体" panose="02010609060101010101" pitchFamily="49" charset="-122"/>
              </a:rPr>
              <a:t>位有进位（借位）时</a:t>
            </a:r>
            <a:r>
              <a:rPr lang="en-US" altLang="zh-CN" sz="2200" dirty="0">
                <a:latin typeface="黑体" panose="02010609060101010101" pitchFamily="49" charset="-122"/>
                <a:ea typeface="黑体" panose="02010609060101010101" pitchFamily="49" charset="-122"/>
              </a:rPr>
              <a:t>AF=1</a:t>
            </a:r>
            <a:endParaRPr lang="zh-CN" altLang="en-US" sz="2200"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8758690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735626" y="394685"/>
            <a:ext cx="7849003" cy="58477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30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Helvetica" panose="020B0604020202020204" pitchFamily="34" charset="0"/>
              </a:rPr>
              <a:t>标志寄存器</a:t>
            </a:r>
          </a:p>
        </p:txBody>
      </p:sp>
      <p:sp>
        <p:nvSpPr>
          <p:cNvPr id="4" name="矩形 3"/>
          <p:cNvSpPr/>
          <p:nvPr/>
        </p:nvSpPr>
        <p:spPr>
          <a:xfrm>
            <a:off x="735626" y="2367520"/>
            <a:ext cx="446567" cy="446567"/>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tx1"/>
              </a:solidFill>
              <a:latin typeface="黑体" panose="02010609060101010101" pitchFamily="49" charset="-122"/>
              <a:ea typeface="黑体" panose="02010609060101010101" pitchFamily="49" charset="-122"/>
            </a:endParaRPr>
          </a:p>
        </p:txBody>
      </p:sp>
      <p:sp>
        <p:nvSpPr>
          <p:cNvPr id="7" name="矩形 6"/>
          <p:cNvSpPr/>
          <p:nvPr/>
        </p:nvSpPr>
        <p:spPr>
          <a:xfrm>
            <a:off x="1183199" y="2367520"/>
            <a:ext cx="446567" cy="446567"/>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tx1"/>
              </a:solidFill>
              <a:latin typeface="黑体" panose="02010609060101010101" pitchFamily="49" charset="-122"/>
              <a:ea typeface="黑体" panose="02010609060101010101" pitchFamily="49" charset="-122"/>
            </a:endParaRPr>
          </a:p>
        </p:txBody>
      </p:sp>
      <p:sp>
        <p:nvSpPr>
          <p:cNvPr id="8" name="矩形 7"/>
          <p:cNvSpPr/>
          <p:nvPr/>
        </p:nvSpPr>
        <p:spPr>
          <a:xfrm>
            <a:off x="1630772" y="2367520"/>
            <a:ext cx="446567" cy="446567"/>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tx1"/>
              </a:solidFill>
              <a:latin typeface="黑体" panose="02010609060101010101" pitchFamily="49" charset="-122"/>
              <a:ea typeface="黑体" panose="02010609060101010101" pitchFamily="49" charset="-122"/>
            </a:endParaRPr>
          </a:p>
        </p:txBody>
      </p:sp>
      <p:sp>
        <p:nvSpPr>
          <p:cNvPr id="9" name="矩形 8"/>
          <p:cNvSpPr/>
          <p:nvPr/>
        </p:nvSpPr>
        <p:spPr>
          <a:xfrm>
            <a:off x="2078345" y="2367520"/>
            <a:ext cx="446567" cy="446567"/>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tx1"/>
              </a:solidFill>
              <a:latin typeface="黑体" panose="02010609060101010101" pitchFamily="49" charset="-122"/>
              <a:ea typeface="黑体" panose="02010609060101010101" pitchFamily="49" charset="-122"/>
            </a:endParaRPr>
          </a:p>
        </p:txBody>
      </p:sp>
      <p:sp>
        <p:nvSpPr>
          <p:cNvPr id="10" name="矩形 9"/>
          <p:cNvSpPr/>
          <p:nvPr/>
        </p:nvSpPr>
        <p:spPr>
          <a:xfrm>
            <a:off x="2525918" y="2367520"/>
            <a:ext cx="446567" cy="446567"/>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黑体" panose="02010609060101010101" pitchFamily="49" charset="-122"/>
                <a:ea typeface="黑体" panose="02010609060101010101" pitchFamily="49" charset="-122"/>
              </a:rPr>
              <a:t>OF</a:t>
            </a:r>
            <a:endParaRPr lang="zh-CN" altLang="en-US" sz="2000" dirty="0">
              <a:solidFill>
                <a:schemeClr val="tx1"/>
              </a:solidFill>
              <a:latin typeface="黑体" panose="02010609060101010101" pitchFamily="49" charset="-122"/>
              <a:ea typeface="黑体" panose="02010609060101010101" pitchFamily="49" charset="-122"/>
            </a:endParaRPr>
          </a:p>
        </p:txBody>
      </p:sp>
      <p:sp>
        <p:nvSpPr>
          <p:cNvPr id="11" name="矩形 10"/>
          <p:cNvSpPr/>
          <p:nvPr/>
        </p:nvSpPr>
        <p:spPr>
          <a:xfrm>
            <a:off x="2973491" y="2367520"/>
            <a:ext cx="446567" cy="446567"/>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黑体" panose="02010609060101010101" pitchFamily="49" charset="-122"/>
                <a:ea typeface="黑体" panose="02010609060101010101" pitchFamily="49" charset="-122"/>
              </a:rPr>
              <a:t>DF</a:t>
            </a:r>
            <a:endParaRPr lang="zh-CN" altLang="en-US" sz="2000" dirty="0">
              <a:solidFill>
                <a:schemeClr val="tx1"/>
              </a:solidFill>
              <a:latin typeface="黑体" panose="02010609060101010101" pitchFamily="49" charset="-122"/>
              <a:ea typeface="黑体" panose="02010609060101010101" pitchFamily="49" charset="-122"/>
            </a:endParaRPr>
          </a:p>
        </p:txBody>
      </p:sp>
      <p:sp>
        <p:nvSpPr>
          <p:cNvPr id="12" name="矩形 11"/>
          <p:cNvSpPr/>
          <p:nvPr/>
        </p:nvSpPr>
        <p:spPr>
          <a:xfrm>
            <a:off x="3421064" y="2367520"/>
            <a:ext cx="446567" cy="446567"/>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黑体" panose="02010609060101010101" pitchFamily="49" charset="-122"/>
                <a:ea typeface="黑体" panose="02010609060101010101" pitchFamily="49" charset="-122"/>
              </a:rPr>
              <a:t>IF</a:t>
            </a:r>
            <a:endParaRPr lang="zh-CN" altLang="en-US" sz="2000" dirty="0">
              <a:solidFill>
                <a:schemeClr val="tx1"/>
              </a:solidFill>
              <a:latin typeface="黑体" panose="02010609060101010101" pitchFamily="49" charset="-122"/>
              <a:ea typeface="黑体" panose="02010609060101010101" pitchFamily="49" charset="-122"/>
            </a:endParaRPr>
          </a:p>
        </p:txBody>
      </p:sp>
      <p:sp>
        <p:nvSpPr>
          <p:cNvPr id="13" name="矩形 12"/>
          <p:cNvSpPr/>
          <p:nvPr/>
        </p:nvSpPr>
        <p:spPr>
          <a:xfrm>
            <a:off x="3868637" y="2367520"/>
            <a:ext cx="446567" cy="446567"/>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黑体" panose="02010609060101010101" pitchFamily="49" charset="-122"/>
                <a:ea typeface="黑体" panose="02010609060101010101" pitchFamily="49" charset="-122"/>
              </a:rPr>
              <a:t>TF</a:t>
            </a:r>
            <a:endParaRPr lang="zh-CN" altLang="en-US" sz="2000" dirty="0">
              <a:solidFill>
                <a:schemeClr val="tx1"/>
              </a:solidFill>
              <a:latin typeface="黑体" panose="02010609060101010101" pitchFamily="49" charset="-122"/>
              <a:ea typeface="黑体" panose="02010609060101010101" pitchFamily="49" charset="-122"/>
            </a:endParaRPr>
          </a:p>
        </p:txBody>
      </p:sp>
      <p:sp>
        <p:nvSpPr>
          <p:cNvPr id="14" name="矩形 13"/>
          <p:cNvSpPr/>
          <p:nvPr/>
        </p:nvSpPr>
        <p:spPr>
          <a:xfrm>
            <a:off x="4316210" y="2367520"/>
            <a:ext cx="446567" cy="446567"/>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黑体" panose="02010609060101010101" pitchFamily="49" charset="-122"/>
                <a:ea typeface="黑体" panose="02010609060101010101" pitchFamily="49" charset="-122"/>
              </a:rPr>
              <a:t>SF</a:t>
            </a:r>
            <a:endParaRPr lang="zh-CN" altLang="en-US" sz="2000" dirty="0">
              <a:solidFill>
                <a:schemeClr val="tx1"/>
              </a:solidFill>
              <a:latin typeface="黑体" panose="02010609060101010101" pitchFamily="49" charset="-122"/>
              <a:ea typeface="黑体" panose="02010609060101010101" pitchFamily="49" charset="-122"/>
            </a:endParaRPr>
          </a:p>
        </p:txBody>
      </p:sp>
      <p:sp>
        <p:nvSpPr>
          <p:cNvPr id="15" name="矩形 14"/>
          <p:cNvSpPr/>
          <p:nvPr/>
        </p:nvSpPr>
        <p:spPr>
          <a:xfrm>
            <a:off x="4763783" y="2367520"/>
            <a:ext cx="446567" cy="446567"/>
          </a:xfrm>
          <a:prstGeom prst="rect">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黑体" panose="02010609060101010101" pitchFamily="49" charset="-122"/>
                <a:ea typeface="黑体" panose="02010609060101010101" pitchFamily="49" charset="-122"/>
              </a:rPr>
              <a:t>ZF</a:t>
            </a:r>
            <a:endParaRPr lang="zh-CN" altLang="en-US" sz="2000" dirty="0">
              <a:solidFill>
                <a:schemeClr val="tx1"/>
              </a:solidFill>
              <a:latin typeface="黑体" panose="02010609060101010101" pitchFamily="49" charset="-122"/>
              <a:ea typeface="黑体" panose="02010609060101010101" pitchFamily="49" charset="-122"/>
            </a:endParaRPr>
          </a:p>
        </p:txBody>
      </p:sp>
      <p:sp>
        <p:nvSpPr>
          <p:cNvPr id="16" name="矩形 15"/>
          <p:cNvSpPr/>
          <p:nvPr/>
        </p:nvSpPr>
        <p:spPr>
          <a:xfrm>
            <a:off x="5211356" y="2367520"/>
            <a:ext cx="446567" cy="446567"/>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tx1"/>
              </a:solidFill>
              <a:latin typeface="黑体" panose="02010609060101010101" pitchFamily="49" charset="-122"/>
              <a:ea typeface="黑体" panose="02010609060101010101" pitchFamily="49" charset="-122"/>
            </a:endParaRPr>
          </a:p>
        </p:txBody>
      </p:sp>
      <p:sp>
        <p:nvSpPr>
          <p:cNvPr id="17" name="矩形 16"/>
          <p:cNvSpPr/>
          <p:nvPr/>
        </p:nvSpPr>
        <p:spPr>
          <a:xfrm>
            <a:off x="5658929" y="2367520"/>
            <a:ext cx="446567" cy="446567"/>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黑体" panose="02010609060101010101" pitchFamily="49" charset="-122"/>
                <a:ea typeface="黑体" panose="02010609060101010101" pitchFamily="49" charset="-122"/>
              </a:rPr>
              <a:t>AF</a:t>
            </a:r>
            <a:endParaRPr lang="zh-CN" altLang="en-US" sz="2000" dirty="0">
              <a:solidFill>
                <a:schemeClr val="tx1"/>
              </a:solidFill>
              <a:latin typeface="黑体" panose="02010609060101010101" pitchFamily="49" charset="-122"/>
              <a:ea typeface="黑体" panose="02010609060101010101" pitchFamily="49" charset="-122"/>
            </a:endParaRPr>
          </a:p>
        </p:txBody>
      </p:sp>
      <p:sp>
        <p:nvSpPr>
          <p:cNvPr id="18" name="矩形 17"/>
          <p:cNvSpPr/>
          <p:nvPr/>
        </p:nvSpPr>
        <p:spPr>
          <a:xfrm>
            <a:off x="6106502" y="2367520"/>
            <a:ext cx="446567" cy="446567"/>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tx1"/>
              </a:solidFill>
              <a:latin typeface="黑体" panose="02010609060101010101" pitchFamily="49" charset="-122"/>
              <a:ea typeface="黑体" panose="02010609060101010101" pitchFamily="49" charset="-122"/>
            </a:endParaRPr>
          </a:p>
        </p:txBody>
      </p:sp>
      <p:sp>
        <p:nvSpPr>
          <p:cNvPr id="19" name="矩形 18"/>
          <p:cNvSpPr/>
          <p:nvPr/>
        </p:nvSpPr>
        <p:spPr>
          <a:xfrm>
            <a:off x="6554075" y="2367520"/>
            <a:ext cx="446567" cy="446567"/>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黑体" panose="02010609060101010101" pitchFamily="49" charset="-122"/>
                <a:ea typeface="黑体" panose="02010609060101010101" pitchFamily="49" charset="-122"/>
              </a:rPr>
              <a:t>PF</a:t>
            </a:r>
            <a:endParaRPr lang="zh-CN" altLang="en-US" sz="2000" dirty="0">
              <a:solidFill>
                <a:schemeClr val="tx1"/>
              </a:solidFill>
              <a:latin typeface="黑体" panose="02010609060101010101" pitchFamily="49" charset="-122"/>
              <a:ea typeface="黑体" panose="02010609060101010101" pitchFamily="49" charset="-122"/>
            </a:endParaRPr>
          </a:p>
        </p:txBody>
      </p:sp>
      <p:sp>
        <p:nvSpPr>
          <p:cNvPr id="20" name="矩形 19"/>
          <p:cNvSpPr/>
          <p:nvPr/>
        </p:nvSpPr>
        <p:spPr>
          <a:xfrm>
            <a:off x="7449220" y="2367520"/>
            <a:ext cx="446567" cy="446567"/>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黑体" panose="02010609060101010101" pitchFamily="49" charset="-122"/>
                <a:ea typeface="黑体" panose="02010609060101010101" pitchFamily="49" charset="-122"/>
              </a:rPr>
              <a:t>CF</a:t>
            </a:r>
            <a:endParaRPr lang="zh-CN" altLang="en-US" sz="2000" dirty="0">
              <a:solidFill>
                <a:schemeClr val="tx1"/>
              </a:solidFill>
              <a:latin typeface="黑体" panose="02010609060101010101" pitchFamily="49" charset="-122"/>
              <a:ea typeface="黑体" panose="02010609060101010101" pitchFamily="49" charset="-122"/>
            </a:endParaRPr>
          </a:p>
        </p:txBody>
      </p:sp>
      <p:sp>
        <p:nvSpPr>
          <p:cNvPr id="21" name="矩形 20"/>
          <p:cNvSpPr/>
          <p:nvPr/>
        </p:nvSpPr>
        <p:spPr>
          <a:xfrm>
            <a:off x="7001648" y="2367520"/>
            <a:ext cx="446567" cy="446567"/>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tx1"/>
              </a:solidFill>
              <a:latin typeface="黑体" panose="02010609060101010101" pitchFamily="49" charset="-122"/>
              <a:ea typeface="黑体" panose="02010609060101010101" pitchFamily="49" charset="-122"/>
            </a:endParaRPr>
          </a:p>
        </p:txBody>
      </p:sp>
      <p:sp>
        <p:nvSpPr>
          <p:cNvPr id="22" name="矩形 21"/>
          <p:cNvSpPr/>
          <p:nvPr/>
        </p:nvSpPr>
        <p:spPr>
          <a:xfrm>
            <a:off x="735626" y="1907408"/>
            <a:ext cx="446567" cy="446567"/>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黑体" panose="02010609060101010101" pitchFamily="49" charset="-122"/>
                <a:ea typeface="黑体" panose="02010609060101010101" pitchFamily="49" charset="-122"/>
              </a:rPr>
              <a:t>15</a:t>
            </a:r>
            <a:endParaRPr lang="zh-CN" altLang="en-US" sz="2000" dirty="0">
              <a:solidFill>
                <a:schemeClr val="tx1"/>
              </a:solidFill>
              <a:latin typeface="黑体" panose="02010609060101010101" pitchFamily="49" charset="-122"/>
              <a:ea typeface="黑体" panose="02010609060101010101" pitchFamily="49" charset="-122"/>
            </a:endParaRPr>
          </a:p>
        </p:txBody>
      </p:sp>
      <p:sp>
        <p:nvSpPr>
          <p:cNvPr id="23" name="矩形 22"/>
          <p:cNvSpPr/>
          <p:nvPr/>
        </p:nvSpPr>
        <p:spPr>
          <a:xfrm>
            <a:off x="1183199" y="1907408"/>
            <a:ext cx="446567" cy="446567"/>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黑体" panose="02010609060101010101" pitchFamily="49" charset="-122"/>
                <a:ea typeface="黑体" panose="02010609060101010101" pitchFamily="49" charset="-122"/>
              </a:rPr>
              <a:t>14</a:t>
            </a:r>
            <a:endParaRPr lang="zh-CN" altLang="en-US" sz="2000" dirty="0">
              <a:solidFill>
                <a:schemeClr val="tx1"/>
              </a:solidFill>
              <a:latin typeface="黑体" panose="02010609060101010101" pitchFamily="49" charset="-122"/>
              <a:ea typeface="黑体" panose="02010609060101010101" pitchFamily="49" charset="-122"/>
            </a:endParaRPr>
          </a:p>
        </p:txBody>
      </p:sp>
      <p:sp>
        <p:nvSpPr>
          <p:cNvPr id="24" name="矩形 23"/>
          <p:cNvSpPr/>
          <p:nvPr/>
        </p:nvSpPr>
        <p:spPr>
          <a:xfrm>
            <a:off x="1630772" y="1907408"/>
            <a:ext cx="446567" cy="446567"/>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黑体" panose="02010609060101010101" pitchFamily="49" charset="-122"/>
                <a:ea typeface="黑体" panose="02010609060101010101" pitchFamily="49" charset="-122"/>
              </a:rPr>
              <a:t>13</a:t>
            </a:r>
            <a:endParaRPr lang="zh-CN" altLang="en-US" sz="2000" dirty="0">
              <a:solidFill>
                <a:schemeClr val="tx1"/>
              </a:solidFill>
              <a:latin typeface="黑体" panose="02010609060101010101" pitchFamily="49" charset="-122"/>
              <a:ea typeface="黑体" panose="02010609060101010101" pitchFamily="49" charset="-122"/>
            </a:endParaRPr>
          </a:p>
        </p:txBody>
      </p:sp>
      <p:sp>
        <p:nvSpPr>
          <p:cNvPr id="25" name="矩形 24"/>
          <p:cNvSpPr/>
          <p:nvPr/>
        </p:nvSpPr>
        <p:spPr>
          <a:xfrm>
            <a:off x="2078345" y="1907408"/>
            <a:ext cx="446567" cy="446567"/>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黑体" panose="02010609060101010101" pitchFamily="49" charset="-122"/>
                <a:ea typeface="黑体" panose="02010609060101010101" pitchFamily="49" charset="-122"/>
              </a:rPr>
              <a:t>12</a:t>
            </a:r>
            <a:endParaRPr lang="zh-CN" altLang="en-US" sz="2000" dirty="0">
              <a:solidFill>
                <a:schemeClr val="tx1"/>
              </a:solidFill>
              <a:latin typeface="黑体" panose="02010609060101010101" pitchFamily="49" charset="-122"/>
              <a:ea typeface="黑体" panose="02010609060101010101" pitchFamily="49" charset="-122"/>
            </a:endParaRPr>
          </a:p>
        </p:txBody>
      </p:sp>
      <p:sp>
        <p:nvSpPr>
          <p:cNvPr id="26" name="矩形 25"/>
          <p:cNvSpPr/>
          <p:nvPr/>
        </p:nvSpPr>
        <p:spPr>
          <a:xfrm>
            <a:off x="2525918" y="1907408"/>
            <a:ext cx="446567" cy="446567"/>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黑体" panose="02010609060101010101" pitchFamily="49" charset="-122"/>
                <a:ea typeface="黑体" panose="02010609060101010101" pitchFamily="49" charset="-122"/>
              </a:rPr>
              <a:t>11</a:t>
            </a:r>
            <a:endParaRPr lang="zh-CN" altLang="en-US" sz="2000" dirty="0">
              <a:solidFill>
                <a:schemeClr val="tx1"/>
              </a:solidFill>
              <a:latin typeface="黑体" panose="02010609060101010101" pitchFamily="49" charset="-122"/>
              <a:ea typeface="黑体" panose="02010609060101010101" pitchFamily="49" charset="-122"/>
            </a:endParaRPr>
          </a:p>
        </p:txBody>
      </p:sp>
      <p:sp>
        <p:nvSpPr>
          <p:cNvPr id="27" name="矩形 26"/>
          <p:cNvSpPr/>
          <p:nvPr/>
        </p:nvSpPr>
        <p:spPr>
          <a:xfrm>
            <a:off x="2973491" y="1907408"/>
            <a:ext cx="446567" cy="446567"/>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黑体" panose="02010609060101010101" pitchFamily="49" charset="-122"/>
                <a:ea typeface="黑体" panose="02010609060101010101" pitchFamily="49" charset="-122"/>
              </a:rPr>
              <a:t>10</a:t>
            </a:r>
            <a:endParaRPr lang="zh-CN" altLang="en-US" sz="2000" dirty="0">
              <a:solidFill>
                <a:schemeClr val="tx1"/>
              </a:solidFill>
              <a:latin typeface="黑体" panose="02010609060101010101" pitchFamily="49" charset="-122"/>
              <a:ea typeface="黑体" panose="02010609060101010101" pitchFamily="49" charset="-122"/>
            </a:endParaRPr>
          </a:p>
        </p:txBody>
      </p:sp>
      <p:sp>
        <p:nvSpPr>
          <p:cNvPr id="28" name="矩形 27"/>
          <p:cNvSpPr/>
          <p:nvPr/>
        </p:nvSpPr>
        <p:spPr>
          <a:xfrm>
            <a:off x="3421064" y="1907408"/>
            <a:ext cx="446567" cy="446567"/>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黑体" panose="02010609060101010101" pitchFamily="49" charset="-122"/>
                <a:ea typeface="黑体" panose="02010609060101010101" pitchFamily="49" charset="-122"/>
              </a:rPr>
              <a:t>9</a:t>
            </a:r>
            <a:endParaRPr lang="zh-CN" altLang="en-US" sz="2000" dirty="0">
              <a:solidFill>
                <a:schemeClr val="tx1"/>
              </a:solidFill>
              <a:latin typeface="黑体" panose="02010609060101010101" pitchFamily="49" charset="-122"/>
              <a:ea typeface="黑体" panose="02010609060101010101" pitchFamily="49" charset="-122"/>
            </a:endParaRPr>
          </a:p>
        </p:txBody>
      </p:sp>
      <p:sp>
        <p:nvSpPr>
          <p:cNvPr id="29" name="矩形 28"/>
          <p:cNvSpPr/>
          <p:nvPr/>
        </p:nvSpPr>
        <p:spPr>
          <a:xfrm>
            <a:off x="3868637" y="1907408"/>
            <a:ext cx="446567" cy="446567"/>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黑体" panose="02010609060101010101" pitchFamily="49" charset="-122"/>
                <a:ea typeface="黑体" panose="02010609060101010101" pitchFamily="49" charset="-122"/>
              </a:rPr>
              <a:t>8</a:t>
            </a:r>
            <a:endParaRPr lang="zh-CN" altLang="en-US" sz="2000" dirty="0">
              <a:solidFill>
                <a:schemeClr val="tx1"/>
              </a:solidFill>
              <a:latin typeface="黑体" panose="02010609060101010101" pitchFamily="49" charset="-122"/>
              <a:ea typeface="黑体" panose="02010609060101010101" pitchFamily="49" charset="-122"/>
            </a:endParaRPr>
          </a:p>
        </p:txBody>
      </p:sp>
      <p:sp>
        <p:nvSpPr>
          <p:cNvPr id="30" name="矩形 29"/>
          <p:cNvSpPr/>
          <p:nvPr/>
        </p:nvSpPr>
        <p:spPr>
          <a:xfrm>
            <a:off x="4316210" y="1907408"/>
            <a:ext cx="446567" cy="446567"/>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黑体" panose="02010609060101010101" pitchFamily="49" charset="-122"/>
                <a:ea typeface="黑体" panose="02010609060101010101" pitchFamily="49" charset="-122"/>
              </a:rPr>
              <a:t>7</a:t>
            </a:r>
            <a:endParaRPr lang="zh-CN" altLang="en-US" sz="2000" dirty="0">
              <a:solidFill>
                <a:schemeClr val="tx1"/>
              </a:solidFill>
              <a:latin typeface="黑体" panose="02010609060101010101" pitchFamily="49" charset="-122"/>
              <a:ea typeface="黑体" panose="02010609060101010101" pitchFamily="49" charset="-122"/>
            </a:endParaRPr>
          </a:p>
        </p:txBody>
      </p:sp>
      <p:sp>
        <p:nvSpPr>
          <p:cNvPr id="31" name="矩形 30"/>
          <p:cNvSpPr/>
          <p:nvPr/>
        </p:nvSpPr>
        <p:spPr>
          <a:xfrm>
            <a:off x="4763783" y="1907408"/>
            <a:ext cx="446567" cy="446567"/>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黑体" panose="02010609060101010101" pitchFamily="49" charset="-122"/>
                <a:ea typeface="黑体" panose="02010609060101010101" pitchFamily="49" charset="-122"/>
              </a:rPr>
              <a:t>6</a:t>
            </a:r>
            <a:endParaRPr lang="zh-CN" altLang="en-US" sz="2000" dirty="0">
              <a:solidFill>
                <a:schemeClr val="tx1"/>
              </a:solidFill>
              <a:latin typeface="黑体" panose="02010609060101010101" pitchFamily="49" charset="-122"/>
              <a:ea typeface="黑体" panose="02010609060101010101" pitchFamily="49" charset="-122"/>
            </a:endParaRPr>
          </a:p>
        </p:txBody>
      </p:sp>
      <p:sp>
        <p:nvSpPr>
          <p:cNvPr id="32" name="矩形 31"/>
          <p:cNvSpPr/>
          <p:nvPr/>
        </p:nvSpPr>
        <p:spPr>
          <a:xfrm>
            <a:off x="5211356" y="1907408"/>
            <a:ext cx="446567" cy="446567"/>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黑体" panose="02010609060101010101" pitchFamily="49" charset="-122"/>
                <a:ea typeface="黑体" panose="02010609060101010101" pitchFamily="49" charset="-122"/>
              </a:rPr>
              <a:t>5</a:t>
            </a:r>
            <a:endParaRPr lang="zh-CN" altLang="en-US" sz="2000" dirty="0">
              <a:solidFill>
                <a:schemeClr val="tx1"/>
              </a:solidFill>
              <a:latin typeface="黑体" panose="02010609060101010101" pitchFamily="49" charset="-122"/>
              <a:ea typeface="黑体" panose="02010609060101010101" pitchFamily="49" charset="-122"/>
            </a:endParaRPr>
          </a:p>
        </p:txBody>
      </p:sp>
      <p:sp>
        <p:nvSpPr>
          <p:cNvPr id="33" name="矩形 32"/>
          <p:cNvSpPr/>
          <p:nvPr/>
        </p:nvSpPr>
        <p:spPr>
          <a:xfrm>
            <a:off x="5658929" y="1907408"/>
            <a:ext cx="446567" cy="446567"/>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黑体" panose="02010609060101010101" pitchFamily="49" charset="-122"/>
                <a:ea typeface="黑体" panose="02010609060101010101" pitchFamily="49" charset="-122"/>
              </a:rPr>
              <a:t>4</a:t>
            </a:r>
            <a:endParaRPr lang="zh-CN" altLang="en-US" sz="2000" dirty="0">
              <a:solidFill>
                <a:schemeClr val="tx1"/>
              </a:solidFill>
              <a:latin typeface="黑体" panose="02010609060101010101" pitchFamily="49" charset="-122"/>
              <a:ea typeface="黑体" panose="02010609060101010101" pitchFamily="49" charset="-122"/>
            </a:endParaRPr>
          </a:p>
        </p:txBody>
      </p:sp>
      <p:sp>
        <p:nvSpPr>
          <p:cNvPr id="34" name="矩形 33"/>
          <p:cNvSpPr/>
          <p:nvPr/>
        </p:nvSpPr>
        <p:spPr>
          <a:xfrm>
            <a:off x="6106502" y="1907408"/>
            <a:ext cx="446567" cy="446567"/>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黑体" panose="02010609060101010101" pitchFamily="49" charset="-122"/>
                <a:ea typeface="黑体" panose="02010609060101010101" pitchFamily="49" charset="-122"/>
              </a:rPr>
              <a:t>3</a:t>
            </a:r>
            <a:endParaRPr lang="zh-CN" altLang="en-US" sz="2000" dirty="0">
              <a:solidFill>
                <a:schemeClr val="tx1"/>
              </a:solidFill>
              <a:latin typeface="黑体" panose="02010609060101010101" pitchFamily="49" charset="-122"/>
              <a:ea typeface="黑体" panose="02010609060101010101" pitchFamily="49" charset="-122"/>
            </a:endParaRPr>
          </a:p>
        </p:txBody>
      </p:sp>
      <p:sp>
        <p:nvSpPr>
          <p:cNvPr id="35" name="矩形 34"/>
          <p:cNvSpPr/>
          <p:nvPr/>
        </p:nvSpPr>
        <p:spPr>
          <a:xfrm>
            <a:off x="6554075" y="1907408"/>
            <a:ext cx="446567" cy="446567"/>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黑体" panose="02010609060101010101" pitchFamily="49" charset="-122"/>
                <a:ea typeface="黑体" panose="02010609060101010101" pitchFamily="49" charset="-122"/>
              </a:rPr>
              <a:t>2</a:t>
            </a:r>
            <a:endParaRPr lang="zh-CN" altLang="en-US" sz="2000" dirty="0">
              <a:solidFill>
                <a:schemeClr val="tx1"/>
              </a:solidFill>
              <a:latin typeface="黑体" panose="02010609060101010101" pitchFamily="49" charset="-122"/>
              <a:ea typeface="黑体" panose="02010609060101010101" pitchFamily="49" charset="-122"/>
            </a:endParaRPr>
          </a:p>
        </p:txBody>
      </p:sp>
      <p:sp>
        <p:nvSpPr>
          <p:cNvPr id="36" name="矩形 35"/>
          <p:cNvSpPr/>
          <p:nvPr/>
        </p:nvSpPr>
        <p:spPr>
          <a:xfrm>
            <a:off x="7449220" y="1907408"/>
            <a:ext cx="446567" cy="446567"/>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黑体" panose="02010609060101010101" pitchFamily="49" charset="-122"/>
                <a:ea typeface="黑体" panose="02010609060101010101" pitchFamily="49" charset="-122"/>
              </a:rPr>
              <a:t>0</a:t>
            </a:r>
            <a:endParaRPr lang="zh-CN" altLang="en-US" sz="2000" dirty="0">
              <a:solidFill>
                <a:schemeClr val="tx1"/>
              </a:solidFill>
              <a:latin typeface="黑体" panose="02010609060101010101" pitchFamily="49" charset="-122"/>
              <a:ea typeface="黑体" panose="02010609060101010101" pitchFamily="49" charset="-122"/>
            </a:endParaRPr>
          </a:p>
        </p:txBody>
      </p:sp>
      <p:sp>
        <p:nvSpPr>
          <p:cNvPr id="37" name="矩形 36"/>
          <p:cNvSpPr/>
          <p:nvPr/>
        </p:nvSpPr>
        <p:spPr>
          <a:xfrm>
            <a:off x="7001648" y="1907408"/>
            <a:ext cx="446567" cy="446567"/>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黑体" panose="02010609060101010101" pitchFamily="49" charset="-122"/>
                <a:ea typeface="黑体" panose="02010609060101010101" pitchFamily="49" charset="-122"/>
              </a:rPr>
              <a:t>1</a:t>
            </a:r>
            <a:endParaRPr lang="zh-CN" altLang="en-US" sz="2000" dirty="0">
              <a:solidFill>
                <a:schemeClr val="tx1"/>
              </a:solidFill>
              <a:latin typeface="黑体" panose="02010609060101010101" pitchFamily="49" charset="-122"/>
              <a:ea typeface="黑体" panose="02010609060101010101" pitchFamily="49" charset="-122"/>
            </a:endParaRPr>
          </a:p>
        </p:txBody>
      </p:sp>
      <p:sp>
        <p:nvSpPr>
          <p:cNvPr id="78" name="文本框 77"/>
          <p:cNvSpPr txBox="1"/>
          <p:nvPr/>
        </p:nvSpPr>
        <p:spPr>
          <a:xfrm>
            <a:off x="4729716" y="2814083"/>
            <a:ext cx="492443" cy="1538455"/>
          </a:xfrm>
          <a:prstGeom prst="rect">
            <a:avLst/>
          </a:prstGeom>
          <a:noFill/>
        </p:spPr>
        <p:txBody>
          <a:bodyPr vert="eaVert" wrap="square" rtlCol="0">
            <a:spAutoFit/>
          </a:bodyPr>
          <a:lstStyle/>
          <a:p>
            <a:r>
              <a:rPr lang="zh-CN" altLang="en-US" sz="2000" dirty="0">
                <a:latin typeface="黑体" panose="02010609060101010101" pitchFamily="49" charset="-122"/>
                <a:ea typeface="黑体" panose="02010609060101010101" pitchFamily="49" charset="-122"/>
              </a:rPr>
              <a:t>零标志</a:t>
            </a:r>
          </a:p>
        </p:txBody>
      </p:sp>
      <p:sp>
        <p:nvSpPr>
          <p:cNvPr id="46" name="文本框 45"/>
          <p:cNvSpPr txBox="1"/>
          <p:nvPr/>
        </p:nvSpPr>
        <p:spPr>
          <a:xfrm>
            <a:off x="735626" y="5232080"/>
            <a:ext cx="7160161" cy="430887"/>
          </a:xfrm>
          <a:prstGeom prst="rect">
            <a:avLst/>
          </a:prstGeom>
          <a:noFill/>
        </p:spPr>
        <p:txBody>
          <a:bodyPr wrap="square" rtlCol="0">
            <a:spAutoFit/>
          </a:bodyPr>
          <a:lstStyle/>
          <a:p>
            <a:r>
              <a:rPr lang="en-US" altLang="zh-CN" sz="2200" dirty="0">
                <a:latin typeface="黑体" panose="02010609060101010101" pitchFamily="49" charset="-122"/>
                <a:ea typeface="黑体" panose="02010609060101010101" pitchFamily="49" charset="-122"/>
              </a:rPr>
              <a:t>ZF</a:t>
            </a:r>
            <a:r>
              <a:rPr lang="zh-CN" altLang="en-US" sz="2200" dirty="0">
                <a:latin typeface="黑体" panose="02010609060101010101" pitchFamily="49" charset="-122"/>
                <a:ea typeface="黑体" panose="02010609060101010101" pitchFamily="49" charset="-122"/>
              </a:rPr>
              <a:t>零标志：运算结果为</a:t>
            </a:r>
            <a:r>
              <a:rPr lang="en-US" altLang="zh-CN" sz="2200" dirty="0">
                <a:latin typeface="黑体" panose="02010609060101010101" pitchFamily="49" charset="-122"/>
                <a:ea typeface="黑体" panose="02010609060101010101" pitchFamily="49" charset="-122"/>
              </a:rPr>
              <a:t>0</a:t>
            </a:r>
            <a:r>
              <a:rPr lang="zh-CN" altLang="en-US" sz="2200" dirty="0">
                <a:latin typeface="黑体" panose="02010609060101010101" pitchFamily="49" charset="-122"/>
                <a:ea typeface="黑体" panose="02010609060101010101" pitchFamily="49" charset="-122"/>
              </a:rPr>
              <a:t>则</a:t>
            </a:r>
            <a:r>
              <a:rPr lang="en-US" altLang="zh-CN" sz="2200" dirty="0">
                <a:latin typeface="黑体" panose="02010609060101010101" pitchFamily="49" charset="-122"/>
                <a:ea typeface="黑体" panose="02010609060101010101" pitchFamily="49" charset="-122"/>
              </a:rPr>
              <a:t>ZF=1</a:t>
            </a:r>
            <a:r>
              <a:rPr lang="zh-CN" altLang="en-US" sz="2200" dirty="0">
                <a:latin typeface="黑体" panose="02010609060101010101" pitchFamily="49" charset="-122"/>
                <a:ea typeface="黑体" panose="02010609060101010101" pitchFamily="49" charset="-122"/>
              </a:rPr>
              <a:t>，否则</a:t>
            </a:r>
            <a:r>
              <a:rPr lang="en-US" altLang="zh-CN" sz="2200" dirty="0">
                <a:latin typeface="黑体" panose="02010609060101010101" pitchFamily="49" charset="-122"/>
                <a:ea typeface="黑体" panose="02010609060101010101" pitchFamily="49" charset="-122"/>
              </a:rPr>
              <a:t>ZF=0</a:t>
            </a:r>
            <a:endParaRPr lang="zh-CN" altLang="en-US" sz="2200"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14682914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1106055" y="1443715"/>
            <a:ext cx="5125122" cy="677108"/>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800" b="0" i="0" u="none" strike="noStrike" kern="1200" cap="none" spc="30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Helvetica" panose="020B0604020202020204" pitchFamily="34" charset="0"/>
              </a:rPr>
              <a:t>8086/8088</a:t>
            </a:r>
            <a:r>
              <a:rPr kumimoji="0" lang="zh-CN" altLang="en-US" sz="3800" b="0" i="0" u="none" strike="noStrike" kern="1200" cap="none" spc="30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Helvetica" panose="020B0604020202020204" pitchFamily="34" charset="0"/>
              </a:rPr>
              <a:t>微处理器</a:t>
            </a:r>
          </a:p>
        </p:txBody>
      </p:sp>
      <p:sp>
        <p:nvSpPr>
          <p:cNvPr id="12" name="文本框 11"/>
          <p:cNvSpPr txBox="1"/>
          <p:nvPr/>
        </p:nvSpPr>
        <p:spPr>
          <a:xfrm>
            <a:off x="1736036" y="2542932"/>
            <a:ext cx="5083698" cy="2246769"/>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l"/>
              <a:tabLst/>
              <a:defRPr/>
            </a:pPr>
            <a:r>
              <a:rPr kumimoji="0" lang="en-US" altLang="zh-CN" sz="2000" b="0" i="0" u="none" strike="noStrike" kern="1200" cap="none" spc="30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8086/8088</a:t>
            </a:r>
            <a:r>
              <a:rPr kumimoji="0" lang="zh-CN" altLang="en-US" sz="2000" b="0" i="0" u="none" strike="noStrike" kern="1200" cap="none" spc="30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内部组成结构</a:t>
            </a:r>
            <a:endParaRPr kumimoji="0" lang="en-US" altLang="zh-CN" sz="2000" b="0" i="0" u="none" strike="noStrike" kern="1200" cap="none" spc="30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342900" marR="0" lvl="0" indent="-342900" algn="l" defTabSz="914400" rtl="0" eaLnBrk="1" fontAlgn="auto" latinLnBrk="0" hangingPunct="1">
              <a:lnSpc>
                <a:spcPct val="200000"/>
              </a:lnSpc>
              <a:spcBef>
                <a:spcPts val="0"/>
              </a:spcBef>
              <a:spcAft>
                <a:spcPts val="0"/>
              </a:spcAft>
              <a:buClrTx/>
              <a:buSzTx/>
              <a:buFont typeface="Wingdings" panose="05000000000000000000" pitchFamily="2" charset="2"/>
              <a:buChar char="l"/>
              <a:tabLst/>
              <a:defRPr/>
            </a:pPr>
            <a:r>
              <a:rPr kumimoji="0" lang="zh-CN" altLang="en-US" sz="2000" b="0" i="0" u="none" strike="noStrike" kern="1200" cap="none" spc="300" normalizeH="0" baseline="0" noProof="0" dirty="0">
                <a:ln>
                  <a:noFill/>
                </a:ln>
                <a:solidFill>
                  <a:prstClr val="black">
                    <a:alpha val="30000"/>
                  </a:prstClr>
                </a:solidFill>
                <a:effectLst/>
                <a:uLnTx/>
                <a:uFillTx/>
                <a:latin typeface="微软雅黑" panose="020B0503020204020204" pitchFamily="34" charset="-122"/>
                <a:ea typeface="微软雅黑" panose="020B0503020204020204" pitchFamily="34" charset="-122"/>
                <a:cs typeface="+mn-cs"/>
              </a:rPr>
              <a:t>存储器组织结构</a:t>
            </a:r>
            <a:endParaRPr kumimoji="0" lang="en-US" altLang="zh-CN" sz="2000" b="0" i="0" u="none" strike="noStrike" kern="1200" cap="none" spc="300" normalizeH="0" baseline="0" noProof="0" dirty="0">
              <a:ln>
                <a:noFill/>
              </a:ln>
              <a:solidFill>
                <a:prstClr val="black">
                  <a:alpha val="30000"/>
                </a:prstClr>
              </a:solidFill>
              <a:effectLst/>
              <a:uLnTx/>
              <a:uFillTx/>
              <a:latin typeface="微软雅黑" panose="020B0503020204020204" pitchFamily="34" charset="-122"/>
              <a:ea typeface="微软雅黑" panose="020B0503020204020204" pitchFamily="34" charset="-122"/>
              <a:cs typeface="+mn-cs"/>
            </a:endParaRPr>
          </a:p>
          <a:p>
            <a:pPr marL="342900" marR="0" lvl="0" indent="-342900" algn="l" defTabSz="914400" rtl="0" eaLnBrk="1" fontAlgn="auto" latinLnBrk="0" hangingPunct="1">
              <a:lnSpc>
                <a:spcPct val="200000"/>
              </a:lnSpc>
              <a:spcBef>
                <a:spcPts val="0"/>
              </a:spcBef>
              <a:spcAft>
                <a:spcPts val="0"/>
              </a:spcAft>
              <a:buClrTx/>
              <a:buSzTx/>
              <a:buFont typeface="Wingdings" panose="05000000000000000000" pitchFamily="2" charset="2"/>
              <a:buChar char="l"/>
              <a:tabLst/>
              <a:defRPr/>
            </a:pPr>
            <a:r>
              <a:rPr kumimoji="0" lang="en-US" altLang="zh-CN" sz="2000" b="0" i="0" u="none" strike="noStrike" kern="1200" cap="none" spc="300" normalizeH="0" baseline="0" noProof="0" dirty="0">
                <a:ln>
                  <a:noFill/>
                </a:ln>
                <a:solidFill>
                  <a:prstClr val="black">
                    <a:alpha val="30000"/>
                  </a:prstClr>
                </a:solidFill>
                <a:effectLst/>
                <a:uLnTx/>
                <a:uFillTx/>
                <a:latin typeface="微软雅黑" panose="020B0503020204020204" pitchFamily="34" charset="-122"/>
                <a:ea typeface="微软雅黑" panose="020B0503020204020204" pitchFamily="34" charset="-122"/>
                <a:cs typeface="+mn-cs"/>
              </a:rPr>
              <a:t>8086</a:t>
            </a:r>
            <a:r>
              <a:rPr kumimoji="0" lang="zh-CN" altLang="en-US" sz="2000" b="0" i="0" u="none" strike="noStrike" kern="1200" cap="none" spc="300" normalizeH="0" baseline="0" noProof="0" dirty="0">
                <a:ln>
                  <a:noFill/>
                </a:ln>
                <a:solidFill>
                  <a:prstClr val="black">
                    <a:alpha val="30000"/>
                  </a:prstClr>
                </a:solidFill>
                <a:effectLst/>
                <a:uLnTx/>
                <a:uFillTx/>
                <a:latin typeface="微软雅黑" panose="020B0503020204020204" pitchFamily="34" charset="-122"/>
                <a:ea typeface="微软雅黑" panose="020B0503020204020204" pitchFamily="34" charset="-122"/>
                <a:cs typeface="+mn-cs"/>
              </a:rPr>
              <a:t>的引脚信号及功能</a:t>
            </a:r>
            <a:endParaRPr kumimoji="0" lang="en-US" altLang="zh-CN" sz="2000" b="0" i="0" u="none" strike="noStrike" kern="1200" cap="none" spc="300" normalizeH="0" baseline="0" noProof="0" dirty="0">
              <a:ln>
                <a:noFill/>
              </a:ln>
              <a:solidFill>
                <a:prstClr val="black">
                  <a:alpha val="30000"/>
                </a:prstClr>
              </a:solidFill>
              <a:effectLst/>
              <a:uLnTx/>
              <a:uFillTx/>
              <a:latin typeface="微软雅黑" panose="020B0503020204020204" pitchFamily="34" charset="-122"/>
              <a:ea typeface="微软雅黑" panose="020B0503020204020204" pitchFamily="34" charset="-122"/>
              <a:cs typeface="+mn-cs"/>
            </a:endParaRPr>
          </a:p>
          <a:p>
            <a:pPr marL="342900" marR="0" lvl="0" indent="-342900" algn="l" defTabSz="914400" rtl="0" eaLnBrk="1" fontAlgn="auto" latinLnBrk="0" hangingPunct="1">
              <a:lnSpc>
                <a:spcPct val="200000"/>
              </a:lnSpc>
              <a:spcBef>
                <a:spcPts val="0"/>
              </a:spcBef>
              <a:spcAft>
                <a:spcPts val="0"/>
              </a:spcAft>
              <a:buClrTx/>
              <a:buSzTx/>
              <a:buFont typeface="Wingdings" panose="05000000000000000000" pitchFamily="2" charset="2"/>
              <a:buChar char="l"/>
              <a:tabLst/>
              <a:defRPr/>
            </a:pPr>
            <a:r>
              <a:rPr kumimoji="0" lang="en-US" altLang="zh-CN" sz="2000" b="0" i="0" u="none" strike="noStrike" kern="1200" cap="none" spc="300" normalizeH="0" baseline="0" noProof="0" dirty="0">
                <a:ln>
                  <a:noFill/>
                </a:ln>
                <a:solidFill>
                  <a:prstClr val="black">
                    <a:alpha val="30000"/>
                  </a:prstClr>
                </a:solidFill>
                <a:effectLst/>
                <a:uLnTx/>
                <a:uFillTx/>
                <a:latin typeface="微软雅黑" panose="020B0503020204020204" pitchFamily="34" charset="-122"/>
                <a:ea typeface="微软雅黑" panose="020B0503020204020204" pitchFamily="34" charset="-122"/>
                <a:cs typeface="+mn-cs"/>
              </a:rPr>
              <a:t>8086</a:t>
            </a:r>
            <a:r>
              <a:rPr kumimoji="0" lang="zh-CN" altLang="en-US" sz="2000" b="0" i="0" u="none" strike="noStrike" kern="1200" cap="none" spc="300" normalizeH="0" baseline="0" noProof="0" dirty="0">
                <a:ln>
                  <a:noFill/>
                </a:ln>
                <a:solidFill>
                  <a:prstClr val="black">
                    <a:alpha val="30000"/>
                  </a:prstClr>
                </a:solidFill>
                <a:effectLst/>
                <a:uLnTx/>
                <a:uFillTx/>
                <a:latin typeface="微软雅黑" panose="020B0503020204020204" pitchFamily="34" charset="-122"/>
                <a:ea typeface="微软雅黑" panose="020B0503020204020204" pitchFamily="34" charset="-122"/>
                <a:cs typeface="+mn-cs"/>
              </a:rPr>
              <a:t>的工作时序</a:t>
            </a:r>
          </a:p>
        </p:txBody>
      </p:sp>
    </p:spTree>
    <p:extLst>
      <p:ext uri="{BB962C8B-B14F-4D97-AF65-F5344CB8AC3E}">
        <p14:creationId xmlns:p14="http://schemas.microsoft.com/office/powerpoint/2010/main" val="75782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735626" y="394685"/>
            <a:ext cx="7849003" cy="58477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30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Helvetica" panose="020B0604020202020204" pitchFamily="34" charset="0"/>
              </a:rPr>
              <a:t>标志寄存器</a:t>
            </a:r>
          </a:p>
        </p:txBody>
      </p:sp>
      <p:sp>
        <p:nvSpPr>
          <p:cNvPr id="4" name="矩形 3"/>
          <p:cNvSpPr/>
          <p:nvPr/>
        </p:nvSpPr>
        <p:spPr>
          <a:xfrm>
            <a:off x="735626" y="2367520"/>
            <a:ext cx="446567" cy="446567"/>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tx1"/>
              </a:solidFill>
              <a:latin typeface="黑体" panose="02010609060101010101" pitchFamily="49" charset="-122"/>
              <a:ea typeface="黑体" panose="02010609060101010101" pitchFamily="49" charset="-122"/>
            </a:endParaRPr>
          </a:p>
        </p:txBody>
      </p:sp>
      <p:sp>
        <p:nvSpPr>
          <p:cNvPr id="7" name="矩形 6"/>
          <p:cNvSpPr/>
          <p:nvPr/>
        </p:nvSpPr>
        <p:spPr>
          <a:xfrm>
            <a:off x="1183199" y="2367520"/>
            <a:ext cx="446567" cy="446567"/>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tx1"/>
              </a:solidFill>
              <a:latin typeface="黑体" panose="02010609060101010101" pitchFamily="49" charset="-122"/>
              <a:ea typeface="黑体" panose="02010609060101010101" pitchFamily="49" charset="-122"/>
            </a:endParaRPr>
          </a:p>
        </p:txBody>
      </p:sp>
      <p:sp>
        <p:nvSpPr>
          <p:cNvPr id="8" name="矩形 7"/>
          <p:cNvSpPr/>
          <p:nvPr/>
        </p:nvSpPr>
        <p:spPr>
          <a:xfrm>
            <a:off x="1630772" y="2367520"/>
            <a:ext cx="446567" cy="446567"/>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tx1"/>
              </a:solidFill>
              <a:latin typeface="黑体" panose="02010609060101010101" pitchFamily="49" charset="-122"/>
              <a:ea typeface="黑体" panose="02010609060101010101" pitchFamily="49" charset="-122"/>
            </a:endParaRPr>
          </a:p>
        </p:txBody>
      </p:sp>
      <p:sp>
        <p:nvSpPr>
          <p:cNvPr id="9" name="矩形 8"/>
          <p:cNvSpPr/>
          <p:nvPr/>
        </p:nvSpPr>
        <p:spPr>
          <a:xfrm>
            <a:off x="2078345" y="2367520"/>
            <a:ext cx="446567" cy="446567"/>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tx1"/>
              </a:solidFill>
              <a:latin typeface="黑体" panose="02010609060101010101" pitchFamily="49" charset="-122"/>
              <a:ea typeface="黑体" panose="02010609060101010101" pitchFamily="49" charset="-122"/>
            </a:endParaRPr>
          </a:p>
        </p:txBody>
      </p:sp>
      <p:sp>
        <p:nvSpPr>
          <p:cNvPr id="10" name="矩形 9"/>
          <p:cNvSpPr/>
          <p:nvPr/>
        </p:nvSpPr>
        <p:spPr>
          <a:xfrm>
            <a:off x="2525918" y="2367520"/>
            <a:ext cx="446567" cy="446567"/>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黑体" panose="02010609060101010101" pitchFamily="49" charset="-122"/>
                <a:ea typeface="黑体" panose="02010609060101010101" pitchFamily="49" charset="-122"/>
              </a:rPr>
              <a:t>OF</a:t>
            </a:r>
            <a:endParaRPr lang="zh-CN" altLang="en-US" sz="2000" dirty="0">
              <a:solidFill>
                <a:schemeClr val="tx1"/>
              </a:solidFill>
              <a:latin typeface="黑体" panose="02010609060101010101" pitchFamily="49" charset="-122"/>
              <a:ea typeface="黑体" panose="02010609060101010101" pitchFamily="49" charset="-122"/>
            </a:endParaRPr>
          </a:p>
        </p:txBody>
      </p:sp>
      <p:sp>
        <p:nvSpPr>
          <p:cNvPr id="11" name="矩形 10"/>
          <p:cNvSpPr/>
          <p:nvPr/>
        </p:nvSpPr>
        <p:spPr>
          <a:xfrm>
            <a:off x="2973491" y="2367520"/>
            <a:ext cx="446567" cy="446567"/>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黑体" panose="02010609060101010101" pitchFamily="49" charset="-122"/>
                <a:ea typeface="黑体" panose="02010609060101010101" pitchFamily="49" charset="-122"/>
              </a:rPr>
              <a:t>DF</a:t>
            </a:r>
            <a:endParaRPr lang="zh-CN" altLang="en-US" sz="2000" dirty="0">
              <a:solidFill>
                <a:schemeClr val="tx1"/>
              </a:solidFill>
              <a:latin typeface="黑体" panose="02010609060101010101" pitchFamily="49" charset="-122"/>
              <a:ea typeface="黑体" panose="02010609060101010101" pitchFamily="49" charset="-122"/>
            </a:endParaRPr>
          </a:p>
        </p:txBody>
      </p:sp>
      <p:sp>
        <p:nvSpPr>
          <p:cNvPr id="12" name="矩形 11"/>
          <p:cNvSpPr/>
          <p:nvPr/>
        </p:nvSpPr>
        <p:spPr>
          <a:xfrm>
            <a:off x="3421064" y="2367520"/>
            <a:ext cx="446567" cy="446567"/>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黑体" panose="02010609060101010101" pitchFamily="49" charset="-122"/>
                <a:ea typeface="黑体" panose="02010609060101010101" pitchFamily="49" charset="-122"/>
              </a:rPr>
              <a:t>IF</a:t>
            </a:r>
            <a:endParaRPr lang="zh-CN" altLang="en-US" sz="2000" dirty="0">
              <a:solidFill>
                <a:schemeClr val="tx1"/>
              </a:solidFill>
              <a:latin typeface="黑体" panose="02010609060101010101" pitchFamily="49" charset="-122"/>
              <a:ea typeface="黑体" panose="02010609060101010101" pitchFamily="49" charset="-122"/>
            </a:endParaRPr>
          </a:p>
        </p:txBody>
      </p:sp>
      <p:sp>
        <p:nvSpPr>
          <p:cNvPr id="13" name="矩形 12"/>
          <p:cNvSpPr/>
          <p:nvPr/>
        </p:nvSpPr>
        <p:spPr>
          <a:xfrm>
            <a:off x="3868637" y="2367520"/>
            <a:ext cx="446567" cy="446567"/>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黑体" panose="02010609060101010101" pitchFamily="49" charset="-122"/>
                <a:ea typeface="黑体" panose="02010609060101010101" pitchFamily="49" charset="-122"/>
              </a:rPr>
              <a:t>TF</a:t>
            </a:r>
            <a:endParaRPr lang="zh-CN" altLang="en-US" sz="2000" dirty="0">
              <a:solidFill>
                <a:schemeClr val="tx1"/>
              </a:solidFill>
              <a:latin typeface="黑体" panose="02010609060101010101" pitchFamily="49" charset="-122"/>
              <a:ea typeface="黑体" panose="02010609060101010101" pitchFamily="49" charset="-122"/>
            </a:endParaRPr>
          </a:p>
        </p:txBody>
      </p:sp>
      <p:sp>
        <p:nvSpPr>
          <p:cNvPr id="14" name="矩形 13"/>
          <p:cNvSpPr/>
          <p:nvPr/>
        </p:nvSpPr>
        <p:spPr>
          <a:xfrm>
            <a:off x="4316210" y="2367520"/>
            <a:ext cx="446567" cy="446567"/>
          </a:xfrm>
          <a:prstGeom prst="rect">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黑体" panose="02010609060101010101" pitchFamily="49" charset="-122"/>
                <a:ea typeface="黑体" panose="02010609060101010101" pitchFamily="49" charset="-122"/>
              </a:rPr>
              <a:t>SF</a:t>
            </a:r>
            <a:endParaRPr lang="zh-CN" altLang="en-US" sz="2000" dirty="0">
              <a:solidFill>
                <a:schemeClr val="tx1"/>
              </a:solidFill>
              <a:latin typeface="黑体" panose="02010609060101010101" pitchFamily="49" charset="-122"/>
              <a:ea typeface="黑体" panose="02010609060101010101" pitchFamily="49" charset="-122"/>
            </a:endParaRPr>
          </a:p>
        </p:txBody>
      </p:sp>
      <p:sp>
        <p:nvSpPr>
          <p:cNvPr id="15" name="矩形 14"/>
          <p:cNvSpPr/>
          <p:nvPr/>
        </p:nvSpPr>
        <p:spPr>
          <a:xfrm>
            <a:off x="4763783" y="2367520"/>
            <a:ext cx="446567" cy="446567"/>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黑体" panose="02010609060101010101" pitchFamily="49" charset="-122"/>
                <a:ea typeface="黑体" panose="02010609060101010101" pitchFamily="49" charset="-122"/>
              </a:rPr>
              <a:t>ZF</a:t>
            </a:r>
            <a:endParaRPr lang="zh-CN" altLang="en-US" sz="2000" dirty="0">
              <a:solidFill>
                <a:schemeClr val="tx1"/>
              </a:solidFill>
              <a:latin typeface="黑体" panose="02010609060101010101" pitchFamily="49" charset="-122"/>
              <a:ea typeface="黑体" panose="02010609060101010101" pitchFamily="49" charset="-122"/>
            </a:endParaRPr>
          </a:p>
        </p:txBody>
      </p:sp>
      <p:sp>
        <p:nvSpPr>
          <p:cNvPr id="16" name="矩形 15"/>
          <p:cNvSpPr/>
          <p:nvPr/>
        </p:nvSpPr>
        <p:spPr>
          <a:xfrm>
            <a:off x="5211356" y="2367520"/>
            <a:ext cx="446567" cy="446567"/>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tx1"/>
              </a:solidFill>
              <a:latin typeface="黑体" panose="02010609060101010101" pitchFamily="49" charset="-122"/>
              <a:ea typeface="黑体" panose="02010609060101010101" pitchFamily="49" charset="-122"/>
            </a:endParaRPr>
          </a:p>
        </p:txBody>
      </p:sp>
      <p:sp>
        <p:nvSpPr>
          <p:cNvPr id="17" name="矩形 16"/>
          <p:cNvSpPr/>
          <p:nvPr/>
        </p:nvSpPr>
        <p:spPr>
          <a:xfrm>
            <a:off x="5658929" y="2367520"/>
            <a:ext cx="446567" cy="446567"/>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黑体" panose="02010609060101010101" pitchFamily="49" charset="-122"/>
                <a:ea typeface="黑体" panose="02010609060101010101" pitchFamily="49" charset="-122"/>
              </a:rPr>
              <a:t>AF</a:t>
            </a:r>
            <a:endParaRPr lang="zh-CN" altLang="en-US" sz="2000" dirty="0">
              <a:solidFill>
                <a:schemeClr val="tx1"/>
              </a:solidFill>
              <a:latin typeface="黑体" panose="02010609060101010101" pitchFamily="49" charset="-122"/>
              <a:ea typeface="黑体" panose="02010609060101010101" pitchFamily="49" charset="-122"/>
            </a:endParaRPr>
          </a:p>
        </p:txBody>
      </p:sp>
      <p:sp>
        <p:nvSpPr>
          <p:cNvPr id="18" name="矩形 17"/>
          <p:cNvSpPr/>
          <p:nvPr/>
        </p:nvSpPr>
        <p:spPr>
          <a:xfrm>
            <a:off x="6106502" y="2367520"/>
            <a:ext cx="446567" cy="446567"/>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tx1"/>
              </a:solidFill>
              <a:latin typeface="黑体" panose="02010609060101010101" pitchFamily="49" charset="-122"/>
              <a:ea typeface="黑体" panose="02010609060101010101" pitchFamily="49" charset="-122"/>
            </a:endParaRPr>
          </a:p>
        </p:txBody>
      </p:sp>
      <p:sp>
        <p:nvSpPr>
          <p:cNvPr id="19" name="矩形 18"/>
          <p:cNvSpPr/>
          <p:nvPr/>
        </p:nvSpPr>
        <p:spPr>
          <a:xfrm>
            <a:off x="6554075" y="2367520"/>
            <a:ext cx="446567" cy="446567"/>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黑体" panose="02010609060101010101" pitchFamily="49" charset="-122"/>
                <a:ea typeface="黑体" panose="02010609060101010101" pitchFamily="49" charset="-122"/>
              </a:rPr>
              <a:t>PF</a:t>
            </a:r>
            <a:endParaRPr lang="zh-CN" altLang="en-US" sz="2000" dirty="0">
              <a:solidFill>
                <a:schemeClr val="tx1"/>
              </a:solidFill>
              <a:latin typeface="黑体" panose="02010609060101010101" pitchFamily="49" charset="-122"/>
              <a:ea typeface="黑体" panose="02010609060101010101" pitchFamily="49" charset="-122"/>
            </a:endParaRPr>
          </a:p>
        </p:txBody>
      </p:sp>
      <p:sp>
        <p:nvSpPr>
          <p:cNvPr id="20" name="矩形 19"/>
          <p:cNvSpPr/>
          <p:nvPr/>
        </p:nvSpPr>
        <p:spPr>
          <a:xfrm>
            <a:off x="7449220" y="2367520"/>
            <a:ext cx="446567" cy="446567"/>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黑体" panose="02010609060101010101" pitchFamily="49" charset="-122"/>
                <a:ea typeface="黑体" panose="02010609060101010101" pitchFamily="49" charset="-122"/>
              </a:rPr>
              <a:t>CF</a:t>
            </a:r>
            <a:endParaRPr lang="zh-CN" altLang="en-US" sz="2000" dirty="0">
              <a:solidFill>
                <a:schemeClr val="tx1"/>
              </a:solidFill>
              <a:latin typeface="黑体" panose="02010609060101010101" pitchFamily="49" charset="-122"/>
              <a:ea typeface="黑体" panose="02010609060101010101" pitchFamily="49" charset="-122"/>
            </a:endParaRPr>
          </a:p>
        </p:txBody>
      </p:sp>
      <p:sp>
        <p:nvSpPr>
          <p:cNvPr id="21" name="矩形 20"/>
          <p:cNvSpPr/>
          <p:nvPr/>
        </p:nvSpPr>
        <p:spPr>
          <a:xfrm>
            <a:off x="7001648" y="2367520"/>
            <a:ext cx="446567" cy="446567"/>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tx1"/>
              </a:solidFill>
              <a:latin typeface="黑体" panose="02010609060101010101" pitchFamily="49" charset="-122"/>
              <a:ea typeface="黑体" panose="02010609060101010101" pitchFamily="49" charset="-122"/>
            </a:endParaRPr>
          </a:p>
        </p:txBody>
      </p:sp>
      <p:sp>
        <p:nvSpPr>
          <p:cNvPr id="22" name="矩形 21"/>
          <p:cNvSpPr/>
          <p:nvPr/>
        </p:nvSpPr>
        <p:spPr>
          <a:xfrm>
            <a:off x="735626" y="1907408"/>
            <a:ext cx="446567" cy="446567"/>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黑体" panose="02010609060101010101" pitchFamily="49" charset="-122"/>
                <a:ea typeface="黑体" panose="02010609060101010101" pitchFamily="49" charset="-122"/>
              </a:rPr>
              <a:t>15</a:t>
            </a:r>
            <a:endParaRPr lang="zh-CN" altLang="en-US" sz="2000" dirty="0">
              <a:solidFill>
                <a:schemeClr val="tx1"/>
              </a:solidFill>
              <a:latin typeface="黑体" panose="02010609060101010101" pitchFamily="49" charset="-122"/>
              <a:ea typeface="黑体" panose="02010609060101010101" pitchFamily="49" charset="-122"/>
            </a:endParaRPr>
          </a:p>
        </p:txBody>
      </p:sp>
      <p:sp>
        <p:nvSpPr>
          <p:cNvPr id="23" name="矩形 22"/>
          <p:cNvSpPr/>
          <p:nvPr/>
        </p:nvSpPr>
        <p:spPr>
          <a:xfrm>
            <a:off x="1183199" y="1907408"/>
            <a:ext cx="446567" cy="446567"/>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黑体" panose="02010609060101010101" pitchFamily="49" charset="-122"/>
                <a:ea typeface="黑体" panose="02010609060101010101" pitchFamily="49" charset="-122"/>
              </a:rPr>
              <a:t>14</a:t>
            </a:r>
            <a:endParaRPr lang="zh-CN" altLang="en-US" sz="2000" dirty="0">
              <a:solidFill>
                <a:schemeClr val="tx1"/>
              </a:solidFill>
              <a:latin typeface="黑体" panose="02010609060101010101" pitchFamily="49" charset="-122"/>
              <a:ea typeface="黑体" panose="02010609060101010101" pitchFamily="49" charset="-122"/>
            </a:endParaRPr>
          </a:p>
        </p:txBody>
      </p:sp>
      <p:sp>
        <p:nvSpPr>
          <p:cNvPr id="24" name="矩形 23"/>
          <p:cNvSpPr/>
          <p:nvPr/>
        </p:nvSpPr>
        <p:spPr>
          <a:xfrm>
            <a:off x="1630772" y="1907408"/>
            <a:ext cx="446567" cy="446567"/>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黑体" panose="02010609060101010101" pitchFamily="49" charset="-122"/>
                <a:ea typeface="黑体" panose="02010609060101010101" pitchFamily="49" charset="-122"/>
              </a:rPr>
              <a:t>13</a:t>
            </a:r>
            <a:endParaRPr lang="zh-CN" altLang="en-US" sz="2000" dirty="0">
              <a:solidFill>
                <a:schemeClr val="tx1"/>
              </a:solidFill>
              <a:latin typeface="黑体" panose="02010609060101010101" pitchFamily="49" charset="-122"/>
              <a:ea typeface="黑体" panose="02010609060101010101" pitchFamily="49" charset="-122"/>
            </a:endParaRPr>
          </a:p>
        </p:txBody>
      </p:sp>
      <p:sp>
        <p:nvSpPr>
          <p:cNvPr id="25" name="矩形 24"/>
          <p:cNvSpPr/>
          <p:nvPr/>
        </p:nvSpPr>
        <p:spPr>
          <a:xfrm>
            <a:off x="2078345" y="1907408"/>
            <a:ext cx="446567" cy="446567"/>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黑体" panose="02010609060101010101" pitchFamily="49" charset="-122"/>
                <a:ea typeface="黑体" panose="02010609060101010101" pitchFamily="49" charset="-122"/>
              </a:rPr>
              <a:t>12</a:t>
            </a:r>
            <a:endParaRPr lang="zh-CN" altLang="en-US" sz="2000" dirty="0">
              <a:solidFill>
                <a:schemeClr val="tx1"/>
              </a:solidFill>
              <a:latin typeface="黑体" panose="02010609060101010101" pitchFamily="49" charset="-122"/>
              <a:ea typeface="黑体" panose="02010609060101010101" pitchFamily="49" charset="-122"/>
            </a:endParaRPr>
          </a:p>
        </p:txBody>
      </p:sp>
      <p:sp>
        <p:nvSpPr>
          <p:cNvPr id="26" name="矩形 25"/>
          <p:cNvSpPr/>
          <p:nvPr/>
        </p:nvSpPr>
        <p:spPr>
          <a:xfrm>
            <a:off x="2525918" y="1907408"/>
            <a:ext cx="446567" cy="446567"/>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黑体" panose="02010609060101010101" pitchFamily="49" charset="-122"/>
                <a:ea typeface="黑体" panose="02010609060101010101" pitchFamily="49" charset="-122"/>
              </a:rPr>
              <a:t>11</a:t>
            </a:r>
            <a:endParaRPr lang="zh-CN" altLang="en-US" sz="2000" dirty="0">
              <a:solidFill>
                <a:schemeClr val="tx1"/>
              </a:solidFill>
              <a:latin typeface="黑体" panose="02010609060101010101" pitchFamily="49" charset="-122"/>
              <a:ea typeface="黑体" panose="02010609060101010101" pitchFamily="49" charset="-122"/>
            </a:endParaRPr>
          </a:p>
        </p:txBody>
      </p:sp>
      <p:sp>
        <p:nvSpPr>
          <p:cNvPr id="27" name="矩形 26"/>
          <p:cNvSpPr/>
          <p:nvPr/>
        </p:nvSpPr>
        <p:spPr>
          <a:xfrm>
            <a:off x="2973491" y="1907408"/>
            <a:ext cx="446567" cy="446567"/>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黑体" panose="02010609060101010101" pitchFamily="49" charset="-122"/>
                <a:ea typeface="黑体" panose="02010609060101010101" pitchFamily="49" charset="-122"/>
              </a:rPr>
              <a:t>10</a:t>
            </a:r>
            <a:endParaRPr lang="zh-CN" altLang="en-US" sz="2000" dirty="0">
              <a:solidFill>
                <a:schemeClr val="tx1"/>
              </a:solidFill>
              <a:latin typeface="黑体" panose="02010609060101010101" pitchFamily="49" charset="-122"/>
              <a:ea typeface="黑体" panose="02010609060101010101" pitchFamily="49" charset="-122"/>
            </a:endParaRPr>
          </a:p>
        </p:txBody>
      </p:sp>
      <p:sp>
        <p:nvSpPr>
          <p:cNvPr id="28" name="矩形 27"/>
          <p:cNvSpPr/>
          <p:nvPr/>
        </p:nvSpPr>
        <p:spPr>
          <a:xfrm>
            <a:off x="3421064" y="1907408"/>
            <a:ext cx="446567" cy="446567"/>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黑体" panose="02010609060101010101" pitchFamily="49" charset="-122"/>
                <a:ea typeface="黑体" panose="02010609060101010101" pitchFamily="49" charset="-122"/>
              </a:rPr>
              <a:t>9</a:t>
            </a:r>
            <a:endParaRPr lang="zh-CN" altLang="en-US" sz="2000" dirty="0">
              <a:solidFill>
                <a:schemeClr val="tx1"/>
              </a:solidFill>
              <a:latin typeface="黑体" panose="02010609060101010101" pitchFamily="49" charset="-122"/>
              <a:ea typeface="黑体" panose="02010609060101010101" pitchFamily="49" charset="-122"/>
            </a:endParaRPr>
          </a:p>
        </p:txBody>
      </p:sp>
      <p:sp>
        <p:nvSpPr>
          <p:cNvPr id="29" name="矩形 28"/>
          <p:cNvSpPr/>
          <p:nvPr/>
        </p:nvSpPr>
        <p:spPr>
          <a:xfrm>
            <a:off x="3868637" y="1907408"/>
            <a:ext cx="446567" cy="446567"/>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黑体" panose="02010609060101010101" pitchFamily="49" charset="-122"/>
                <a:ea typeface="黑体" panose="02010609060101010101" pitchFamily="49" charset="-122"/>
              </a:rPr>
              <a:t>8</a:t>
            </a:r>
            <a:endParaRPr lang="zh-CN" altLang="en-US" sz="2000" dirty="0">
              <a:solidFill>
                <a:schemeClr val="tx1"/>
              </a:solidFill>
              <a:latin typeface="黑体" panose="02010609060101010101" pitchFamily="49" charset="-122"/>
              <a:ea typeface="黑体" panose="02010609060101010101" pitchFamily="49" charset="-122"/>
            </a:endParaRPr>
          </a:p>
        </p:txBody>
      </p:sp>
      <p:sp>
        <p:nvSpPr>
          <p:cNvPr id="30" name="矩形 29"/>
          <p:cNvSpPr/>
          <p:nvPr/>
        </p:nvSpPr>
        <p:spPr>
          <a:xfrm>
            <a:off x="4316210" y="1907408"/>
            <a:ext cx="446567" cy="446567"/>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黑体" panose="02010609060101010101" pitchFamily="49" charset="-122"/>
                <a:ea typeface="黑体" panose="02010609060101010101" pitchFamily="49" charset="-122"/>
              </a:rPr>
              <a:t>7</a:t>
            </a:r>
            <a:endParaRPr lang="zh-CN" altLang="en-US" sz="2000" dirty="0">
              <a:solidFill>
                <a:schemeClr val="tx1"/>
              </a:solidFill>
              <a:latin typeface="黑体" panose="02010609060101010101" pitchFamily="49" charset="-122"/>
              <a:ea typeface="黑体" panose="02010609060101010101" pitchFamily="49" charset="-122"/>
            </a:endParaRPr>
          </a:p>
        </p:txBody>
      </p:sp>
      <p:sp>
        <p:nvSpPr>
          <p:cNvPr id="31" name="矩形 30"/>
          <p:cNvSpPr/>
          <p:nvPr/>
        </p:nvSpPr>
        <p:spPr>
          <a:xfrm>
            <a:off x="4763783" y="1907408"/>
            <a:ext cx="446567" cy="446567"/>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黑体" panose="02010609060101010101" pitchFamily="49" charset="-122"/>
                <a:ea typeface="黑体" panose="02010609060101010101" pitchFamily="49" charset="-122"/>
              </a:rPr>
              <a:t>6</a:t>
            </a:r>
            <a:endParaRPr lang="zh-CN" altLang="en-US" sz="2000" dirty="0">
              <a:solidFill>
                <a:schemeClr val="tx1"/>
              </a:solidFill>
              <a:latin typeface="黑体" panose="02010609060101010101" pitchFamily="49" charset="-122"/>
              <a:ea typeface="黑体" panose="02010609060101010101" pitchFamily="49" charset="-122"/>
            </a:endParaRPr>
          </a:p>
        </p:txBody>
      </p:sp>
      <p:sp>
        <p:nvSpPr>
          <p:cNvPr id="32" name="矩形 31"/>
          <p:cNvSpPr/>
          <p:nvPr/>
        </p:nvSpPr>
        <p:spPr>
          <a:xfrm>
            <a:off x="5211356" y="1907408"/>
            <a:ext cx="446567" cy="446567"/>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黑体" panose="02010609060101010101" pitchFamily="49" charset="-122"/>
                <a:ea typeface="黑体" panose="02010609060101010101" pitchFamily="49" charset="-122"/>
              </a:rPr>
              <a:t>5</a:t>
            </a:r>
            <a:endParaRPr lang="zh-CN" altLang="en-US" sz="2000" dirty="0">
              <a:solidFill>
                <a:schemeClr val="tx1"/>
              </a:solidFill>
              <a:latin typeface="黑体" panose="02010609060101010101" pitchFamily="49" charset="-122"/>
              <a:ea typeface="黑体" panose="02010609060101010101" pitchFamily="49" charset="-122"/>
            </a:endParaRPr>
          </a:p>
        </p:txBody>
      </p:sp>
      <p:sp>
        <p:nvSpPr>
          <p:cNvPr id="33" name="矩形 32"/>
          <p:cNvSpPr/>
          <p:nvPr/>
        </p:nvSpPr>
        <p:spPr>
          <a:xfrm>
            <a:off x="5658929" y="1907408"/>
            <a:ext cx="446567" cy="446567"/>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黑体" panose="02010609060101010101" pitchFamily="49" charset="-122"/>
                <a:ea typeface="黑体" panose="02010609060101010101" pitchFamily="49" charset="-122"/>
              </a:rPr>
              <a:t>4</a:t>
            </a:r>
            <a:endParaRPr lang="zh-CN" altLang="en-US" sz="2000" dirty="0">
              <a:solidFill>
                <a:schemeClr val="tx1"/>
              </a:solidFill>
              <a:latin typeface="黑体" panose="02010609060101010101" pitchFamily="49" charset="-122"/>
              <a:ea typeface="黑体" panose="02010609060101010101" pitchFamily="49" charset="-122"/>
            </a:endParaRPr>
          </a:p>
        </p:txBody>
      </p:sp>
      <p:sp>
        <p:nvSpPr>
          <p:cNvPr id="34" name="矩形 33"/>
          <p:cNvSpPr/>
          <p:nvPr/>
        </p:nvSpPr>
        <p:spPr>
          <a:xfrm>
            <a:off x="6106502" y="1907408"/>
            <a:ext cx="446567" cy="446567"/>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黑体" panose="02010609060101010101" pitchFamily="49" charset="-122"/>
                <a:ea typeface="黑体" panose="02010609060101010101" pitchFamily="49" charset="-122"/>
              </a:rPr>
              <a:t>3</a:t>
            </a:r>
            <a:endParaRPr lang="zh-CN" altLang="en-US" sz="2000" dirty="0">
              <a:solidFill>
                <a:schemeClr val="tx1"/>
              </a:solidFill>
              <a:latin typeface="黑体" panose="02010609060101010101" pitchFamily="49" charset="-122"/>
              <a:ea typeface="黑体" panose="02010609060101010101" pitchFamily="49" charset="-122"/>
            </a:endParaRPr>
          </a:p>
        </p:txBody>
      </p:sp>
      <p:sp>
        <p:nvSpPr>
          <p:cNvPr id="35" name="矩形 34"/>
          <p:cNvSpPr/>
          <p:nvPr/>
        </p:nvSpPr>
        <p:spPr>
          <a:xfrm>
            <a:off x="6554075" y="1907408"/>
            <a:ext cx="446567" cy="446567"/>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黑体" panose="02010609060101010101" pitchFamily="49" charset="-122"/>
                <a:ea typeface="黑体" panose="02010609060101010101" pitchFamily="49" charset="-122"/>
              </a:rPr>
              <a:t>2</a:t>
            </a:r>
            <a:endParaRPr lang="zh-CN" altLang="en-US" sz="2000" dirty="0">
              <a:solidFill>
                <a:schemeClr val="tx1"/>
              </a:solidFill>
              <a:latin typeface="黑体" panose="02010609060101010101" pitchFamily="49" charset="-122"/>
              <a:ea typeface="黑体" panose="02010609060101010101" pitchFamily="49" charset="-122"/>
            </a:endParaRPr>
          </a:p>
        </p:txBody>
      </p:sp>
      <p:sp>
        <p:nvSpPr>
          <p:cNvPr id="36" name="矩形 35"/>
          <p:cNvSpPr/>
          <p:nvPr/>
        </p:nvSpPr>
        <p:spPr>
          <a:xfrm>
            <a:off x="7449220" y="1907408"/>
            <a:ext cx="446567" cy="446567"/>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黑体" panose="02010609060101010101" pitchFamily="49" charset="-122"/>
                <a:ea typeface="黑体" panose="02010609060101010101" pitchFamily="49" charset="-122"/>
              </a:rPr>
              <a:t>0</a:t>
            </a:r>
            <a:endParaRPr lang="zh-CN" altLang="en-US" sz="2000" dirty="0">
              <a:solidFill>
                <a:schemeClr val="tx1"/>
              </a:solidFill>
              <a:latin typeface="黑体" panose="02010609060101010101" pitchFamily="49" charset="-122"/>
              <a:ea typeface="黑体" panose="02010609060101010101" pitchFamily="49" charset="-122"/>
            </a:endParaRPr>
          </a:p>
        </p:txBody>
      </p:sp>
      <p:sp>
        <p:nvSpPr>
          <p:cNvPr id="37" name="矩形 36"/>
          <p:cNvSpPr/>
          <p:nvPr/>
        </p:nvSpPr>
        <p:spPr>
          <a:xfrm>
            <a:off x="7001648" y="1907408"/>
            <a:ext cx="446567" cy="446567"/>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黑体" panose="02010609060101010101" pitchFamily="49" charset="-122"/>
                <a:ea typeface="黑体" panose="02010609060101010101" pitchFamily="49" charset="-122"/>
              </a:rPr>
              <a:t>1</a:t>
            </a:r>
            <a:endParaRPr lang="zh-CN" altLang="en-US" sz="2000" dirty="0">
              <a:solidFill>
                <a:schemeClr val="tx1"/>
              </a:solidFill>
              <a:latin typeface="黑体" panose="02010609060101010101" pitchFamily="49" charset="-122"/>
              <a:ea typeface="黑体" panose="02010609060101010101" pitchFamily="49" charset="-122"/>
            </a:endParaRPr>
          </a:p>
        </p:txBody>
      </p:sp>
      <p:sp>
        <p:nvSpPr>
          <p:cNvPr id="79" name="文本框 78"/>
          <p:cNvSpPr txBox="1"/>
          <p:nvPr/>
        </p:nvSpPr>
        <p:spPr>
          <a:xfrm>
            <a:off x="4259370" y="2814083"/>
            <a:ext cx="492443" cy="1538455"/>
          </a:xfrm>
          <a:prstGeom prst="rect">
            <a:avLst/>
          </a:prstGeom>
          <a:noFill/>
        </p:spPr>
        <p:txBody>
          <a:bodyPr vert="eaVert" wrap="square" rtlCol="0">
            <a:spAutoFit/>
          </a:bodyPr>
          <a:lstStyle/>
          <a:p>
            <a:r>
              <a:rPr lang="zh-CN" altLang="en-US" sz="2000" dirty="0">
                <a:latin typeface="黑体" panose="02010609060101010101" pitchFamily="49" charset="-122"/>
                <a:ea typeface="黑体" panose="02010609060101010101" pitchFamily="49" charset="-122"/>
              </a:rPr>
              <a:t>符号标志</a:t>
            </a:r>
          </a:p>
        </p:txBody>
      </p:sp>
      <p:sp>
        <p:nvSpPr>
          <p:cNvPr id="45" name="文本框 44"/>
          <p:cNvSpPr txBox="1"/>
          <p:nvPr/>
        </p:nvSpPr>
        <p:spPr>
          <a:xfrm>
            <a:off x="749547" y="5328332"/>
            <a:ext cx="6227388" cy="430887"/>
          </a:xfrm>
          <a:prstGeom prst="rect">
            <a:avLst/>
          </a:prstGeom>
          <a:noFill/>
        </p:spPr>
        <p:txBody>
          <a:bodyPr wrap="square" rtlCol="0">
            <a:spAutoFit/>
          </a:bodyPr>
          <a:lstStyle/>
          <a:p>
            <a:r>
              <a:rPr lang="en-US" altLang="zh-CN" sz="2200" dirty="0">
                <a:latin typeface="黑体" panose="02010609060101010101" pitchFamily="49" charset="-122"/>
                <a:ea typeface="黑体" panose="02010609060101010101" pitchFamily="49" charset="-122"/>
              </a:rPr>
              <a:t>SF</a:t>
            </a:r>
            <a:r>
              <a:rPr lang="zh-CN" altLang="en-US" sz="2200" dirty="0">
                <a:latin typeface="黑体" panose="02010609060101010101" pitchFamily="49" charset="-122"/>
                <a:ea typeface="黑体" panose="02010609060101010101" pitchFamily="49" charset="-122"/>
              </a:rPr>
              <a:t>符号标志：与运算结果最高位一致</a:t>
            </a:r>
          </a:p>
        </p:txBody>
      </p:sp>
    </p:spTree>
    <p:extLst>
      <p:ext uri="{BB962C8B-B14F-4D97-AF65-F5344CB8AC3E}">
        <p14:creationId xmlns:p14="http://schemas.microsoft.com/office/powerpoint/2010/main" val="36109485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735626" y="394685"/>
            <a:ext cx="7849003" cy="58477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30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Helvetica" panose="020B0604020202020204" pitchFamily="34" charset="0"/>
              </a:rPr>
              <a:t>标志寄存器</a:t>
            </a:r>
          </a:p>
        </p:txBody>
      </p:sp>
      <p:sp>
        <p:nvSpPr>
          <p:cNvPr id="4" name="矩形 3"/>
          <p:cNvSpPr/>
          <p:nvPr/>
        </p:nvSpPr>
        <p:spPr>
          <a:xfrm>
            <a:off x="735626" y="2367520"/>
            <a:ext cx="446567" cy="446567"/>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tx1"/>
              </a:solidFill>
              <a:latin typeface="黑体" panose="02010609060101010101" pitchFamily="49" charset="-122"/>
              <a:ea typeface="黑体" panose="02010609060101010101" pitchFamily="49" charset="-122"/>
            </a:endParaRPr>
          </a:p>
        </p:txBody>
      </p:sp>
      <p:sp>
        <p:nvSpPr>
          <p:cNvPr id="7" name="矩形 6"/>
          <p:cNvSpPr/>
          <p:nvPr/>
        </p:nvSpPr>
        <p:spPr>
          <a:xfrm>
            <a:off x="1183199" y="2367520"/>
            <a:ext cx="446567" cy="446567"/>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tx1"/>
              </a:solidFill>
              <a:latin typeface="黑体" panose="02010609060101010101" pitchFamily="49" charset="-122"/>
              <a:ea typeface="黑体" panose="02010609060101010101" pitchFamily="49" charset="-122"/>
            </a:endParaRPr>
          </a:p>
        </p:txBody>
      </p:sp>
      <p:sp>
        <p:nvSpPr>
          <p:cNvPr id="8" name="矩形 7"/>
          <p:cNvSpPr/>
          <p:nvPr/>
        </p:nvSpPr>
        <p:spPr>
          <a:xfrm>
            <a:off x="1630772" y="2367520"/>
            <a:ext cx="446567" cy="446567"/>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tx1"/>
              </a:solidFill>
              <a:latin typeface="黑体" panose="02010609060101010101" pitchFamily="49" charset="-122"/>
              <a:ea typeface="黑体" panose="02010609060101010101" pitchFamily="49" charset="-122"/>
            </a:endParaRPr>
          </a:p>
        </p:txBody>
      </p:sp>
      <p:sp>
        <p:nvSpPr>
          <p:cNvPr id="9" name="矩形 8"/>
          <p:cNvSpPr/>
          <p:nvPr/>
        </p:nvSpPr>
        <p:spPr>
          <a:xfrm>
            <a:off x="2078345" y="2367520"/>
            <a:ext cx="446567" cy="446567"/>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tx1"/>
              </a:solidFill>
              <a:latin typeface="黑体" panose="02010609060101010101" pitchFamily="49" charset="-122"/>
              <a:ea typeface="黑体" panose="02010609060101010101" pitchFamily="49" charset="-122"/>
            </a:endParaRPr>
          </a:p>
        </p:txBody>
      </p:sp>
      <p:sp>
        <p:nvSpPr>
          <p:cNvPr id="10" name="矩形 9"/>
          <p:cNvSpPr/>
          <p:nvPr/>
        </p:nvSpPr>
        <p:spPr>
          <a:xfrm>
            <a:off x="2525918" y="2367520"/>
            <a:ext cx="446567" cy="446567"/>
          </a:xfrm>
          <a:prstGeom prst="rect">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黑体" panose="02010609060101010101" pitchFamily="49" charset="-122"/>
                <a:ea typeface="黑体" panose="02010609060101010101" pitchFamily="49" charset="-122"/>
              </a:rPr>
              <a:t>OF</a:t>
            </a:r>
            <a:endParaRPr lang="zh-CN" altLang="en-US" sz="2000" dirty="0">
              <a:solidFill>
                <a:schemeClr val="tx1"/>
              </a:solidFill>
              <a:latin typeface="黑体" panose="02010609060101010101" pitchFamily="49" charset="-122"/>
              <a:ea typeface="黑体" panose="02010609060101010101" pitchFamily="49" charset="-122"/>
            </a:endParaRPr>
          </a:p>
        </p:txBody>
      </p:sp>
      <p:sp>
        <p:nvSpPr>
          <p:cNvPr id="11" name="矩形 10"/>
          <p:cNvSpPr/>
          <p:nvPr/>
        </p:nvSpPr>
        <p:spPr>
          <a:xfrm>
            <a:off x="2973491" y="2367520"/>
            <a:ext cx="446567" cy="446567"/>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黑体" panose="02010609060101010101" pitchFamily="49" charset="-122"/>
                <a:ea typeface="黑体" panose="02010609060101010101" pitchFamily="49" charset="-122"/>
              </a:rPr>
              <a:t>DF</a:t>
            </a:r>
            <a:endParaRPr lang="zh-CN" altLang="en-US" sz="2000" dirty="0">
              <a:solidFill>
                <a:schemeClr val="tx1"/>
              </a:solidFill>
              <a:latin typeface="黑体" panose="02010609060101010101" pitchFamily="49" charset="-122"/>
              <a:ea typeface="黑体" panose="02010609060101010101" pitchFamily="49" charset="-122"/>
            </a:endParaRPr>
          </a:p>
        </p:txBody>
      </p:sp>
      <p:sp>
        <p:nvSpPr>
          <p:cNvPr id="12" name="矩形 11"/>
          <p:cNvSpPr/>
          <p:nvPr/>
        </p:nvSpPr>
        <p:spPr>
          <a:xfrm>
            <a:off x="3421064" y="2367520"/>
            <a:ext cx="446567" cy="446567"/>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黑体" panose="02010609060101010101" pitchFamily="49" charset="-122"/>
                <a:ea typeface="黑体" panose="02010609060101010101" pitchFamily="49" charset="-122"/>
              </a:rPr>
              <a:t>IF</a:t>
            </a:r>
            <a:endParaRPr lang="zh-CN" altLang="en-US" sz="2000" dirty="0">
              <a:solidFill>
                <a:schemeClr val="tx1"/>
              </a:solidFill>
              <a:latin typeface="黑体" panose="02010609060101010101" pitchFamily="49" charset="-122"/>
              <a:ea typeface="黑体" panose="02010609060101010101" pitchFamily="49" charset="-122"/>
            </a:endParaRPr>
          </a:p>
        </p:txBody>
      </p:sp>
      <p:sp>
        <p:nvSpPr>
          <p:cNvPr id="13" name="矩形 12"/>
          <p:cNvSpPr/>
          <p:nvPr/>
        </p:nvSpPr>
        <p:spPr>
          <a:xfrm>
            <a:off x="3868637" y="2367520"/>
            <a:ext cx="446567" cy="446567"/>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黑体" panose="02010609060101010101" pitchFamily="49" charset="-122"/>
                <a:ea typeface="黑体" panose="02010609060101010101" pitchFamily="49" charset="-122"/>
              </a:rPr>
              <a:t>TF</a:t>
            </a:r>
            <a:endParaRPr lang="zh-CN" altLang="en-US" sz="2000" dirty="0">
              <a:solidFill>
                <a:schemeClr val="tx1"/>
              </a:solidFill>
              <a:latin typeface="黑体" panose="02010609060101010101" pitchFamily="49" charset="-122"/>
              <a:ea typeface="黑体" panose="02010609060101010101" pitchFamily="49" charset="-122"/>
            </a:endParaRPr>
          </a:p>
        </p:txBody>
      </p:sp>
      <p:sp>
        <p:nvSpPr>
          <p:cNvPr id="14" name="矩形 13"/>
          <p:cNvSpPr/>
          <p:nvPr/>
        </p:nvSpPr>
        <p:spPr>
          <a:xfrm>
            <a:off x="4316210" y="2367520"/>
            <a:ext cx="446567" cy="446567"/>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黑体" panose="02010609060101010101" pitchFamily="49" charset="-122"/>
                <a:ea typeface="黑体" panose="02010609060101010101" pitchFamily="49" charset="-122"/>
              </a:rPr>
              <a:t>SF</a:t>
            </a:r>
            <a:endParaRPr lang="zh-CN" altLang="en-US" sz="2000" dirty="0">
              <a:solidFill>
                <a:schemeClr val="tx1"/>
              </a:solidFill>
              <a:latin typeface="黑体" panose="02010609060101010101" pitchFamily="49" charset="-122"/>
              <a:ea typeface="黑体" panose="02010609060101010101" pitchFamily="49" charset="-122"/>
            </a:endParaRPr>
          </a:p>
        </p:txBody>
      </p:sp>
      <p:sp>
        <p:nvSpPr>
          <p:cNvPr id="15" name="矩形 14"/>
          <p:cNvSpPr/>
          <p:nvPr/>
        </p:nvSpPr>
        <p:spPr>
          <a:xfrm>
            <a:off x="4763783" y="2367520"/>
            <a:ext cx="446567" cy="446567"/>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黑体" panose="02010609060101010101" pitchFamily="49" charset="-122"/>
                <a:ea typeface="黑体" panose="02010609060101010101" pitchFamily="49" charset="-122"/>
              </a:rPr>
              <a:t>ZF</a:t>
            </a:r>
            <a:endParaRPr lang="zh-CN" altLang="en-US" sz="2000" dirty="0">
              <a:solidFill>
                <a:schemeClr val="tx1"/>
              </a:solidFill>
              <a:latin typeface="黑体" panose="02010609060101010101" pitchFamily="49" charset="-122"/>
              <a:ea typeface="黑体" panose="02010609060101010101" pitchFamily="49" charset="-122"/>
            </a:endParaRPr>
          </a:p>
        </p:txBody>
      </p:sp>
      <p:sp>
        <p:nvSpPr>
          <p:cNvPr id="16" name="矩形 15"/>
          <p:cNvSpPr/>
          <p:nvPr/>
        </p:nvSpPr>
        <p:spPr>
          <a:xfrm>
            <a:off x="5211356" y="2367520"/>
            <a:ext cx="446567" cy="446567"/>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tx1"/>
              </a:solidFill>
              <a:latin typeface="黑体" panose="02010609060101010101" pitchFamily="49" charset="-122"/>
              <a:ea typeface="黑体" panose="02010609060101010101" pitchFamily="49" charset="-122"/>
            </a:endParaRPr>
          </a:p>
        </p:txBody>
      </p:sp>
      <p:sp>
        <p:nvSpPr>
          <p:cNvPr id="17" name="矩形 16"/>
          <p:cNvSpPr/>
          <p:nvPr/>
        </p:nvSpPr>
        <p:spPr>
          <a:xfrm>
            <a:off x="5658929" y="2367520"/>
            <a:ext cx="446567" cy="446567"/>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黑体" panose="02010609060101010101" pitchFamily="49" charset="-122"/>
                <a:ea typeface="黑体" panose="02010609060101010101" pitchFamily="49" charset="-122"/>
              </a:rPr>
              <a:t>AF</a:t>
            </a:r>
            <a:endParaRPr lang="zh-CN" altLang="en-US" sz="2000" dirty="0">
              <a:solidFill>
                <a:schemeClr val="tx1"/>
              </a:solidFill>
              <a:latin typeface="黑体" panose="02010609060101010101" pitchFamily="49" charset="-122"/>
              <a:ea typeface="黑体" panose="02010609060101010101" pitchFamily="49" charset="-122"/>
            </a:endParaRPr>
          </a:p>
        </p:txBody>
      </p:sp>
      <p:sp>
        <p:nvSpPr>
          <p:cNvPr id="18" name="矩形 17"/>
          <p:cNvSpPr/>
          <p:nvPr/>
        </p:nvSpPr>
        <p:spPr>
          <a:xfrm>
            <a:off x="6106502" y="2367520"/>
            <a:ext cx="446567" cy="446567"/>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tx1"/>
              </a:solidFill>
              <a:latin typeface="黑体" panose="02010609060101010101" pitchFamily="49" charset="-122"/>
              <a:ea typeface="黑体" panose="02010609060101010101" pitchFamily="49" charset="-122"/>
            </a:endParaRPr>
          </a:p>
        </p:txBody>
      </p:sp>
      <p:sp>
        <p:nvSpPr>
          <p:cNvPr id="19" name="矩形 18"/>
          <p:cNvSpPr/>
          <p:nvPr/>
        </p:nvSpPr>
        <p:spPr>
          <a:xfrm>
            <a:off x="6554075" y="2367520"/>
            <a:ext cx="446567" cy="446567"/>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黑体" panose="02010609060101010101" pitchFamily="49" charset="-122"/>
                <a:ea typeface="黑体" panose="02010609060101010101" pitchFamily="49" charset="-122"/>
              </a:rPr>
              <a:t>PF</a:t>
            </a:r>
            <a:endParaRPr lang="zh-CN" altLang="en-US" sz="2000" dirty="0">
              <a:solidFill>
                <a:schemeClr val="tx1"/>
              </a:solidFill>
              <a:latin typeface="黑体" panose="02010609060101010101" pitchFamily="49" charset="-122"/>
              <a:ea typeface="黑体" panose="02010609060101010101" pitchFamily="49" charset="-122"/>
            </a:endParaRPr>
          </a:p>
        </p:txBody>
      </p:sp>
      <p:sp>
        <p:nvSpPr>
          <p:cNvPr id="20" name="矩形 19"/>
          <p:cNvSpPr/>
          <p:nvPr/>
        </p:nvSpPr>
        <p:spPr>
          <a:xfrm>
            <a:off x="7449220" y="2367520"/>
            <a:ext cx="446567" cy="446567"/>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黑体" panose="02010609060101010101" pitchFamily="49" charset="-122"/>
                <a:ea typeface="黑体" panose="02010609060101010101" pitchFamily="49" charset="-122"/>
              </a:rPr>
              <a:t>CF</a:t>
            </a:r>
            <a:endParaRPr lang="zh-CN" altLang="en-US" sz="2000" dirty="0">
              <a:solidFill>
                <a:schemeClr val="tx1"/>
              </a:solidFill>
              <a:latin typeface="黑体" panose="02010609060101010101" pitchFamily="49" charset="-122"/>
              <a:ea typeface="黑体" panose="02010609060101010101" pitchFamily="49" charset="-122"/>
            </a:endParaRPr>
          </a:p>
        </p:txBody>
      </p:sp>
      <p:sp>
        <p:nvSpPr>
          <p:cNvPr id="21" name="矩形 20"/>
          <p:cNvSpPr/>
          <p:nvPr/>
        </p:nvSpPr>
        <p:spPr>
          <a:xfrm>
            <a:off x="7001648" y="2367520"/>
            <a:ext cx="446567" cy="446567"/>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tx1"/>
              </a:solidFill>
              <a:latin typeface="黑体" panose="02010609060101010101" pitchFamily="49" charset="-122"/>
              <a:ea typeface="黑体" panose="02010609060101010101" pitchFamily="49" charset="-122"/>
            </a:endParaRPr>
          </a:p>
        </p:txBody>
      </p:sp>
      <p:sp>
        <p:nvSpPr>
          <p:cNvPr id="22" name="矩形 21"/>
          <p:cNvSpPr/>
          <p:nvPr/>
        </p:nvSpPr>
        <p:spPr>
          <a:xfrm>
            <a:off x="735626" y="1907408"/>
            <a:ext cx="446567" cy="446567"/>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黑体" panose="02010609060101010101" pitchFamily="49" charset="-122"/>
                <a:ea typeface="黑体" panose="02010609060101010101" pitchFamily="49" charset="-122"/>
              </a:rPr>
              <a:t>15</a:t>
            </a:r>
            <a:endParaRPr lang="zh-CN" altLang="en-US" sz="2000" dirty="0">
              <a:solidFill>
                <a:schemeClr val="tx1"/>
              </a:solidFill>
              <a:latin typeface="黑体" panose="02010609060101010101" pitchFamily="49" charset="-122"/>
              <a:ea typeface="黑体" panose="02010609060101010101" pitchFamily="49" charset="-122"/>
            </a:endParaRPr>
          </a:p>
        </p:txBody>
      </p:sp>
      <p:sp>
        <p:nvSpPr>
          <p:cNvPr id="23" name="矩形 22"/>
          <p:cNvSpPr/>
          <p:nvPr/>
        </p:nvSpPr>
        <p:spPr>
          <a:xfrm>
            <a:off x="1183199" y="1907408"/>
            <a:ext cx="446567" cy="446567"/>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黑体" panose="02010609060101010101" pitchFamily="49" charset="-122"/>
                <a:ea typeface="黑体" panose="02010609060101010101" pitchFamily="49" charset="-122"/>
              </a:rPr>
              <a:t>14</a:t>
            </a:r>
            <a:endParaRPr lang="zh-CN" altLang="en-US" sz="2000" dirty="0">
              <a:solidFill>
                <a:schemeClr val="tx1"/>
              </a:solidFill>
              <a:latin typeface="黑体" panose="02010609060101010101" pitchFamily="49" charset="-122"/>
              <a:ea typeface="黑体" panose="02010609060101010101" pitchFamily="49" charset="-122"/>
            </a:endParaRPr>
          </a:p>
        </p:txBody>
      </p:sp>
      <p:sp>
        <p:nvSpPr>
          <p:cNvPr id="24" name="矩形 23"/>
          <p:cNvSpPr/>
          <p:nvPr/>
        </p:nvSpPr>
        <p:spPr>
          <a:xfrm>
            <a:off x="1630772" y="1907408"/>
            <a:ext cx="446567" cy="446567"/>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黑体" panose="02010609060101010101" pitchFamily="49" charset="-122"/>
                <a:ea typeface="黑体" panose="02010609060101010101" pitchFamily="49" charset="-122"/>
              </a:rPr>
              <a:t>13</a:t>
            </a:r>
            <a:endParaRPr lang="zh-CN" altLang="en-US" sz="2000" dirty="0">
              <a:solidFill>
                <a:schemeClr val="tx1"/>
              </a:solidFill>
              <a:latin typeface="黑体" panose="02010609060101010101" pitchFamily="49" charset="-122"/>
              <a:ea typeface="黑体" panose="02010609060101010101" pitchFamily="49" charset="-122"/>
            </a:endParaRPr>
          </a:p>
        </p:txBody>
      </p:sp>
      <p:sp>
        <p:nvSpPr>
          <p:cNvPr id="25" name="矩形 24"/>
          <p:cNvSpPr/>
          <p:nvPr/>
        </p:nvSpPr>
        <p:spPr>
          <a:xfrm>
            <a:off x="2078345" y="1907408"/>
            <a:ext cx="446567" cy="446567"/>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黑体" panose="02010609060101010101" pitchFamily="49" charset="-122"/>
                <a:ea typeface="黑体" panose="02010609060101010101" pitchFamily="49" charset="-122"/>
              </a:rPr>
              <a:t>12</a:t>
            </a:r>
            <a:endParaRPr lang="zh-CN" altLang="en-US" sz="2000" dirty="0">
              <a:solidFill>
                <a:schemeClr val="tx1"/>
              </a:solidFill>
              <a:latin typeface="黑体" panose="02010609060101010101" pitchFamily="49" charset="-122"/>
              <a:ea typeface="黑体" panose="02010609060101010101" pitchFamily="49" charset="-122"/>
            </a:endParaRPr>
          </a:p>
        </p:txBody>
      </p:sp>
      <p:sp>
        <p:nvSpPr>
          <p:cNvPr id="26" name="矩形 25"/>
          <p:cNvSpPr/>
          <p:nvPr/>
        </p:nvSpPr>
        <p:spPr>
          <a:xfrm>
            <a:off x="2525918" y="1907408"/>
            <a:ext cx="446567" cy="446567"/>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黑体" panose="02010609060101010101" pitchFamily="49" charset="-122"/>
                <a:ea typeface="黑体" panose="02010609060101010101" pitchFamily="49" charset="-122"/>
              </a:rPr>
              <a:t>11</a:t>
            </a:r>
            <a:endParaRPr lang="zh-CN" altLang="en-US" sz="2000" dirty="0">
              <a:solidFill>
                <a:schemeClr val="tx1"/>
              </a:solidFill>
              <a:latin typeface="黑体" panose="02010609060101010101" pitchFamily="49" charset="-122"/>
              <a:ea typeface="黑体" panose="02010609060101010101" pitchFamily="49" charset="-122"/>
            </a:endParaRPr>
          </a:p>
        </p:txBody>
      </p:sp>
      <p:sp>
        <p:nvSpPr>
          <p:cNvPr id="27" name="矩形 26"/>
          <p:cNvSpPr/>
          <p:nvPr/>
        </p:nvSpPr>
        <p:spPr>
          <a:xfrm>
            <a:off x="2973491" y="1907408"/>
            <a:ext cx="446567" cy="446567"/>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黑体" panose="02010609060101010101" pitchFamily="49" charset="-122"/>
                <a:ea typeface="黑体" panose="02010609060101010101" pitchFamily="49" charset="-122"/>
              </a:rPr>
              <a:t>10</a:t>
            </a:r>
            <a:endParaRPr lang="zh-CN" altLang="en-US" sz="2000" dirty="0">
              <a:solidFill>
                <a:schemeClr val="tx1"/>
              </a:solidFill>
              <a:latin typeface="黑体" panose="02010609060101010101" pitchFamily="49" charset="-122"/>
              <a:ea typeface="黑体" panose="02010609060101010101" pitchFamily="49" charset="-122"/>
            </a:endParaRPr>
          </a:p>
        </p:txBody>
      </p:sp>
      <p:sp>
        <p:nvSpPr>
          <p:cNvPr id="28" name="矩形 27"/>
          <p:cNvSpPr/>
          <p:nvPr/>
        </p:nvSpPr>
        <p:spPr>
          <a:xfrm>
            <a:off x="3421064" y="1907408"/>
            <a:ext cx="446567" cy="446567"/>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黑体" panose="02010609060101010101" pitchFamily="49" charset="-122"/>
                <a:ea typeface="黑体" panose="02010609060101010101" pitchFamily="49" charset="-122"/>
              </a:rPr>
              <a:t>9</a:t>
            </a:r>
            <a:endParaRPr lang="zh-CN" altLang="en-US" sz="2000" dirty="0">
              <a:solidFill>
                <a:schemeClr val="tx1"/>
              </a:solidFill>
              <a:latin typeface="黑体" panose="02010609060101010101" pitchFamily="49" charset="-122"/>
              <a:ea typeface="黑体" panose="02010609060101010101" pitchFamily="49" charset="-122"/>
            </a:endParaRPr>
          </a:p>
        </p:txBody>
      </p:sp>
      <p:sp>
        <p:nvSpPr>
          <p:cNvPr id="29" name="矩形 28"/>
          <p:cNvSpPr/>
          <p:nvPr/>
        </p:nvSpPr>
        <p:spPr>
          <a:xfrm>
            <a:off x="3868637" y="1907408"/>
            <a:ext cx="446567" cy="446567"/>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黑体" panose="02010609060101010101" pitchFamily="49" charset="-122"/>
                <a:ea typeface="黑体" panose="02010609060101010101" pitchFamily="49" charset="-122"/>
              </a:rPr>
              <a:t>8</a:t>
            </a:r>
            <a:endParaRPr lang="zh-CN" altLang="en-US" sz="2000" dirty="0">
              <a:solidFill>
                <a:schemeClr val="tx1"/>
              </a:solidFill>
              <a:latin typeface="黑体" panose="02010609060101010101" pitchFamily="49" charset="-122"/>
              <a:ea typeface="黑体" panose="02010609060101010101" pitchFamily="49" charset="-122"/>
            </a:endParaRPr>
          </a:p>
        </p:txBody>
      </p:sp>
      <p:sp>
        <p:nvSpPr>
          <p:cNvPr id="30" name="矩形 29"/>
          <p:cNvSpPr/>
          <p:nvPr/>
        </p:nvSpPr>
        <p:spPr>
          <a:xfrm>
            <a:off x="4316210" y="1907408"/>
            <a:ext cx="446567" cy="446567"/>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黑体" panose="02010609060101010101" pitchFamily="49" charset="-122"/>
                <a:ea typeface="黑体" panose="02010609060101010101" pitchFamily="49" charset="-122"/>
              </a:rPr>
              <a:t>7</a:t>
            </a:r>
            <a:endParaRPr lang="zh-CN" altLang="en-US" sz="2000" dirty="0">
              <a:solidFill>
                <a:schemeClr val="tx1"/>
              </a:solidFill>
              <a:latin typeface="黑体" panose="02010609060101010101" pitchFamily="49" charset="-122"/>
              <a:ea typeface="黑体" panose="02010609060101010101" pitchFamily="49" charset="-122"/>
            </a:endParaRPr>
          </a:p>
        </p:txBody>
      </p:sp>
      <p:sp>
        <p:nvSpPr>
          <p:cNvPr id="31" name="矩形 30"/>
          <p:cNvSpPr/>
          <p:nvPr/>
        </p:nvSpPr>
        <p:spPr>
          <a:xfrm>
            <a:off x="4763783" y="1907408"/>
            <a:ext cx="446567" cy="446567"/>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黑体" panose="02010609060101010101" pitchFamily="49" charset="-122"/>
                <a:ea typeface="黑体" panose="02010609060101010101" pitchFamily="49" charset="-122"/>
              </a:rPr>
              <a:t>6</a:t>
            </a:r>
            <a:endParaRPr lang="zh-CN" altLang="en-US" sz="2000" dirty="0">
              <a:solidFill>
                <a:schemeClr val="tx1"/>
              </a:solidFill>
              <a:latin typeface="黑体" panose="02010609060101010101" pitchFamily="49" charset="-122"/>
              <a:ea typeface="黑体" panose="02010609060101010101" pitchFamily="49" charset="-122"/>
            </a:endParaRPr>
          </a:p>
        </p:txBody>
      </p:sp>
      <p:sp>
        <p:nvSpPr>
          <p:cNvPr id="32" name="矩形 31"/>
          <p:cNvSpPr/>
          <p:nvPr/>
        </p:nvSpPr>
        <p:spPr>
          <a:xfrm>
            <a:off x="5211356" y="1907408"/>
            <a:ext cx="446567" cy="446567"/>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黑体" panose="02010609060101010101" pitchFamily="49" charset="-122"/>
                <a:ea typeface="黑体" panose="02010609060101010101" pitchFamily="49" charset="-122"/>
              </a:rPr>
              <a:t>5</a:t>
            </a:r>
            <a:endParaRPr lang="zh-CN" altLang="en-US" sz="2000" dirty="0">
              <a:solidFill>
                <a:schemeClr val="tx1"/>
              </a:solidFill>
              <a:latin typeface="黑体" panose="02010609060101010101" pitchFamily="49" charset="-122"/>
              <a:ea typeface="黑体" panose="02010609060101010101" pitchFamily="49" charset="-122"/>
            </a:endParaRPr>
          </a:p>
        </p:txBody>
      </p:sp>
      <p:sp>
        <p:nvSpPr>
          <p:cNvPr id="33" name="矩形 32"/>
          <p:cNvSpPr/>
          <p:nvPr/>
        </p:nvSpPr>
        <p:spPr>
          <a:xfrm>
            <a:off x="5658929" y="1907408"/>
            <a:ext cx="446567" cy="446567"/>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黑体" panose="02010609060101010101" pitchFamily="49" charset="-122"/>
                <a:ea typeface="黑体" panose="02010609060101010101" pitchFamily="49" charset="-122"/>
              </a:rPr>
              <a:t>4</a:t>
            </a:r>
            <a:endParaRPr lang="zh-CN" altLang="en-US" sz="2000" dirty="0">
              <a:solidFill>
                <a:schemeClr val="tx1"/>
              </a:solidFill>
              <a:latin typeface="黑体" panose="02010609060101010101" pitchFamily="49" charset="-122"/>
              <a:ea typeface="黑体" panose="02010609060101010101" pitchFamily="49" charset="-122"/>
            </a:endParaRPr>
          </a:p>
        </p:txBody>
      </p:sp>
      <p:sp>
        <p:nvSpPr>
          <p:cNvPr id="34" name="矩形 33"/>
          <p:cNvSpPr/>
          <p:nvPr/>
        </p:nvSpPr>
        <p:spPr>
          <a:xfrm>
            <a:off x="6106502" y="1907408"/>
            <a:ext cx="446567" cy="446567"/>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黑体" panose="02010609060101010101" pitchFamily="49" charset="-122"/>
                <a:ea typeface="黑体" panose="02010609060101010101" pitchFamily="49" charset="-122"/>
              </a:rPr>
              <a:t>3</a:t>
            </a:r>
            <a:endParaRPr lang="zh-CN" altLang="en-US" sz="2000" dirty="0">
              <a:solidFill>
                <a:schemeClr val="tx1"/>
              </a:solidFill>
              <a:latin typeface="黑体" panose="02010609060101010101" pitchFamily="49" charset="-122"/>
              <a:ea typeface="黑体" panose="02010609060101010101" pitchFamily="49" charset="-122"/>
            </a:endParaRPr>
          </a:p>
        </p:txBody>
      </p:sp>
      <p:sp>
        <p:nvSpPr>
          <p:cNvPr id="35" name="矩形 34"/>
          <p:cNvSpPr/>
          <p:nvPr/>
        </p:nvSpPr>
        <p:spPr>
          <a:xfrm>
            <a:off x="6554075" y="1907408"/>
            <a:ext cx="446567" cy="446567"/>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黑体" panose="02010609060101010101" pitchFamily="49" charset="-122"/>
                <a:ea typeface="黑体" panose="02010609060101010101" pitchFamily="49" charset="-122"/>
              </a:rPr>
              <a:t>2</a:t>
            </a:r>
            <a:endParaRPr lang="zh-CN" altLang="en-US" sz="2000" dirty="0">
              <a:solidFill>
                <a:schemeClr val="tx1"/>
              </a:solidFill>
              <a:latin typeface="黑体" panose="02010609060101010101" pitchFamily="49" charset="-122"/>
              <a:ea typeface="黑体" panose="02010609060101010101" pitchFamily="49" charset="-122"/>
            </a:endParaRPr>
          </a:p>
        </p:txBody>
      </p:sp>
      <p:sp>
        <p:nvSpPr>
          <p:cNvPr id="36" name="矩形 35"/>
          <p:cNvSpPr/>
          <p:nvPr/>
        </p:nvSpPr>
        <p:spPr>
          <a:xfrm>
            <a:off x="7449220" y="1907408"/>
            <a:ext cx="446567" cy="446567"/>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黑体" panose="02010609060101010101" pitchFamily="49" charset="-122"/>
                <a:ea typeface="黑体" panose="02010609060101010101" pitchFamily="49" charset="-122"/>
              </a:rPr>
              <a:t>0</a:t>
            </a:r>
            <a:endParaRPr lang="zh-CN" altLang="en-US" sz="2000" dirty="0">
              <a:solidFill>
                <a:schemeClr val="tx1"/>
              </a:solidFill>
              <a:latin typeface="黑体" panose="02010609060101010101" pitchFamily="49" charset="-122"/>
              <a:ea typeface="黑体" panose="02010609060101010101" pitchFamily="49" charset="-122"/>
            </a:endParaRPr>
          </a:p>
        </p:txBody>
      </p:sp>
      <p:sp>
        <p:nvSpPr>
          <p:cNvPr id="37" name="矩形 36"/>
          <p:cNvSpPr/>
          <p:nvPr/>
        </p:nvSpPr>
        <p:spPr>
          <a:xfrm>
            <a:off x="7001648" y="1907408"/>
            <a:ext cx="446567" cy="446567"/>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黑体" panose="02010609060101010101" pitchFamily="49" charset="-122"/>
                <a:ea typeface="黑体" panose="02010609060101010101" pitchFamily="49" charset="-122"/>
              </a:rPr>
              <a:t>1</a:t>
            </a:r>
            <a:endParaRPr lang="zh-CN" altLang="en-US" sz="2000" dirty="0">
              <a:solidFill>
                <a:schemeClr val="tx1"/>
              </a:solidFill>
              <a:latin typeface="黑体" panose="02010609060101010101" pitchFamily="49" charset="-122"/>
              <a:ea typeface="黑体" panose="02010609060101010101" pitchFamily="49" charset="-122"/>
            </a:endParaRPr>
          </a:p>
        </p:txBody>
      </p:sp>
      <p:sp>
        <p:nvSpPr>
          <p:cNvPr id="83" name="文本框 82"/>
          <p:cNvSpPr txBox="1"/>
          <p:nvPr/>
        </p:nvSpPr>
        <p:spPr>
          <a:xfrm>
            <a:off x="2481785" y="2814083"/>
            <a:ext cx="492443" cy="1538455"/>
          </a:xfrm>
          <a:prstGeom prst="rect">
            <a:avLst/>
          </a:prstGeom>
          <a:noFill/>
        </p:spPr>
        <p:txBody>
          <a:bodyPr vert="eaVert" wrap="square" rtlCol="0">
            <a:spAutoFit/>
          </a:bodyPr>
          <a:lstStyle/>
          <a:p>
            <a:r>
              <a:rPr lang="zh-CN" altLang="en-US" sz="2000" dirty="0">
                <a:latin typeface="黑体" panose="02010609060101010101" pitchFamily="49" charset="-122"/>
                <a:ea typeface="黑体" panose="02010609060101010101" pitchFamily="49" charset="-122"/>
              </a:rPr>
              <a:t>溢出标志</a:t>
            </a:r>
          </a:p>
        </p:txBody>
      </p:sp>
      <p:sp>
        <p:nvSpPr>
          <p:cNvPr id="46" name="文本框 45"/>
          <p:cNvSpPr txBox="1"/>
          <p:nvPr/>
        </p:nvSpPr>
        <p:spPr>
          <a:xfrm>
            <a:off x="735626" y="5145453"/>
            <a:ext cx="7052296" cy="430887"/>
          </a:xfrm>
          <a:prstGeom prst="rect">
            <a:avLst/>
          </a:prstGeom>
          <a:noFill/>
        </p:spPr>
        <p:txBody>
          <a:bodyPr wrap="square" rtlCol="0">
            <a:spAutoFit/>
          </a:bodyPr>
          <a:lstStyle/>
          <a:p>
            <a:r>
              <a:rPr lang="en-US" altLang="zh-CN" sz="2200" dirty="0">
                <a:latin typeface="黑体" panose="02010609060101010101" pitchFamily="49" charset="-122"/>
                <a:ea typeface="黑体" panose="02010609060101010101" pitchFamily="49" charset="-122"/>
              </a:rPr>
              <a:t>OF</a:t>
            </a:r>
            <a:r>
              <a:rPr lang="zh-CN" altLang="en-US" sz="2200" dirty="0">
                <a:latin typeface="黑体" panose="02010609060101010101" pitchFamily="49" charset="-122"/>
                <a:ea typeface="黑体" panose="02010609060101010101" pitchFamily="49" charset="-122"/>
              </a:rPr>
              <a:t>溢出标志：运算结果超出规定范围</a:t>
            </a:r>
            <a:r>
              <a:rPr lang="en-US" altLang="zh-CN" sz="2200" dirty="0">
                <a:latin typeface="黑体" panose="02010609060101010101" pitchFamily="49" charset="-122"/>
                <a:ea typeface="黑体" panose="02010609060101010101" pitchFamily="49" charset="-122"/>
              </a:rPr>
              <a:t>OF=1</a:t>
            </a:r>
            <a:r>
              <a:rPr lang="zh-CN" altLang="en-US" sz="2200" dirty="0">
                <a:latin typeface="黑体" panose="02010609060101010101" pitchFamily="49" charset="-122"/>
                <a:ea typeface="黑体" panose="02010609060101010101" pitchFamily="49" charset="-122"/>
              </a:rPr>
              <a:t>，否则</a:t>
            </a:r>
            <a:r>
              <a:rPr lang="en-US" altLang="zh-CN" sz="2200" dirty="0">
                <a:latin typeface="黑体" panose="02010609060101010101" pitchFamily="49" charset="-122"/>
                <a:ea typeface="黑体" panose="02010609060101010101" pitchFamily="49" charset="-122"/>
              </a:rPr>
              <a:t>OF=0</a:t>
            </a:r>
            <a:endParaRPr lang="zh-CN" altLang="en-US" sz="2200"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17403411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735626" y="394685"/>
            <a:ext cx="7849003" cy="58477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30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Helvetica" panose="020B0604020202020204" pitchFamily="34" charset="0"/>
              </a:rPr>
              <a:t>标志寄存器</a:t>
            </a:r>
          </a:p>
        </p:txBody>
      </p:sp>
      <p:sp>
        <p:nvSpPr>
          <p:cNvPr id="4" name="矩形 3"/>
          <p:cNvSpPr/>
          <p:nvPr/>
        </p:nvSpPr>
        <p:spPr>
          <a:xfrm>
            <a:off x="735626" y="2367520"/>
            <a:ext cx="446567" cy="446567"/>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tx1"/>
              </a:solidFill>
              <a:latin typeface="黑体" panose="02010609060101010101" pitchFamily="49" charset="-122"/>
              <a:ea typeface="黑体" panose="02010609060101010101" pitchFamily="49" charset="-122"/>
            </a:endParaRPr>
          </a:p>
        </p:txBody>
      </p:sp>
      <p:sp>
        <p:nvSpPr>
          <p:cNvPr id="7" name="矩形 6"/>
          <p:cNvSpPr/>
          <p:nvPr/>
        </p:nvSpPr>
        <p:spPr>
          <a:xfrm>
            <a:off x="1183199" y="2367520"/>
            <a:ext cx="446567" cy="446567"/>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tx1"/>
              </a:solidFill>
              <a:latin typeface="黑体" panose="02010609060101010101" pitchFamily="49" charset="-122"/>
              <a:ea typeface="黑体" panose="02010609060101010101" pitchFamily="49" charset="-122"/>
            </a:endParaRPr>
          </a:p>
        </p:txBody>
      </p:sp>
      <p:sp>
        <p:nvSpPr>
          <p:cNvPr id="8" name="矩形 7"/>
          <p:cNvSpPr/>
          <p:nvPr/>
        </p:nvSpPr>
        <p:spPr>
          <a:xfrm>
            <a:off x="1630772" y="2367520"/>
            <a:ext cx="446567" cy="446567"/>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tx1"/>
              </a:solidFill>
              <a:latin typeface="黑体" panose="02010609060101010101" pitchFamily="49" charset="-122"/>
              <a:ea typeface="黑体" panose="02010609060101010101" pitchFamily="49" charset="-122"/>
            </a:endParaRPr>
          </a:p>
        </p:txBody>
      </p:sp>
      <p:sp>
        <p:nvSpPr>
          <p:cNvPr id="9" name="矩形 8"/>
          <p:cNvSpPr/>
          <p:nvPr/>
        </p:nvSpPr>
        <p:spPr>
          <a:xfrm>
            <a:off x="2078345" y="2367520"/>
            <a:ext cx="446567" cy="446567"/>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tx1"/>
              </a:solidFill>
              <a:latin typeface="黑体" panose="02010609060101010101" pitchFamily="49" charset="-122"/>
              <a:ea typeface="黑体" panose="02010609060101010101" pitchFamily="49" charset="-122"/>
            </a:endParaRPr>
          </a:p>
        </p:txBody>
      </p:sp>
      <p:sp>
        <p:nvSpPr>
          <p:cNvPr id="10" name="矩形 9"/>
          <p:cNvSpPr/>
          <p:nvPr/>
        </p:nvSpPr>
        <p:spPr>
          <a:xfrm>
            <a:off x="2525918" y="2367520"/>
            <a:ext cx="446567" cy="446567"/>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黑体" panose="02010609060101010101" pitchFamily="49" charset="-122"/>
                <a:ea typeface="黑体" panose="02010609060101010101" pitchFamily="49" charset="-122"/>
              </a:rPr>
              <a:t>OF</a:t>
            </a:r>
            <a:endParaRPr lang="zh-CN" altLang="en-US" sz="2000" dirty="0">
              <a:solidFill>
                <a:schemeClr val="tx1"/>
              </a:solidFill>
              <a:latin typeface="黑体" panose="02010609060101010101" pitchFamily="49" charset="-122"/>
              <a:ea typeface="黑体" panose="02010609060101010101" pitchFamily="49" charset="-122"/>
            </a:endParaRPr>
          </a:p>
        </p:txBody>
      </p:sp>
      <p:sp>
        <p:nvSpPr>
          <p:cNvPr id="11" name="矩形 10"/>
          <p:cNvSpPr/>
          <p:nvPr/>
        </p:nvSpPr>
        <p:spPr>
          <a:xfrm>
            <a:off x="2973491" y="2367520"/>
            <a:ext cx="446567" cy="446567"/>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黑体" panose="02010609060101010101" pitchFamily="49" charset="-122"/>
                <a:ea typeface="黑体" panose="02010609060101010101" pitchFamily="49" charset="-122"/>
              </a:rPr>
              <a:t>DF</a:t>
            </a:r>
            <a:endParaRPr lang="zh-CN" altLang="en-US" sz="2000" dirty="0">
              <a:solidFill>
                <a:schemeClr val="tx1"/>
              </a:solidFill>
              <a:latin typeface="黑体" panose="02010609060101010101" pitchFamily="49" charset="-122"/>
              <a:ea typeface="黑体" panose="02010609060101010101" pitchFamily="49" charset="-122"/>
            </a:endParaRPr>
          </a:p>
        </p:txBody>
      </p:sp>
      <p:sp>
        <p:nvSpPr>
          <p:cNvPr id="12" name="矩形 11"/>
          <p:cNvSpPr/>
          <p:nvPr/>
        </p:nvSpPr>
        <p:spPr>
          <a:xfrm>
            <a:off x="3421064" y="2367520"/>
            <a:ext cx="446567" cy="446567"/>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黑体" panose="02010609060101010101" pitchFamily="49" charset="-122"/>
                <a:ea typeface="黑体" panose="02010609060101010101" pitchFamily="49" charset="-122"/>
              </a:rPr>
              <a:t>IF</a:t>
            </a:r>
            <a:endParaRPr lang="zh-CN" altLang="en-US" sz="2000" dirty="0">
              <a:solidFill>
                <a:schemeClr val="tx1"/>
              </a:solidFill>
              <a:latin typeface="黑体" panose="02010609060101010101" pitchFamily="49" charset="-122"/>
              <a:ea typeface="黑体" panose="02010609060101010101" pitchFamily="49" charset="-122"/>
            </a:endParaRPr>
          </a:p>
        </p:txBody>
      </p:sp>
      <p:sp>
        <p:nvSpPr>
          <p:cNvPr id="13" name="矩形 12"/>
          <p:cNvSpPr/>
          <p:nvPr/>
        </p:nvSpPr>
        <p:spPr>
          <a:xfrm>
            <a:off x="3868637" y="2367520"/>
            <a:ext cx="446567" cy="446567"/>
          </a:xfrm>
          <a:prstGeom prst="rect">
            <a:avLst/>
          </a:prstGeom>
          <a:solidFill>
            <a:srgbClr val="66FF99"/>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黑体" panose="02010609060101010101" pitchFamily="49" charset="-122"/>
                <a:ea typeface="黑体" panose="02010609060101010101" pitchFamily="49" charset="-122"/>
              </a:rPr>
              <a:t>TF</a:t>
            </a:r>
            <a:endParaRPr lang="zh-CN" altLang="en-US" sz="2000" dirty="0">
              <a:solidFill>
                <a:schemeClr val="tx1"/>
              </a:solidFill>
              <a:latin typeface="黑体" panose="02010609060101010101" pitchFamily="49" charset="-122"/>
              <a:ea typeface="黑体" panose="02010609060101010101" pitchFamily="49" charset="-122"/>
            </a:endParaRPr>
          </a:p>
        </p:txBody>
      </p:sp>
      <p:sp>
        <p:nvSpPr>
          <p:cNvPr id="14" name="矩形 13"/>
          <p:cNvSpPr/>
          <p:nvPr/>
        </p:nvSpPr>
        <p:spPr>
          <a:xfrm>
            <a:off x="4316210" y="2367520"/>
            <a:ext cx="446567" cy="446567"/>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黑体" panose="02010609060101010101" pitchFamily="49" charset="-122"/>
                <a:ea typeface="黑体" panose="02010609060101010101" pitchFamily="49" charset="-122"/>
              </a:rPr>
              <a:t>SF</a:t>
            </a:r>
            <a:endParaRPr lang="zh-CN" altLang="en-US" sz="2000" dirty="0">
              <a:solidFill>
                <a:schemeClr val="tx1"/>
              </a:solidFill>
              <a:latin typeface="黑体" panose="02010609060101010101" pitchFamily="49" charset="-122"/>
              <a:ea typeface="黑体" panose="02010609060101010101" pitchFamily="49" charset="-122"/>
            </a:endParaRPr>
          </a:p>
        </p:txBody>
      </p:sp>
      <p:sp>
        <p:nvSpPr>
          <p:cNvPr id="15" name="矩形 14"/>
          <p:cNvSpPr/>
          <p:nvPr/>
        </p:nvSpPr>
        <p:spPr>
          <a:xfrm>
            <a:off x="4763783" y="2367520"/>
            <a:ext cx="446567" cy="446567"/>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黑体" panose="02010609060101010101" pitchFamily="49" charset="-122"/>
                <a:ea typeface="黑体" panose="02010609060101010101" pitchFamily="49" charset="-122"/>
              </a:rPr>
              <a:t>ZF</a:t>
            </a:r>
            <a:endParaRPr lang="zh-CN" altLang="en-US" sz="2000" dirty="0">
              <a:solidFill>
                <a:schemeClr val="tx1"/>
              </a:solidFill>
              <a:latin typeface="黑体" panose="02010609060101010101" pitchFamily="49" charset="-122"/>
              <a:ea typeface="黑体" panose="02010609060101010101" pitchFamily="49" charset="-122"/>
            </a:endParaRPr>
          </a:p>
        </p:txBody>
      </p:sp>
      <p:sp>
        <p:nvSpPr>
          <p:cNvPr id="16" name="矩形 15"/>
          <p:cNvSpPr/>
          <p:nvPr/>
        </p:nvSpPr>
        <p:spPr>
          <a:xfrm>
            <a:off x="5211356" y="2367520"/>
            <a:ext cx="446567" cy="446567"/>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tx1"/>
              </a:solidFill>
              <a:latin typeface="黑体" panose="02010609060101010101" pitchFamily="49" charset="-122"/>
              <a:ea typeface="黑体" panose="02010609060101010101" pitchFamily="49" charset="-122"/>
            </a:endParaRPr>
          </a:p>
        </p:txBody>
      </p:sp>
      <p:sp>
        <p:nvSpPr>
          <p:cNvPr id="17" name="矩形 16"/>
          <p:cNvSpPr/>
          <p:nvPr/>
        </p:nvSpPr>
        <p:spPr>
          <a:xfrm>
            <a:off x="5658929" y="2367520"/>
            <a:ext cx="446567" cy="446567"/>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黑体" panose="02010609060101010101" pitchFamily="49" charset="-122"/>
                <a:ea typeface="黑体" panose="02010609060101010101" pitchFamily="49" charset="-122"/>
              </a:rPr>
              <a:t>AF</a:t>
            </a:r>
            <a:endParaRPr lang="zh-CN" altLang="en-US" sz="2000" dirty="0">
              <a:solidFill>
                <a:schemeClr val="tx1"/>
              </a:solidFill>
              <a:latin typeface="黑体" panose="02010609060101010101" pitchFamily="49" charset="-122"/>
              <a:ea typeface="黑体" panose="02010609060101010101" pitchFamily="49" charset="-122"/>
            </a:endParaRPr>
          </a:p>
        </p:txBody>
      </p:sp>
      <p:sp>
        <p:nvSpPr>
          <p:cNvPr id="18" name="矩形 17"/>
          <p:cNvSpPr/>
          <p:nvPr/>
        </p:nvSpPr>
        <p:spPr>
          <a:xfrm>
            <a:off x="6106502" y="2367520"/>
            <a:ext cx="446567" cy="446567"/>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tx1"/>
              </a:solidFill>
              <a:latin typeface="黑体" panose="02010609060101010101" pitchFamily="49" charset="-122"/>
              <a:ea typeface="黑体" panose="02010609060101010101" pitchFamily="49" charset="-122"/>
            </a:endParaRPr>
          </a:p>
        </p:txBody>
      </p:sp>
      <p:sp>
        <p:nvSpPr>
          <p:cNvPr id="19" name="矩形 18"/>
          <p:cNvSpPr/>
          <p:nvPr/>
        </p:nvSpPr>
        <p:spPr>
          <a:xfrm>
            <a:off x="6554075" y="2367520"/>
            <a:ext cx="446567" cy="446567"/>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黑体" panose="02010609060101010101" pitchFamily="49" charset="-122"/>
                <a:ea typeface="黑体" panose="02010609060101010101" pitchFamily="49" charset="-122"/>
              </a:rPr>
              <a:t>PF</a:t>
            </a:r>
            <a:endParaRPr lang="zh-CN" altLang="en-US" sz="2000" dirty="0">
              <a:solidFill>
                <a:schemeClr val="tx1"/>
              </a:solidFill>
              <a:latin typeface="黑体" panose="02010609060101010101" pitchFamily="49" charset="-122"/>
              <a:ea typeface="黑体" panose="02010609060101010101" pitchFamily="49" charset="-122"/>
            </a:endParaRPr>
          </a:p>
        </p:txBody>
      </p:sp>
      <p:sp>
        <p:nvSpPr>
          <p:cNvPr id="20" name="矩形 19"/>
          <p:cNvSpPr/>
          <p:nvPr/>
        </p:nvSpPr>
        <p:spPr>
          <a:xfrm>
            <a:off x="7449220" y="2367520"/>
            <a:ext cx="446567" cy="446567"/>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黑体" panose="02010609060101010101" pitchFamily="49" charset="-122"/>
                <a:ea typeface="黑体" panose="02010609060101010101" pitchFamily="49" charset="-122"/>
              </a:rPr>
              <a:t>CF</a:t>
            </a:r>
            <a:endParaRPr lang="zh-CN" altLang="en-US" sz="2000" dirty="0">
              <a:solidFill>
                <a:schemeClr val="tx1"/>
              </a:solidFill>
              <a:latin typeface="黑体" panose="02010609060101010101" pitchFamily="49" charset="-122"/>
              <a:ea typeface="黑体" panose="02010609060101010101" pitchFamily="49" charset="-122"/>
            </a:endParaRPr>
          </a:p>
        </p:txBody>
      </p:sp>
      <p:sp>
        <p:nvSpPr>
          <p:cNvPr id="21" name="矩形 20"/>
          <p:cNvSpPr/>
          <p:nvPr/>
        </p:nvSpPr>
        <p:spPr>
          <a:xfrm>
            <a:off x="7001648" y="2367520"/>
            <a:ext cx="446567" cy="446567"/>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tx1"/>
              </a:solidFill>
              <a:latin typeface="黑体" panose="02010609060101010101" pitchFamily="49" charset="-122"/>
              <a:ea typeface="黑体" panose="02010609060101010101" pitchFamily="49" charset="-122"/>
            </a:endParaRPr>
          </a:p>
        </p:txBody>
      </p:sp>
      <p:sp>
        <p:nvSpPr>
          <p:cNvPr id="22" name="矩形 21"/>
          <p:cNvSpPr/>
          <p:nvPr/>
        </p:nvSpPr>
        <p:spPr>
          <a:xfrm>
            <a:off x="735626" y="1907408"/>
            <a:ext cx="446567" cy="446567"/>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黑体" panose="02010609060101010101" pitchFamily="49" charset="-122"/>
                <a:ea typeface="黑体" panose="02010609060101010101" pitchFamily="49" charset="-122"/>
              </a:rPr>
              <a:t>15</a:t>
            </a:r>
            <a:endParaRPr lang="zh-CN" altLang="en-US" sz="2000" dirty="0">
              <a:solidFill>
                <a:schemeClr val="tx1"/>
              </a:solidFill>
              <a:latin typeface="黑体" panose="02010609060101010101" pitchFamily="49" charset="-122"/>
              <a:ea typeface="黑体" panose="02010609060101010101" pitchFamily="49" charset="-122"/>
            </a:endParaRPr>
          </a:p>
        </p:txBody>
      </p:sp>
      <p:sp>
        <p:nvSpPr>
          <p:cNvPr id="23" name="矩形 22"/>
          <p:cNvSpPr/>
          <p:nvPr/>
        </p:nvSpPr>
        <p:spPr>
          <a:xfrm>
            <a:off x="1183199" y="1907408"/>
            <a:ext cx="446567" cy="446567"/>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黑体" panose="02010609060101010101" pitchFamily="49" charset="-122"/>
                <a:ea typeface="黑体" panose="02010609060101010101" pitchFamily="49" charset="-122"/>
              </a:rPr>
              <a:t>14</a:t>
            </a:r>
            <a:endParaRPr lang="zh-CN" altLang="en-US" sz="2000" dirty="0">
              <a:solidFill>
                <a:schemeClr val="tx1"/>
              </a:solidFill>
              <a:latin typeface="黑体" panose="02010609060101010101" pitchFamily="49" charset="-122"/>
              <a:ea typeface="黑体" panose="02010609060101010101" pitchFamily="49" charset="-122"/>
            </a:endParaRPr>
          </a:p>
        </p:txBody>
      </p:sp>
      <p:sp>
        <p:nvSpPr>
          <p:cNvPr id="24" name="矩形 23"/>
          <p:cNvSpPr/>
          <p:nvPr/>
        </p:nvSpPr>
        <p:spPr>
          <a:xfrm>
            <a:off x="1630772" y="1907408"/>
            <a:ext cx="446567" cy="446567"/>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黑体" panose="02010609060101010101" pitchFamily="49" charset="-122"/>
                <a:ea typeface="黑体" panose="02010609060101010101" pitchFamily="49" charset="-122"/>
              </a:rPr>
              <a:t>13</a:t>
            </a:r>
            <a:endParaRPr lang="zh-CN" altLang="en-US" sz="2000" dirty="0">
              <a:solidFill>
                <a:schemeClr val="tx1"/>
              </a:solidFill>
              <a:latin typeface="黑体" panose="02010609060101010101" pitchFamily="49" charset="-122"/>
              <a:ea typeface="黑体" panose="02010609060101010101" pitchFamily="49" charset="-122"/>
            </a:endParaRPr>
          </a:p>
        </p:txBody>
      </p:sp>
      <p:sp>
        <p:nvSpPr>
          <p:cNvPr id="25" name="矩形 24"/>
          <p:cNvSpPr/>
          <p:nvPr/>
        </p:nvSpPr>
        <p:spPr>
          <a:xfrm>
            <a:off x="2078345" y="1907408"/>
            <a:ext cx="446567" cy="446567"/>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黑体" panose="02010609060101010101" pitchFamily="49" charset="-122"/>
                <a:ea typeface="黑体" panose="02010609060101010101" pitchFamily="49" charset="-122"/>
              </a:rPr>
              <a:t>12</a:t>
            </a:r>
            <a:endParaRPr lang="zh-CN" altLang="en-US" sz="2000" dirty="0">
              <a:solidFill>
                <a:schemeClr val="tx1"/>
              </a:solidFill>
              <a:latin typeface="黑体" panose="02010609060101010101" pitchFamily="49" charset="-122"/>
              <a:ea typeface="黑体" panose="02010609060101010101" pitchFamily="49" charset="-122"/>
            </a:endParaRPr>
          </a:p>
        </p:txBody>
      </p:sp>
      <p:sp>
        <p:nvSpPr>
          <p:cNvPr id="26" name="矩形 25"/>
          <p:cNvSpPr/>
          <p:nvPr/>
        </p:nvSpPr>
        <p:spPr>
          <a:xfrm>
            <a:off x="2525918" y="1907408"/>
            <a:ext cx="446567" cy="446567"/>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黑体" panose="02010609060101010101" pitchFamily="49" charset="-122"/>
                <a:ea typeface="黑体" panose="02010609060101010101" pitchFamily="49" charset="-122"/>
              </a:rPr>
              <a:t>11</a:t>
            </a:r>
            <a:endParaRPr lang="zh-CN" altLang="en-US" sz="2000" dirty="0">
              <a:solidFill>
                <a:schemeClr val="tx1"/>
              </a:solidFill>
              <a:latin typeface="黑体" panose="02010609060101010101" pitchFamily="49" charset="-122"/>
              <a:ea typeface="黑体" panose="02010609060101010101" pitchFamily="49" charset="-122"/>
            </a:endParaRPr>
          </a:p>
        </p:txBody>
      </p:sp>
      <p:sp>
        <p:nvSpPr>
          <p:cNvPr id="27" name="矩形 26"/>
          <p:cNvSpPr/>
          <p:nvPr/>
        </p:nvSpPr>
        <p:spPr>
          <a:xfrm>
            <a:off x="2973491" y="1907408"/>
            <a:ext cx="446567" cy="446567"/>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黑体" panose="02010609060101010101" pitchFamily="49" charset="-122"/>
                <a:ea typeface="黑体" panose="02010609060101010101" pitchFamily="49" charset="-122"/>
              </a:rPr>
              <a:t>10</a:t>
            </a:r>
            <a:endParaRPr lang="zh-CN" altLang="en-US" sz="2000" dirty="0">
              <a:solidFill>
                <a:schemeClr val="tx1"/>
              </a:solidFill>
              <a:latin typeface="黑体" panose="02010609060101010101" pitchFamily="49" charset="-122"/>
              <a:ea typeface="黑体" panose="02010609060101010101" pitchFamily="49" charset="-122"/>
            </a:endParaRPr>
          </a:p>
        </p:txBody>
      </p:sp>
      <p:sp>
        <p:nvSpPr>
          <p:cNvPr id="28" name="矩形 27"/>
          <p:cNvSpPr/>
          <p:nvPr/>
        </p:nvSpPr>
        <p:spPr>
          <a:xfrm>
            <a:off x="3421064" y="1907408"/>
            <a:ext cx="446567" cy="446567"/>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黑体" panose="02010609060101010101" pitchFamily="49" charset="-122"/>
                <a:ea typeface="黑体" panose="02010609060101010101" pitchFamily="49" charset="-122"/>
              </a:rPr>
              <a:t>9</a:t>
            </a:r>
            <a:endParaRPr lang="zh-CN" altLang="en-US" sz="2000" dirty="0">
              <a:solidFill>
                <a:schemeClr val="tx1"/>
              </a:solidFill>
              <a:latin typeface="黑体" panose="02010609060101010101" pitchFamily="49" charset="-122"/>
              <a:ea typeface="黑体" panose="02010609060101010101" pitchFamily="49" charset="-122"/>
            </a:endParaRPr>
          </a:p>
        </p:txBody>
      </p:sp>
      <p:sp>
        <p:nvSpPr>
          <p:cNvPr id="29" name="矩形 28"/>
          <p:cNvSpPr/>
          <p:nvPr/>
        </p:nvSpPr>
        <p:spPr>
          <a:xfrm>
            <a:off x="3868637" y="1907408"/>
            <a:ext cx="446567" cy="446567"/>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黑体" panose="02010609060101010101" pitchFamily="49" charset="-122"/>
                <a:ea typeface="黑体" panose="02010609060101010101" pitchFamily="49" charset="-122"/>
              </a:rPr>
              <a:t>8</a:t>
            </a:r>
            <a:endParaRPr lang="zh-CN" altLang="en-US" sz="2000" dirty="0">
              <a:solidFill>
                <a:schemeClr val="tx1"/>
              </a:solidFill>
              <a:latin typeface="黑体" panose="02010609060101010101" pitchFamily="49" charset="-122"/>
              <a:ea typeface="黑体" panose="02010609060101010101" pitchFamily="49" charset="-122"/>
            </a:endParaRPr>
          </a:p>
        </p:txBody>
      </p:sp>
      <p:sp>
        <p:nvSpPr>
          <p:cNvPr id="30" name="矩形 29"/>
          <p:cNvSpPr/>
          <p:nvPr/>
        </p:nvSpPr>
        <p:spPr>
          <a:xfrm>
            <a:off x="4316210" y="1907408"/>
            <a:ext cx="446567" cy="446567"/>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黑体" panose="02010609060101010101" pitchFamily="49" charset="-122"/>
                <a:ea typeface="黑体" panose="02010609060101010101" pitchFamily="49" charset="-122"/>
              </a:rPr>
              <a:t>7</a:t>
            </a:r>
            <a:endParaRPr lang="zh-CN" altLang="en-US" sz="2000" dirty="0">
              <a:solidFill>
                <a:schemeClr val="tx1"/>
              </a:solidFill>
              <a:latin typeface="黑体" panose="02010609060101010101" pitchFamily="49" charset="-122"/>
              <a:ea typeface="黑体" panose="02010609060101010101" pitchFamily="49" charset="-122"/>
            </a:endParaRPr>
          </a:p>
        </p:txBody>
      </p:sp>
      <p:sp>
        <p:nvSpPr>
          <p:cNvPr id="31" name="矩形 30"/>
          <p:cNvSpPr/>
          <p:nvPr/>
        </p:nvSpPr>
        <p:spPr>
          <a:xfrm>
            <a:off x="4763783" y="1907408"/>
            <a:ext cx="446567" cy="446567"/>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黑体" panose="02010609060101010101" pitchFamily="49" charset="-122"/>
                <a:ea typeface="黑体" panose="02010609060101010101" pitchFamily="49" charset="-122"/>
              </a:rPr>
              <a:t>6</a:t>
            </a:r>
            <a:endParaRPr lang="zh-CN" altLang="en-US" sz="2000" dirty="0">
              <a:solidFill>
                <a:schemeClr val="tx1"/>
              </a:solidFill>
              <a:latin typeface="黑体" panose="02010609060101010101" pitchFamily="49" charset="-122"/>
              <a:ea typeface="黑体" panose="02010609060101010101" pitchFamily="49" charset="-122"/>
            </a:endParaRPr>
          </a:p>
        </p:txBody>
      </p:sp>
      <p:sp>
        <p:nvSpPr>
          <p:cNvPr id="32" name="矩形 31"/>
          <p:cNvSpPr/>
          <p:nvPr/>
        </p:nvSpPr>
        <p:spPr>
          <a:xfrm>
            <a:off x="5211356" y="1907408"/>
            <a:ext cx="446567" cy="446567"/>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黑体" panose="02010609060101010101" pitchFamily="49" charset="-122"/>
                <a:ea typeface="黑体" panose="02010609060101010101" pitchFamily="49" charset="-122"/>
              </a:rPr>
              <a:t>5</a:t>
            </a:r>
            <a:endParaRPr lang="zh-CN" altLang="en-US" sz="2000" dirty="0">
              <a:solidFill>
                <a:schemeClr val="tx1"/>
              </a:solidFill>
              <a:latin typeface="黑体" panose="02010609060101010101" pitchFamily="49" charset="-122"/>
              <a:ea typeface="黑体" panose="02010609060101010101" pitchFamily="49" charset="-122"/>
            </a:endParaRPr>
          </a:p>
        </p:txBody>
      </p:sp>
      <p:sp>
        <p:nvSpPr>
          <p:cNvPr id="33" name="矩形 32"/>
          <p:cNvSpPr/>
          <p:nvPr/>
        </p:nvSpPr>
        <p:spPr>
          <a:xfrm>
            <a:off x="5658929" y="1907408"/>
            <a:ext cx="446567" cy="446567"/>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黑体" panose="02010609060101010101" pitchFamily="49" charset="-122"/>
                <a:ea typeface="黑体" panose="02010609060101010101" pitchFamily="49" charset="-122"/>
              </a:rPr>
              <a:t>4</a:t>
            </a:r>
            <a:endParaRPr lang="zh-CN" altLang="en-US" sz="2000" dirty="0">
              <a:solidFill>
                <a:schemeClr val="tx1"/>
              </a:solidFill>
              <a:latin typeface="黑体" panose="02010609060101010101" pitchFamily="49" charset="-122"/>
              <a:ea typeface="黑体" panose="02010609060101010101" pitchFamily="49" charset="-122"/>
            </a:endParaRPr>
          </a:p>
        </p:txBody>
      </p:sp>
      <p:sp>
        <p:nvSpPr>
          <p:cNvPr id="34" name="矩形 33"/>
          <p:cNvSpPr/>
          <p:nvPr/>
        </p:nvSpPr>
        <p:spPr>
          <a:xfrm>
            <a:off x="6106502" y="1907408"/>
            <a:ext cx="446567" cy="446567"/>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黑体" panose="02010609060101010101" pitchFamily="49" charset="-122"/>
                <a:ea typeface="黑体" panose="02010609060101010101" pitchFamily="49" charset="-122"/>
              </a:rPr>
              <a:t>3</a:t>
            </a:r>
            <a:endParaRPr lang="zh-CN" altLang="en-US" sz="2000" dirty="0">
              <a:solidFill>
                <a:schemeClr val="tx1"/>
              </a:solidFill>
              <a:latin typeface="黑体" panose="02010609060101010101" pitchFamily="49" charset="-122"/>
              <a:ea typeface="黑体" panose="02010609060101010101" pitchFamily="49" charset="-122"/>
            </a:endParaRPr>
          </a:p>
        </p:txBody>
      </p:sp>
      <p:sp>
        <p:nvSpPr>
          <p:cNvPr id="35" name="矩形 34"/>
          <p:cNvSpPr/>
          <p:nvPr/>
        </p:nvSpPr>
        <p:spPr>
          <a:xfrm>
            <a:off x="6554075" y="1907408"/>
            <a:ext cx="446567" cy="446567"/>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黑体" panose="02010609060101010101" pitchFamily="49" charset="-122"/>
                <a:ea typeface="黑体" panose="02010609060101010101" pitchFamily="49" charset="-122"/>
              </a:rPr>
              <a:t>2</a:t>
            </a:r>
            <a:endParaRPr lang="zh-CN" altLang="en-US" sz="2000" dirty="0">
              <a:solidFill>
                <a:schemeClr val="tx1"/>
              </a:solidFill>
              <a:latin typeface="黑体" panose="02010609060101010101" pitchFamily="49" charset="-122"/>
              <a:ea typeface="黑体" panose="02010609060101010101" pitchFamily="49" charset="-122"/>
            </a:endParaRPr>
          </a:p>
        </p:txBody>
      </p:sp>
      <p:sp>
        <p:nvSpPr>
          <p:cNvPr id="36" name="矩形 35"/>
          <p:cNvSpPr/>
          <p:nvPr/>
        </p:nvSpPr>
        <p:spPr>
          <a:xfrm>
            <a:off x="7449220" y="1907408"/>
            <a:ext cx="446567" cy="446567"/>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黑体" panose="02010609060101010101" pitchFamily="49" charset="-122"/>
                <a:ea typeface="黑体" panose="02010609060101010101" pitchFamily="49" charset="-122"/>
              </a:rPr>
              <a:t>0</a:t>
            </a:r>
            <a:endParaRPr lang="zh-CN" altLang="en-US" sz="2000" dirty="0">
              <a:solidFill>
                <a:schemeClr val="tx1"/>
              </a:solidFill>
              <a:latin typeface="黑体" panose="02010609060101010101" pitchFamily="49" charset="-122"/>
              <a:ea typeface="黑体" panose="02010609060101010101" pitchFamily="49" charset="-122"/>
            </a:endParaRPr>
          </a:p>
        </p:txBody>
      </p:sp>
      <p:sp>
        <p:nvSpPr>
          <p:cNvPr id="37" name="矩形 36"/>
          <p:cNvSpPr/>
          <p:nvPr/>
        </p:nvSpPr>
        <p:spPr>
          <a:xfrm>
            <a:off x="7001648" y="1907408"/>
            <a:ext cx="446567" cy="446567"/>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黑体" panose="02010609060101010101" pitchFamily="49" charset="-122"/>
                <a:ea typeface="黑体" panose="02010609060101010101" pitchFamily="49" charset="-122"/>
              </a:rPr>
              <a:t>1</a:t>
            </a:r>
            <a:endParaRPr lang="zh-CN" altLang="en-US" sz="2000" dirty="0">
              <a:solidFill>
                <a:schemeClr val="tx1"/>
              </a:solidFill>
              <a:latin typeface="黑体" panose="02010609060101010101" pitchFamily="49" charset="-122"/>
              <a:ea typeface="黑体" panose="02010609060101010101" pitchFamily="49" charset="-122"/>
            </a:endParaRPr>
          </a:p>
        </p:txBody>
      </p:sp>
      <p:sp>
        <p:nvSpPr>
          <p:cNvPr id="80" name="文本框 79"/>
          <p:cNvSpPr txBox="1"/>
          <p:nvPr/>
        </p:nvSpPr>
        <p:spPr>
          <a:xfrm>
            <a:off x="3827997" y="2814083"/>
            <a:ext cx="492443" cy="1538455"/>
          </a:xfrm>
          <a:prstGeom prst="rect">
            <a:avLst/>
          </a:prstGeom>
          <a:noFill/>
        </p:spPr>
        <p:txBody>
          <a:bodyPr vert="eaVert" wrap="square" rtlCol="0">
            <a:spAutoFit/>
          </a:bodyPr>
          <a:lstStyle/>
          <a:p>
            <a:r>
              <a:rPr lang="zh-CN" altLang="en-US" sz="2000" dirty="0">
                <a:latin typeface="黑体" panose="02010609060101010101" pitchFamily="49" charset="-122"/>
                <a:ea typeface="黑体" panose="02010609060101010101" pitchFamily="49" charset="-122"/>
              </a:rPr>
              <a:t>跟踪标志</a:t>
            </a:r>
          </a:p>
        </p:txBody>
      </p:sp>
      <p:sp>
        <p:nvSpPr>
          <p:cNvPr id="45" name="文本框 44"/>
          <p:cNvSpPr txBox="1"/>
          <p:nvPr/>
        </p:nvSpPr>
        <p:spPr>
          <a:xfrm>
            <a:off x="735625" y="5145453"/>
            <a:ext cx="7849003" cy="430887"/>
          </a:xfrm>
          <a:prstGeom prst="rect">
            <a:avLst/>
          </a:prstGeom>
          <a:noFill/>
        </p:spPr>
        <p:txBody>
          <a:bodyPr wrap="square" rtlCol="0">
            <a:spAutoFit/>
          </a:bodyPr>
          <a:lstStyle/>
          <a:p>
            <a:r>
              <a:rPr lang="en-US" altLang="zh-CN" sz="2200" dirty="0">
                <a:latin typeface="黑体" panose="02010609060101010101" pitchFamily="49" charset="-122"/>
                <a:ea typeface="黑体" panose="02010609060101010101" pitchFamily="49" charset="-122"/>
              </a:rPr>
              <a:t>TF</a:t>
            </a:r>
            <a:r>
              <a:rPr lang="zh-CN" altLang="en-US" sz="2200" dirty="0">
                <a:latin typeface="黑体" panose="02010609060101010101" pitchFamily="49" charset="-122"/>
                <a:ea typeface="黑体" panose="02010609060101010101" pitchFamily="49" charset="-122"/>
              </a:rPr>
              <a:t>跟踪标志：</a:t>
            </a:r>
            <a:r>
              <a:rPr lang="en-US" altLang="zh-CN" sz="2200" dirty="0">
                <a:latin typeface="黑体" panose="02010609060101010101" pitchFamily="49" charset="-122"/>
                <a:ea typeface="黑体" panose="02010609060101010101" pitchFamily="49" charset="-122"/>
              </a:rPr>
              <a:t>TF=1</a:t>
            </a:r>
            <a:r>
              <a:rPr lang="zh-CN" altLang="en-US" sz="2200" dirty="0">
                <a:latin typeface="黑体" panose="02010609060101010101" pitchFamily="49" charset="-122"/>
                <a:ea typeface="黑体" panose="02010609060101010101" pitchFamily="49" charset="-122"/>
              </a:rPr>
              <a:t>单步运行，</a:t>
            </a:r>
            <a:r>
              <a:rPr lang="en-US" altLang="zh-CN" sz="2200" dirty="0">
                <a:latin typeface="黑体" panose="02010609060101010101" pitchFamily="49" charset="-122"/>
                <a:ea typeface="黑体" panose="02010609060101010101" pitchFamily="49" charset="-122"/>
              </a:rPr>
              <a:t>TF=0</a:t>
            </a:r>
            <a:r>
              <a:rPr lang="zh-CN" altLang="en-US" sz="2200" dirty="0">
                <a:latin typeface="黑体" panose="02010609060101010101" pitchFamily="49" charset="-122"/>
                <a:ea typeface="黑体" panose="02010609060101010101" pitchFamily="49" charset="-122"/>
              </a:rPr>
              <a:t>正常执行</a:t>
            </a:r>
          </a:p>
        </p:txBody>
      </p:sp>
    </p:spTree>
    <p:extLst>
      <p:ext uri="{BB962C8B-B14F-4D97-AF65-F5344CB8AC3E}">
        <p14:creationId xmlns:p14="http://schemas.microsoft.com/office/powerpoint/2010/main" val="22843111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735626" y="394685"/>
            <a:ext cx="7849003" cy="58477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30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Helvetica" panose="020B0604020202020204" pitchFamily="34" charset="0"/>
              </a:rPr>
              <a:t>标志寄存器</a:t>
            </a:r>
          </a:p>
        </p:txBody>
      </p:sp>
      <p:sp>
        <p:nvSpPr>
          <p:cNvPr id="4" name="矩形 3"/>
          <p:cNvSpPr/>
          <p:nvPr/>
        </p:nvSpPr>
        <p:spPr>
          <a:xfrm>
            <a:off x="735626" y="2367520"/>
            <a:ext cx="446567" cy="446567"/>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tx1"/>
              </a:solidFill>
              <a:latin typeface="黑体" panose="02010609060101010101" pitchFamily="49" charset="-122"/>
              <a:ea typeface="黑体" panose="02010609060101010101" pitchFamily="49" charset="-122"/>
            </a:endParaRPr>
          </a:p>
        </p:txBody>
      </p:sp>
      <p:sp>
        <p:nvSpPr>
          <p:cNvPr id="7" name="矩形 6"/>
          <p:cNvSpPr/>
          <p:nvPr/>
        </p:nvSpPr>
        <p:spPr>
          <a:xfrm>
            <a:off x="1183199" y="2367520"/>
            <a:ext cx="446567" cy="446567"/>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tx1"/>
              </a:solidFill>
              <a:latin typeface="黑体" panose="02010609060101010101" pitchFamily="49" charset="-122"/>
              <a:ea typeface="黑体" panose="02010609060101010101" pitchFamily="49" charset="-122"/>
            </a:endParaRPr>
          </a:p>
        </p:txBody>
      </p:sp>
      <p:sp>
        <p:nvSpPr>
          <p:cNvPr id="8" name="矩形 7"/>
          <p:cNvSpPr/>
          <p:nvPr/>
        </p:nvSpPr>
        <p:spPr>
          <a:xfrm>
            <a:off x="1630772" y="2367520"/>
            <a:ext cx="446567" cy="446567"/>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tx1"/>
              </a:solidFill>
              <a:latin typeface="黑体" panose="02010609060101010101" pitchFamily="49" charset="-122"/>
              <a:ea typeface="黑体" panose="02010609060101010101" pitchFamily="49" charset="-122"/>
            </a:endParaRPr>
          </a:p>
        </p:txBody>
      </p:sp>
      <p:sp>
        <p:nvSpPr>
          <p:cNvPr id="9" name="矩形 8"/>
          <p:cNvSpPr/>
          <p:nvPr/>
        </p:nvSpPr>
        <p:spPr>
          <a:xfrm>
            <a:off x="2078345" y="2367520"/>
            <a:ext cx="446567" cy="446567"/>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tx1"/>
              </a:solidFill>
              <a:latin typeface="黑体" panose="02010609060101010101" pitchFamily="49" charset="-122"/>
              <a:ea typeface="黑体" panose="02010609060101010101" pitchFamily="49" charset="-122"/>
            </a:endParaRPr>
          </a:p>
        </p:txBody>
      </p:sp>
      <p:sp>
        <p:nvSpPr>
          <p:cNvPr id="10" name="矩形 9"/>
          <p:cNvSpPr/>
          <p:nvPr/>
        </p:nvSpPr>
        <p:spPr>
          <a:xfrm>
            <a:off x="2525918" y="2367520"/>
            <a:ext cx="446567" cy="446567"/>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黑体" panose="02010609060101010101" pitchFamily="49" charset="-122"/>
                <a:ea typeface="黑体" panose="02010609060101010101" pitchFamily="49" charset="-122"/>
              </a:rPr>
              <a:t>OF</a:t>
            </a:r>
            <a:endParaRPr lang="zh-CN" altLang="en-US" sz="2000" dirty="0">
              <a:solidFill>
                <a:schemeClr val="tx1"/>
              </a:solidFill>
              <a:latin typeface="黑体" panose="02010609060101010101" pitchFamily="49" charset="-122"/>
              <a:ea typeface="黑体" panose="02010609060101010101" pitchFamily="49" charset="-122"/>
            </a:endParaRPr>
          </a:p>
        </p:txBody>
      </p:sp>
      <p:sp>
        <p:nvSpPr>
          <p:cNvPr id="11" name="矩形 10"/>
          <p:cNvSpPr/>
          <p:nvPr/>
        </p:nvSpPr>
        <p:spPr>
          <a:xfrm>
            <a:off x="2973491" y="2367520"/>
            <a:ext cx="446567" cy="446567"/>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黑体" panose="02010609060101010101" pitchFamily="49" charset="-122"/>
                <a:ea typeface="黑体" panose="02010609060101010101" pitchFamily="49" charset="-122"/>
              </a:rPr>
              <a:t>DF</a:t>
            </a:r>
            <a:endParaRPr lang="zh-CN" altLang="en-US" sz="2000" dirty="0">
              <a:solidFill>
                <a:schemeClr val="tx1"/>
              </a:solidFill>
              <a:latin typeface="黑体" panose="02010609060101010101" pitchFamily="49" charset="-122"/>
              <a:ea typeface="黑体" panose="02010609060101010101" pitchFamily="49" charset="-122"/>
            </a:endParaRPr>
          </a:p>
        </p:txBody>
      </p:sp>
      <p:sp>
        <p:nvSpPr>
          <p:cNvPr id="12" name="矩形 11"/>
          <p:cNvSpPr/>
          <p:nvPr/>
        </p:nvSpPr>
        <p:spPr>
          <a:xfrm>
            <a:off x="3421064" y="2367520"/>
            <a:ext cx="446567" cy="446567"/>
          </a:xfrm>
          <a:prstGeom prst="rect">
            <a:avLst/>
          </a:prstGeom>
          <a:solidFill>
            <a:srgbClr val="66FF99"/>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黑体" panose="02010609060101010101" pitchFamily="49" charset="-122"/>
                <a:ea typeface="黑体" panose="02010609060101010101" pitchFamily="49" charset="-122"/>
              </a:rPr>
              <a:t>IF</a:t>
            </a:r>
            <a:endParaRPr lang="zh-CN" altLang="en-US" sz="2000" dirty="0">
              <a:solidFill>
                <a:schemeClr val="tx1"/>
              </a:solidFill>
              <a:latin typeface="黑体" panose="02010609060101010101" pitchFamily="49" charset="-122"/>
              <a:ea typeface="黑体" panose="02010609060101010101" pitchFamily="49" charset="-122"/>
            </a:endParaRPr>
          </a:p>
        </p:txBody>
      </p:sp>
      <p:sp>
        <p:nvSpPr>
          <p:cNvPr id="13" name="矩形 12"/>
          <p:cNvSpPr/>
          <p:nvPr/>
        </p:nvSpPr>
        <p:spPr>
          <a:xfrm>
            <a:off x="3868637" y="2367520"/>
            <a:ext cx="446567" cy="446567"/>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黑体" panose="02010609060101010101" pitchFamily="49" charset="-122"/>
                <a:ea typeface="黑体" panose="02010609060101010101" pitchFamily="49" charset="-122"/>
              </a:rPr>
              <a:t>TF</a:t>
            </a:r>
            <a:endParaRPr lang="zh-CN" altLang="en-US" sz="2000" dirty="0">
              <a:solidFill>
                <a:schemeClr val="tx1"/>
              </a:solidFill>
              <a:latin typeface="黑体" panose="02010609060101010101" pitchFamily="49" charset="-122"/>
              <a:ea typeface="黑体" panose="02010609060101010101" pitchFamily="49" charset="-122"/>
            </a:endParaRPr>
          </a:p>
        </p:txBody>
      </p:sp>
      <p:sp>
        <p:nvSpPr>
          <p:cNvPr id="14" name="矩形 13"/>
          <p:cNvSpPr/>
          <p:nvPr/>
        </p:nvSpPr>
        <p:spPr>
          <a:xfrm>
            <a:off x="4316210" y="2367520"/>
            <a:ext cx="446567" cy="446567"/>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黑体" panose="02010609060101010101" pitchFamily="49" charset="-122"/>
                <a:ea typeface="黑体" panose="02010609060101010101" pitchFamily="49" charset="-122"/>
              </a:rPr>
              <a:t>SF</a:t>
            </a:r>
            <a:endParaRPr lang="zh-CN" altLang="en-US" sz="2000" dirty="0">
              <a:solidFill>
                <a:schemeClr val="tx1"/>
              </a:solidFill>
              <a:latin typeface="黑体" panose="02010609060101010101" pitchFamily="49" charset="-122"/>
              <a:ea typeface="黑体" panose="02010609060101010101" pitchFamily="49" charset="-122"/>
            </a:endParaRPr>
          </a:p>
        </p:txBody>
      </p:sp>
      <p:sp>
        <p:nvSpPr>
          <p:cNvPr id="15" name="矩形 14"/>
          <p:cNvSpPr/>
          <p:nvPr/>
        </p:nvSpPr>
        <p:spPr>
          <a:xfrm>
            <a:off x="4763783" y="2367520"/>
            <a:ext cx="446567" cy="446567"/>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黑体" panose="02010609060101010101" pitchFamily="49" charset="-122"/>
                <a:ea typeface="黑体" panose="02010609060101010101" pitchFamily="49" charset="-122"/>
              </a:rPr>
              <a:t>ZF</a:t>
            </a:r>
            <a:endParaRPr lang="zh-CN" altLang="en-US" sz="2000" dirty="0">
              <a:solidFill>
                <a:schemeClr val="tx1"/>
              </a:solidFill>
              <a:latin typeface="黑体" panose="02010609060101010101" pitchFamily="49" charset="-122"/>
              <a:ea typeface="黑体" panose="02010609060101010101" pitchFamily="49" charset="-122"/>
            </a:endParaRPr>
          </a:p>
        </p:txBody>
      </p:sp>
      <p:sp>
        <p:nvSpPr>
          <p:cNvPr id="16" name="矩形 15"/>
          <p:cNvSpPr/>
          <p:nvPr/>
        </p:nvSpPr>
        <p:spPr>
          <a:xfrm>
            <a:off x="5211356" y="2367520"/>
            <a:ext cx="446567" cy="446567"/>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tx1"/>
              </a:solidFill>
              <a:latin typeface="黑体" panose="02010609060101010101" pitchFamily="49" charset="-122"/>
              <a:ea typeface="黑体" panose="02010609060101010101" pitchFamily="49" charset="-122"/>
            </a:endParaRPr>
          </a:p>
        </p:txBody>
      </p:sp>
      <p:sp>
        <p:nvSpPr>
          <p:cNvPr id="17" name="矩形 16"/>
          <p:cNvSpPr/>
          <p:nvPr/>
        </p:nvSpPr>
        <p:spPr>
          <a:xfrm>
            <a:off x="5658929" y="2367520"/>
            <a:ext cx="446567" cy="446567"/>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黑体" panose="02010609060101010101" pitchFamily="49" charset="-122"/>
                <a:ea typeface="黑体" panose="02010609060101010101" pitchFamily="49" charset="-122"/>
              </a:rPr>
              <a:t>AF</a:t>
            </a:r>
            <a:endParaRPr lang="zh-CN" altLang="en-US" sz="2000" dirty="0">
              <a:solidFill>
                <a:schemeClr val="tx1"/>
              </a:solidFill>
              <a:latin typeface="黑体" panose="02010609060101010101" pitchFamily="49" charset="-122"/>
              <a:ea typeface="黑体" panose="02010609060101010101" pitchFamily="49" charset="-122"/>
            </a:endParaRPr>
          </a:p>
        </p:txBody>
      </p:sp>
      <p:sp>
        <p:nvSpPr>
          <p:cNvPr id="18" name="矩形 17"/>
          <p:cNvSpPr/>
          <p:nvPr/>
        </p:nvSpPr>
        <p:spPr>
          <a:xfrm>
            <a:off x="6106502" y="2367520"/>
            <a:ext cx="446567" cy="446567"/>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tx1"/>
              </a:solidFill>
              <a:latin typeface="黑体" panose="02010609060101010101" pitchFamily="49" charset="-122"/>
              <a:ea typeface="黑体" panose="02010609060101010101" pitchFamily="49" charset="-122"/>
            </a:endParaRPr>
          </a:p>
        </p:txBody>
      </p:sp>
      <p:sp>
        <p:nvSpPr>
          <p:cNvPr id="19" name="矩形 18"/>
          <p:cNvSpPr/>
          <p:nvPr/>
        </p:nvSpPr>
        <p:spPr>
          <a:xfrm>
            <a:off x="6554075" y="2367520"/>
            <a:ext cx="446567" cy="446567"/>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黑体" panose="02010609060101010101" pitchFamily="49" charset="-122"/>
                <a:ea typeface="黑体" panose="02010609060101010101" pitchFamily="49" charset="-122"/>
              </a:rPr>
              <a:t>PF</a:t>
            </a:r>
            <a:endParaRPr lang="zh-CN" altLang="en-US" sz="2000" dirty="0">
              <a:solidFill>
                <a:schemeClr val="tx1"/>
              </a:solidFill>
              <a:latin typeface="黑体" panose="02010609060101010101" pitchFamily="49" charset="-122"/>
              <a:ea typeface="黑体" panose="02010609060101010101" pitchFamily="49" charset="-122"/>
            </a:endParaRPr>
          </a:p>
        </p:txBody>
      </p:sp>
      <p:sp>
        <p:nvSpPr>
          <p:cNvPr id="20" name="矩形 19"/>
          <p:cNvSpPr/>
          <p:nvPr/>
        </p:nvSpPr>
        <p:spPr>
          <a:xfrm>
            <a:off x="7449220" y="2367520"/>
            <a:ext cx="446567" cy="446567"/>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黑体" panose="02010609060101010101" pitchFamily="49" charset="-122"/>
                <a:ea typeface="黑体" panose="02010609060101010101" pitchFamily="49" charset="-122"/>
              </a:rPr>
              <a:t>CF</a:t>
            </a:r>
            <a:endParaRPr lang="zh-CN" altLang="en-US" sz="2000" dirty="0">
              <a:solidFill>
                <a:schemeClr val="tx1"/>
              </a:solidFill>
              <a:latin typeface="黑体" panose="02010609060101010101" pitchFamily="49" charset="-122"/>
              <a:ea typeface="黑体" panose="02010609060101010101" pitchFamily="49" charset="-122"/>
            </a:endParaRPr>
          </a:p>
        </p:txBody>
      </p:sp>
      <p:sp>
        <p:nvSpPr>
          <p:cNvPr id="21" name="矩形 20"/>
          <p:cNvSpPr/>
          <p:nvPr/>
        </p:nvSpPr>
        <p:spPr>
          <a:xfrm>
            <a:off x="7001648" y="2367520"/>
            <a:ext cx="446567" cy="446567"/>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tx1"/>
              </a:solidFill>
              <a:latin typeface="黑体" panose="02010609060101010101" pitchFamily="49" charset="-122"/>
              <a:ea typeface="黑体" panose="02010609060101010101" pitchFamily="49" charset="-122"/>
            </a:endParaRPr>
          </a:p>
        </p:txBody>
      </p:sp>
      <p:sp>
        <p:nvSpPr>
          <p:cNvPr id="22" name="矩形 21"/>
          <p:cNvSpPr/>
          <p:nvPr/>
        </p:nvSpPr>
        <p:spPr>
          <a:xfrm>
            <a:off x="735626" y="1907408"/>
            <a:ext cx="446567" cy="446567"/>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黑体" panose="02010609060101010101" pitchFamily="49" charset="-122"/>
                <a:ea typeface="黑体" panose="02010609060101010101" pitchFamily="49" charset="-122"/>
              </a:rPr>
              <a:t>15</a:t>
            </a:r>
            <a:endParaRPr lang="zh-CN" altLang="en-US" sz="2000" dirty="0">
              <a:solidFill>
                <a:schemeClr val="tx1"/>
              </a:solidFill>
              <a:latin typeface="黑体" panose="02010609060101010101" pitchFamily="49" charset="-122"/>
              <a:ea typeface="黑体" panose="02010609060101010101" pitchFamily="49" charset="-122"/>
            </a:endParaRPr>
          </a:p>
        </p:txBody>
      </p:sp>
      <p:sp>
        <p:nvSpPr>
          <p:cNvPr id="23" name="矩形 22"/>
          <p:cNvSpPr/>
          <p:nvPr/>
        </p:nvSpPr>
        <p:spPr>
          <a:xfrm>
            <a:off x="1183199" y="1907408"/>
            <a:ext cx="446567" cy="446567"/>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黑体" panose="02010609060101010101" pitchFamily="49" charset="-122"/>
                <a:ea typeface="黑体" panose="02010609060101010101" pitchFamily="49" charset="-122"/>
              </a:rPr>
              <a:t>14</a:t>
            </a:r>
            <a:endParaRPr lang="zh-CN" altLang="en-US" sz="2000" dirty="0">
              <a:solidFill>
                <a:schemeClr val="tx1"/>
              </a:solidFill>
              <a:latin typeface="黑体" panose="02010609060101010101" pitchFamily="49" charset="-122"/>
              <a:ea typeface="黑体" panose="02010609060101010101" pitchFamily="49" charset="-122"/>
            </a:endParaRPr>
          </a:p>
        </p:txBody>
      </p:sp>
      <p:sp>
        <p:nvSpPr>
          <p:cNvPr id="24" name="矩形 23"/>
          <p:cNvSpPr/>
          <p:nvPr/>
        </p:nvSpPr>
        <p:spPr>
          <a:xfrm>
            <a:off x="1630772" y="1907408"/>
            <a:ext cx="446567" cy="446567"/>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黑体" panose="02010609060101010101" pitchFamily="49" charset="-122"/>
                <a:ea typeface="黑体" panose="02010609060101010101" pitchFamily="49" charset="-122"/>
              </a:rPr>
              <a:t>13</a:t>
            </a:r>
            <a:endParaRPr lang="zh-CN" altLang="en-US" sz="2000" dirty="0">
              <a:solidFill>
                <a:schemeClr val="tx1"/>
              </a:solidFill>
              <a:latin typeface="黑体" panose="02010609060101010101" pitchFamily="49" charset="-122"/>
              <a:ea typeface="黑体" panose="02010609060101010101" pitchFamily="49" charset="-122"/>
            </a:endParaRPr>
          </a:p>
        </p:txBody>
      </p:sp>
      <p:sp>
        <p:nvSpPr>
          <p:cNvPr id="25" name="矩形 24"/>
          <p:cNvSpPr/>
          <p:nvPr/>
        </p:nvSpPr>
        <p:spPr>
          <a:xfrm>
            <a:off x="2078345" y="1907408"/>
            <a:ext cx="446567" cy="446567"/>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黑体" panose="02010609060101010101" pitchFamily="49" charset="-122"/>
                <a:ea typeface="黑体" panose="02010609060101010101" pitchFamily="49" charset="-122"/>
              </a:rPr>
              <a:t>12</a:t>
            </a:r>
            <a:endParaRPr lang="zh-CN" altLang="en-US" sz="2000" dirty="0">
              <a:solidFill>
                <a:schemeClr val="tx1"/>
              </a:solidFill>
              <a:latin typeface="黑体" panose="02010609060101010101" pitchFamily="49" charset="-122"/>
              <a:ea typeface="黑体" panose="02010609060101010101" pitchFamily="49" charset="-122"/>
            </a:endParaRPr>
          </a:p>
        </p:txBody>
      </p:sp>
      <p:sp>
        <p:nvSpPr>
          <p:cNvPr id="26" name="矩形 25"/>
          <p:cNvSpPr/>
          <p:nvPr/>
        </p:nvSpPr>
        <p:spPr>
          <a:xfrm>
            <a:off x="2525918" y="1907408"/>
            <a:ext cx="446567" cy="446567"/>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黑体" panose="02010609060101010101" pitchFamily="49" charset="-122"/>
                <a:ea typeface="黑体" panose="02010609060101010101" pitchFamily="49" charset="-122"/>
              </a:rPr>
              <a:t>11</a:t>
            </a:r>
            <a:endParaRPr lang="zh-CN" altLang="en-US" sz="2000" dirty="0">
              <a:solidFill>
                <a:schemeClr val="tx1"/>
              </a:solidFill>
              <a:latin typeface="黑体" panose="02010609060101010101" pitchFamily="49" charset="-122"/>
              <a:ea typeface="黑体" panose="02010609060101010101" pitchFamily="49" charset="-122"/>
            </a:endParaRPr>
          </a:p>
        </p:txBody>
      </p:sp>
      <p:sp>
        <p:nvSpPr>
          <p:cNvPr id="27" name="矩形 26"/>
          <p:cNvSpPr/>
          <p:nvPr/>
        </p:nvSpPr>
        <p:spPr>
          <a:xfrm>
            <a:off x="2973491" y="1907408"/>
            <a:ext cx="446567" cy="446567"/>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黑体" panose="02010609060101010101" pitchFamily="49" charset="-122"/>
                <a:ea typeface="黑体" panose="02010609060101010101" pitchFamily="49" charset="-122"/>
              </a:rPr>
              <a:t>10</a:t>
            </a:r>
            <a:endParaRPr lang="zh-CN" altLang="en-US" sz="2000" dirty="0">
              <a:solidFill>
                <a:schemeClr val="tx1"/>
              </a:solidFill>
              <a:latin typeface="黑体" panose="02010609060101010101" pitchFamily="49" charset="-122"/>
              <a:ea typeface="黑体" panose="02010609060101010101" pitchFamily="49" charset="-122"/>
            </a:endParaRPr>
          </a:p>
        </p:txBody>
      </p:sp>
      <p:sp>
        <p:nvSpPr>
          <p:cNvPr id="28" name="矩形 27"/>
          <p:cNvSpPr/>
          <p:nvPr/>
        </p:nvSpPr>
        <p:spPr>
          <a:xfrm>
            <a:off x="3421064" y="1907408"/>
            <a:ext cx="446567" cy="446567"/>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黑体" panose="02010609060101010101" pitchFamily="49" charset="-122"/>
                <a:ea typeface="黑体" panose="02010609060101010101" pitchFamily="49" charset="-122"/>
              </a:rPr>
              <a:t>9</a:t>
            </a:r>
            <a:endParaRPr lang="zh-CN" altLang="en-US" sz="2000" dirty="0">
              <a:solidFill>
                <a:schemeClr val="tx1"/>
              </a:solidFill>
              <a:latin typeface="黑体" panose="02010609060101010101" pitchFamily="49" charset="-122"/>
              <a:ea typeface="黑体" panose="02010609060101010101" pitchFamily="49" charset="-122"/>
            </a:endParaRPr>
          </a:p>
        </p:txBody>
      </p:sp>
      <p:sp>
        <p:nvSpPr>
          <p:cNvPr id="29" name="矩形 28"/>
          <p:cNvSpPr/>
          <p:nvPr/>
        </p:nvSpPr>
        <p:spPr>
          <a:xfrm>
            <a:off x="3868637" y="1907408"/>
            <a:ext cx="446567" cy="446567"/>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黑体" panose="02010609060101010101" pitchFamily="49" charset="-122"/>
                <a:ea typeface="黑体" panose="02010609060101010101" pitchFamily="49" charset="-122"/>
              </a:rPr>
              <a:t>8</a:t>
            </a:r>
            <a:endParaRPr lang="zh-CN" altLang="en-US" sz="2000" dirty="0">
              <a:solidFill>
                <a:schemeClr val="tx1"/>
              </a:solidFill>
              <a:latin typeface="黑体" panose="02010609060101010101" pitchFamily="49" charset="-122"/>
              <a:ea typeface="黑体" panose="02010609060101010101" pitchFamily="49" charset="-122"/>
            </a:endParaRPr>
          </a:p>
        </p:txBody>
      </p:sp>
      <p:sp>
        <p:nvSpPr>
          <p:cNvPr id="30" name="矩形 29"/>
          <p:cNvSpPr/>
          <p:nvPr/>
        </p:nvSpPr>
        <p:spPr>
          <a:xfrm>
            <a:off x="4316210" y="1907408"/>
            <a:ext cx="446567" cy="446567"/>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黑体" panose="02010609060101010101" pitchFamily="49" charset="-122"/>
                <a:ea typeface="黑体" panose="02010609060101010101" pitchFamily="49" charset="-122"/>
              </a:rPr>
              <a:t>7</a:t>
            </a:r>
            <a:endParaRPr lang="zh-CN" altLang="en-US" sz="2000" dirty="0">
              <a:solidFill>
                <a:schemeClr val="tx1"/>
              </a:solidFill>
              <a:latin typeface="黑体" panose="02010609060101010101" pitchFamily="49" charset="-122"/>
              <a:ea typeface="黑体" panose="02010609060101010101" pitchFamily="49" charset="-122"/>
            </a:endParaRPr>
          </a:p>
        </p:txBody>
      </p:sp>
      <p:sp>
        <p:nvSpPr>
          <p:cNvPr id="31" name="矩形 30"/>
          <p:cNvSpPr/>
          <p:nvPr/>
        </p:nvSpPr>
        <p:spPr>
          <a:xfrm>
            <a:off x="4763783" y="1907408"/>
            <a:ext cx="446567" cy="446567"/>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黑体" panose="02010609060101010101" pitchFamily="49" charset="-122"/>
                <a:ea typeface="黑体" panose="02010609060101010101" pitchFamily="49" charset="-122"/>
              </a:rPr>
              <a:t>6</a:t>
            </a:r>
            <a:endParaRPr lang="zh-CN" altLang="en-US" sz="2000" dirty="0">
              <a:solidFill>
                <a:schemeClr val="tx1"/>
              </a:solidFill>
              <a:latin typeface="黑体" panose="02010609060101010101" pitchFamily="49" charset="-122"/>
              <a:ea typeface="黑体" panose="02010609060101010101" pitchFamily="49" charset="-122"/>
            </a:endParaRPr>
          </a:p>
        </p:txBody>
      </p:sp>
      <p:sp>
        <p:nvSpPr>
          <p:cNvPr id="32" name="矩形 31"/>
          <p:cNvSpPr/>
          <p:nvPr/>
        </p:nvSpPr>
        <p:spPr>
          <a:xfrm>
            <a:off x="5211356" y="1907408"/>
            <a:ext cx="446567" cy="446567"/>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黑体" panose="02010609060101010101" pitchFamily="49" charset="-122"/>
                <a:ea typeface="黑体" panose="02010609060101010101" pitchFamily="49" charset="-122"/>
              </a:rPr>
              <a:t>5</a:t>
            </a:r>
            <a:endParaRPr lang="zh-CN" altLang="en-US" sz="2000" dirty="0">
              <a:solidFill>
                <a:schemeClr val="tx1"/>
              </a:solidFill>
              <a:latin typeface="黑体" panose="02010609060101010101" pitchFamily="49" charset="-122"/>
              <a:ea typeface="黑体" panose="02010609060101010101" pitchFamily="49" charset="-122"/>
            </a:endParaRPr>
          </a:p>
        </p:txBody>
      </p:sp>
      <p:sp>
        <p:nvSpPr>
          <p:cNvPr id="33" name="矩形 32"/>
          <p:cNvSpPr/>
          <p:nvPr/>
        </p:nvSpPr>
        <p:spPr>
          <a:xfrm>
            <a:off x="5658929" y="1907408"/>
            <a:ext cx="446567" cy="446567"/>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黑体" panose="02010609060101010101" pitchFamily="49" charset="-122"/>
                <a:ea typeface="黑体" panose="02010609060101010101" pitchFamily="49" charset="-122"/>
              </a:rPr>
              <a:t>4</a:t>
            </a:r>
            <a:endParaRPr lang="zh-CN" altLang="en-US" sz="2000" dirty="0">
              <a:solidFill>
                <a:schemeClr val="tx1"/>
              </a:solidFill>
              <a:latin typeface="黑体" panose="02010609060101010101" pitchFamily="49" charset="-122"/>
              <a:ea typeface="黑体" panose="02010609060101010101" pitchFamily="49" charset="-122"/>
            </a:endParaRPr>
          </a:p>
        </p:txBody>
      </p:sp>
      <p:sp>
        <p:nvSpPr>
          <p:cNvPr id="34" name="矩形 33"/>
          <p:cNvSpPr/>
          <p:nvPr/>
        </p:nvSpPr>
        <p:spPr>
          <a:xfrm>
            <a:off x="6106502" y="1907408"/>
            <a:ext cx="446567" cy="446567"/>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黑体" panose="02010609060101010101" pitchFamily="49" charset="-122"/>
                <a:ea typeface="黑体" panose="02010609060101010101" pitchFamily="49" charset="-122"/>
              </a:rPr>
              <a:t>3</a:t>
            </a:r>
            <a:endParaRPr lang="zh-CN" altLang="en-US" sz="2000" dirty="0">
              <a:solidFill>
                <a:schemeClr val="tx1"/>
              </a:solidFill>
              <a:latin typeface="黑体" panose="02010609060101010101" pitchFamily="49" charset="-122"/>
              <a:ea typeface="黑体" panose="02010609060101010101" pitchFamily="49" charset="-122"/>
            </a:endParaRPr>
          </a:p>
        </p:txBody>
      </p:sp>
      <p:sp>
        <p:nvSpPr>
          <p:cNvPr id="35" name="矩形 34"/>
          <p:cNvSpPr/>
          <p:nvPr/>
        </p:nvSpPr>
        <p:spPr>
          <a:xfrm>
            <a:off x="6554075" y="1907408"/>
            <a:ext cx="446567" cy="446567"/>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黑体" panose="02010609060101010101" pitchFamily="49" charset="-122"/>
                <a:ea typeface="黑体" panose="02010609060101010101" pitchFamily="49" charset="-122"/>
              </a:rPr>
              <a:t>2</a:t>
            </a:r>
            <a:endParaRPr lang="zh-CN" altLang="en-US" sz="2000" dirty="0">
              <a:solidFill>
                <a:schemeClr val="tx1"/>
              </a:solidFill>
              <a:latin typeface="黑体" panose="02010609060101010101" pitchFamily="49" charset="-122"/>
              <a:ea typeface="黑体" panose="02010609060101010101" pitchFamily="49" charset="-122"/>
            </a:endParaRPr>
          </a:p>
        </p:txBody>
      </p:sp>
      <p:sp>
        <p:nvSpPr>
          <p:cNvPr id="36" name="矩形 35"/>
          <p:cNvSpPr/>
          <p:nvPr/>
        </p:nvSpPr>
        <p:spPr>
          <a:xfrm>
            <a:off x="7449220" y="1907408"/>
            <a:ext cx="446567" cy="446567"/>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黑体" panose="02010609060101010101" pitchFamily="49" charset="-122"/>
                <a:ea typeface="黑体" panose="02010609060101010101" pitchFamily="49" charset="-122"/>
              </a:rPr>
              <a:t>0</a:t>
            </a:r>
            <a:endParaRPr lang="zh-CN" altLang="en-US" sz="2000" dirty="0">
              <a:solidFill>
                <a:schemeClr val="tx1"/>
              </a:solidFill>
              <a:latin typeface="黑体" panose="02010609060101010101" pitchFamily="49" charset="-122"/>
              <a:ea typeface="黑体" panose="02010609060101010101" pitchFamily="49" charset="-122"/>
            </a:endParaRPr>
          </a:p>
        </p:txBody>
      </p:sp>
      <p:sp>
        <p:nvSpPr>
          <p:cNvPr id="37" name="矩形 36"/>
          <p:cNvSpPr/>
          <p:nvPr/>
        </p:nvSpPr>
        <p:spPr>
          <a:xfrm>
            <a:off x="7001648" y="1907408"/>
            <a:ext cx="446567" cy="446567"/>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黑体" panose="02010609060101010101" pitchFamily="49" charset="-122"/>
                <a:ea typeface="黑体" panose="02010609060101010101" pitchFamily="49" charset="-122"/>
              </a:rPr>
              <a:t>1</a:t>
            </a:r>
            <a:endParaRPr lang="zh-CN" altLang="en-US" sz="2000" dirty="0">
              <a:solidFill>
                <a:schemeClr val="tx1"/>
              </a:solidFill>
              <a:latin typeface="黑体" panose="02010609060101010101" pitchFamily="49" charset="-122"/>
              <a:ea typeface="黑体" panose="02010609060101010101" pitchFamily="49" charset="-122"/>
            </a:endParaRPr>
          </a:p>
        </p:txBody>
      </p:sp>
      <p:sp>
        <p:nvSpPr>
          <p:cNvPr id="81" name="文本框 80"/>
          <p:cNvSpPr txBox="1"/>
          <p:nvPr/>
        </p:nvSpPr>
        <p:spPr>
          <a:xfrm>
            <a:off x="3370798" y="2814083"/>
            <a:ext cx="492443" cy="1794830"/>
          </a:xfrm>
          <a:prstGeom prst="rect">
            <a:avLst/>
          </a:prstGeom>
          <a:noFill/>
        </p:spPr>
        <p:txBody>
          <a:bodyPr vert="eaVert" wrap="square" rtlCol="0">
            <a:spAutoFit/>
          </a:bodyPr>
          <a:lstStyle/>
          <a:p>
            <a:r>
              <a:rPr lang="zh-CN" altLang="en-US" sz="2000" dirty="0">
                <a:latin typeface="黑体" panose="02010609060101010101" pitchFamily="49" charset="-122"/>
                <a:ea typeface="黑体" panose="02010609060101010101" pitchFamily="49" charset="-122"/>
              </a:rPr>
              <a:t>中断标志</a:t>
            </a:r>
          </a:p>
        </p:txBody>
      </p:sp>
      <p:sp>
        <p:nvSpPr>
          <p:cNvPr id="45" name="文本框 44"/>
          <p:cNvSpPr txBox="1"/>
          <p:nvPr/>
        </p:nvSpPr>
        <p:spPr>
          <a:xfrm>
            <a:off x="735625" y="5145453"/>
            <a:ext cx="7849003" cy="430887"/>
          </a:xfrm>
          <a:prstGeom prst="rect">
            <a:avLst/>
          </a:prstGeom>
          <a:noFill/>
        </p:spPr>
        <p:txBody>
          <a:bodyPr wrap="square" rtlCol="0">
            <a:spAutoFit/>
          </a:bodyPr>
          <a:lstStyle/>
          <a:p>
            <a:r>
              <a:rPr lang="en-US" altLang="zh-CN" sz="2200" dirty="0">
                <a:latin typeface="黑体" panose="02010609060101010101" pitchFamily="49" charset="-122"/>
                <a:ea typeface="黑体" panose="02010609060101010101" pitchFamily="49" charset="-122"/>
              </a:rPr>
              <a:t>IF</a:t>
            </a:r>
            <a:r>
              <a:rPr lang="zh-CN" altLang="en-US" sz="2200" dirty="0">
                <a:latin typeface="黑体" panose="02010609060101010101" pitchFamily="49" charset="-122"/>
                <a:ea typeface="黑体" panose="02010609060101010101" pitchFamily="49" charset="-122"/>
              </a:rPr>
              <a:t>中断允许标志：</a:t>
            </a:r>
            <a:r>
              <a:rPr lang="en-US" altLang="zh-CN" sz="2200" dirty="0">
                <a:latin typeface="黑体" panose="02010609060101010101" pitchFamily="49" charset="-122"/>
                <a:ea typeface="黑体" panose="02010609060101010101" pitchFamily="49" charset="-122"/>
              </a:rPr>
              <a:t>IF=1</a:t>
            </a:r>
            <a:r>
              <a:rPr lang="zh-CN" altLang="en-US" sz="2200" dirty="0">
                <a:latin typeface="黑体" panose="02010609060101010101" pitchFamily="49" charset="-122"/>
                <a:ea typeface="黑体" panose="02010609060101010101" pitchFamily="49" charset="-122"/>
              </a:rPr>
              <a:t>允许可屏蔽中断，否则禁止可屏蔽中断</a:t>
            </a:r>
          </a:p>
        </p:txBody>
      </p:sp>
    </p:spTree>
    <p:extLst>
      <p:ext uri="{BB962C8B-B14F-4D97-AF65-F5344CB8AC3E}">
        <p14:creationId xmlns:p14="http://schemas.microsoft.com/office/powerpoint/2010/main" val="40723501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735626" y="394685"/>
            <a:ext cx="7849003" cy="58477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30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Helvetica" panose="020B0604020202020204" pitchFamily="34" charset="0"/>
              </a:rPr>
              <a:t>标志寄存器</a:t>
            </a:r>
          </a:p>
        </p:txBody>
      </p:sp>
      <p:sp>
        <p:nvSpPr>
          <p:cNvPr id="4" name="矩形 3"/>
          <p:cNvSpPr/>
          <p:nvPr/>
        </p:nvSpPr>
        <p:spPr>
          <a:xfrm>
            <a:off x="735626" y="2367520"/>
            <a:ext cx="446567" cy="446567"/>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tx1"/>
              </a:solidFill>
              <a:latin typeface="黑体" panose="02010609060101010101" pitchFamily="49" charset="-122"/>
              <a:ea typeface="黑体" panose="02010609060101010101" pitchFamily="49" charset="-122"/>
            </a:endParaRPr>
          </a:p>
        </p:txBody>
      </p:sp>
      <p:sp>
        <p:nvSpPr>
          <p:cNvPr id="7" name="矩形 6"/>
          <p:cNvSpPr/>
          <p:nvPr/>
        </p:nvSpPr>
        <p:spPr>
          <a:xfrm>
            <a:off x="1183199" y="2367520"/>
            <a:ext cx="446567" cy="446567"/>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tx1"/>
              </a:solidFill>
              <a:latin typeface="黑体" panose="02010609060101010101" pitchFamily="49" charset="-122"/>
              <a:ea typeface="黑体" panose="02010609060101010101" pitchFamily="49" charset="-122"/>
            </a:endParaRPr>
          </a:p>
        </p:txBody>
      </p:sp>
      <p:sp>
        <p:nvSpPr>
          <p:cNvPr id="8" name="矩形 7"/>
          <p:cNvSpPr/>
          <p:nvPr/>
        </p:nvSpPr>
        <p:spPr>
          <a:xfrm>
            <a:off x="1630772" y="2367520"/>
            <a:ext cx="446567" cy="446567"/>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tx1"/>
              </a:solidFill>
              <a:latin typeface="黑体" panose="02010609060101010101" pitchFamily="49" charset="-122"/>
              <a:ea typeface="黑体" panose="02010609060101010101" pitchFamily="49" charset="-122"/>
            </a:endParaRPr>
          </a:p>
        </p:txBody>
      </p:sp>
      <p:sp>
        <p:nvSpPr>
          <p:cNvPr id="9" name="矩形 8"/>
          <p:cNvSpPr/>
          <p:nvPr/>
        </p:nvSpPr>
        <p:spPr>
          <a:xfrm>
            <a:off x="2078345" y="2367520"/>
            <a:ext cx="446567" cy="446567"/>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tx1"/>
              </a:solidFill>
              <a:latin typeface="黑体" panose="02010609060101010101" pitchFamily="49" charset="-122"/>
              <a:ea typeface="黑体" panose="02010609060101010101" pitchFamily="49" charset="-122"/>
            </a:endParaRPr>
          </a:p>
        </p:txBody>
      </p:sp>
      <p:sp>
        <p:nvSpPr>
          <p:cNvPr id="10" name="矩形 9"/>
          <p:cNvSpPr/>
          <p:nvPr/>
        </p:nvSpPr>
        <p:spPr>
          <a:xfrm>
            <a:off x="2525918" y="2367520"/>
            <a:ext cx="446567" cy="446567"/>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黑体" panose="02010609060101010101" pitchFamily="49" charset="-122"/>
                <a:ea typeface="黑体" panose="02010609060101010101" pitchFamily="49" charset="-122"/>
              </a:rPr>
              <a:t>OF</a:t>
            </a:r>
            <a:endParaRPr lang="zh-CN" altLang="en-US" sz="2000" dirty="0">
              <a:solidFill>
                <a:schemeClr val="tx1"/>
              </a:solidFill>
              <a:latin typeface="黑体" panose="02010609060101010101" pitchFamily="49" charset="-122"/>
              <a:ea typeface="黑体" panose="02010609060101010101" pitchFamily="49" charset="-122"/>
            </a:endParaRPr>
          </a:p>
        </p:txBody>
      </p:sp>
      <p:sp>
        <p:nvSpPr>
          <p:cNvPr id="11" name="矩形 10"/>
          <p:cNvSpPr/>
          <p:nvPr/>
        </p:nvSpPr>
        <p:spPr>
          <a:xfrm>
            <a:off x="2973491" y="2367520"/>
            <a:ext cx="446567" cy="446567"/>
          </a:xfrm>
          <a:prstGeom prst="rect">
            <a:avLst/>
          </a:prstGeom>
          <a:solidFill>
            <a:srgbClr val="66FF99"/>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黑体" panose="02010609060101010101" pitchFamily="49" charset="-122"/>
                <a:ea typeface="黑体" panose="02010609060101010101" pitchFamily="49" charset="-122"/>
              </a:rPr>
              <a:t>DF</a:t>
            </a:r>
            <a:endParaRPr lang="zh-CN" altLang="en-US" sz="2000" dirty="0">
              <a:solidFill>
                <a:schemeClr val="tx1"/>
              </a:solidFill>
              <a:latin typeface="黑体" panose="02010609060101010101" pitchFamily="49" charset="-122"/>
              <a:ea typeface="黑体" panose="02010609060101010101" pitchFamily="49" charset="-122"/>
            </a:endParaRPr>
          </a:p>
        </p:txBody>
      </p:sp>
      <p:sp>
        <p:nvSpPr>
          <p:cNvPr id="12" name="矩形 11"/>
          <p:cNvSpPr/>
          <p:nvPr/>
        </p:nvSpPr>
        <p:spPr>
          <a:xfrm>
            <a:off x="3421064" y="2367520"/>
            <a:ext cx="446567" cy="446567"/>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黑体" panose="02010609060101010101" pitchFamily="49" charset="-122"/>
                <a:ea typeface="黑体" panose="02010609060101010101" pitchFamily="49" charset="-122"/>
              </a:rPr>
              <a:t>IF</a:t>
            </a:r>
            <a:endParaRPr lang="zh-CN" altLang="en-US" sz="2000" dirty="0">
              <a:solidFill>
                <a:schemeClr val="tx1"/>
              </a:solidFill>
              <a:latin typeface="黑体" panose="02010609060101010101" pitchFamily="49" charset="-122"/>
              <a:ea typeface="黑体" panose="02010609060101010101" pitchFamily="49" charset="-122"/>
            </a:endParaRPr>
          </a:p>
        </p:txBody>
      </p:sp>
      <p:sp>
        <p:nvSpPr>
          <p:cNvPr id="13" name="矩形 12"/>
          <p:cNvSpPr/>
          <p:nvPr/>
        </p:nvSpPr>
        <p:spPr>
          <a:xfrm>
            <a:off x="3868637" y="2367520"/>
            <a:ext cx="446567" cy="446567"/>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黑体" panose="02010609060101010101" pitchFamily="49" charset="-122"/>
                <a:ea typeface="黑体" panose="02010609060101010101" pitchFamily="49" charset="-122"/>
              </a:rPr>
              <a:t>TF</a:t>
            </a:r>
            <a:endParaRPr lang="zh-CN" altLang="en-US" sz="2000" dirty="0">
              <a:solidFill>
                <a:schemeClr val="tx1"/>
              </a:solidFill>
              <a:latin typeface="黑体" panose="02010609060101010101" pitchFamily="49" charset="-122"/>
              <a:ea typeface="黑体" panose="02010609060101010101" pitchFamily="49" charset="-122"/>
            </a:endParaRPr>
          </a:p>
        </p:txBody>
      </p:sp>
      <p:sp>
        <p:nvSpPr>
          <p:cNvPr id="14" name="矩形 13"/>
          <p:cNvSpPr/>
          <p:nvPr/>
        </p:nvSpPr>
        <p:spPr>
          <a:xfrm>
            <a:off x="4316210" y="2367520"/>
            <a:ext cx="446567" cy="446567"/>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黑体" panose="02010609060101010101" pitchFamily="49" charset="-122"/>
                <a:ea typeface="黑体" panose="02010609060101010101" pitchFamily="49" charset="-122"/>
              </a:rPr>
              <a:t>SF</a:t>
            </a:r>
            <a:endParaRPr lang="zh-CN" altLang="en-US" sz="2000" dirty="0">
              <a:solidFill>
                <a:schemeClr val="tx1"/>
              </a:solidFill>
              <a:latin typeface="黑体" panose="02010609060101010101" pitchFamily="49" charset="-122"/>
              <a:ea typeface="黑体" panose="02010609060101010101" pitchFamily="49" charset="-122"/>
            </a:endParaRPr>
          </a:p>
        </p:txBody>
      </p:sp>
      <p:sp>
        <p:nvSpPr>
          <p:cNvPr id="15" name="矩形 14"/>
          <p:cNvSpPr/>
          <p:nvPr/>
        </p:nvSpPr>
        <p:spPr>
          <a:xfrm>
            <a:off x="4763783" y="2367520"/>
            <a:ext cx="446567" cy="446567"/>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黑体" panose="02010609060101010101" pitchFamily="49" charset="-122"/>
                <a:ea typeface="黑体" panose="02010609060101010101" pitchFamily="49" charset="-122"/>
              </a:rPr>
              <a:t>ZF</a:t>
            </a:r>
            <a:endParaRPr lang="zh-CN" altLang="en-US" sz="2000" dirty="0">
              <a:solidFill>
                <a:schemeClr val="tx1"/>
              </a:solidFill>
              <a:latin typeface="黑体" panose="02010609060101010101" pitchFamily="49" charset="-122"/>
              <a:ea typeface="黑体" panose="02010609060101010101" pitchFamily="49" charset="-122"/>
            </a:endParaRPr>
          </a:p>
        </p:txBody>
      </p:sp>
      <p:sp>
        <p:nvSpPr>
          <p:cNvPr id="16" name="矩形 15"/>
          <p:cNvSpPr/>
          <p:nvPr/>
        </p:nvSpPr>
        <p:spPr>
          <a:xfrm>
            <a:off x="5211356" y="2367520"/>
            <a:ext cx="446567" cy="446567"/>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tx1"/>
              </a:solidFill>
              <a:latin typeface="黑体" panose="02010609060101010101" pitchFamily="49" charset="-122"/>
              <a:ea typeface="黑体" panose="02010609060101010101" pitchFamily="49" charset="-122"/>
            </a:endParaRPr>
          </a:p>
        </p:txBody>
      </p:sp>
      <p:sp>
        <p:nvSpPr>
          <p:cNvPr id="17" name="矩形 16"/>
          <p:cNvSpPr/>
          <p:nvPr/>
        </p:nvSpPr>
        <p:spPr>
          <a:xfrm>
            <a:off x="5658929" y="2367520"/>
            <a:ext cx="446567" cy="446567"/>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黑体" panose="02010609060101010101" pitchFamily="49" charset="-122"/>
                <a:ea typeface="黑体" panose="02010609060101010101" pitchFamily="49" charset="-122"/>
              </a:rPr>
              <a:t>AF</a:t>
            </a:r>
            <a:endParaRPr lang="zh-CN" altLang="en-US" sz="2000" dirty="0">
              <a:solidFill>
                <a:schemeClr val="tx1"/>
              </a:solidFill>
              <a:latin typeface="黑体" panose="02010609060101010101" pitchFamily="49" charset="-122"/>
              <a:ea typeface="黑体" panose="02010609060101010101" pitchFamily="49" charset="-122"/>
            </a:endParaRPr>
          </a:p>
        </p:txBody>
      </p:sp>
      <p:sp>
        <p:nvSpPr>
          <p:cNvPr id="18" name="矩形 17"/>
          <p:cNvSpPr/>
          <p:nvPr/>
        </p:nvSpPr>
        <p:spPr>
          <a:xfrm>
            <a:off x="6106502" y="2367520"/>
            <a:ext cx="446567" cy="446567"/>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tx1"/>
              </a:solidFill>
              <a:latin typeface="黑体" panose="02010609060101010101" pitchFamily="49" charset="-122"/>
              <a:ea typeface="黑体" panose="02010609060101010101" pitchFamily="49" charset="-122"/>
            </a:endParaRPr>
          </a:p>
        </p:txBody>
      </p:sp>
      <p:sp>
        <p:nvSpPr>
          <p:cNvPr id="19" name="矩形 18"/>
          <p:cNvSpPr/>
          <p:nvPr/>
        </p:nvSpPr>
        <p:spPr>
          <a:xfrm>
            <a:off x="6554075" y="2367520"/>
            <a:ext cx="446567" cy="446567"/>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黑体" panose="02010609060101010101" pitchFamily="49" charset="-122"/>
                <a:ea typeface="黑体" panose="02010609060101010101" pitchFamily="49" charset="-122"/>
              </a:rPr>
              <a:t>PF</a:t>
            </a:r>
            <a:endParaRPr lang="zh-CN" altLang="en-US" sz="2000" dirty="0">
              <a:solidFill>
                <a:schemeClr val="tx1"/>
              </a:solidFill>
              <a:latin typeface="黑体" panose="02010609060101010101" pitchFamily="49" charset="-122"/>
              <a:ea typeface="黑体" panose="02010609060101010101" pitchFamily="49" charset="-122"/>
            </a:endParaRPr>
          </a:p>
        </p:txBody>
      </p:sp>
      <p:sp>
        <p:nvSpPr>
          <p:cNvPr id="20" name="矩形 19"/>
          <p:cNvSpPr/>
          <p:nvPr/>
        </p:nvSpPr>
        <p:spPr>
          <a:xfrm>
            <a:off x="7449220" y="2367520"/>
            <a:ext cx="446567" cy="446567"/>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黑体" panose="02010609060101010101" pitchFamily="49" charset="-122"/>
                <a:ea typeface="黑体" panose="02010609060101010101" pitchFamily="49" charset="-122"/>
              </a:rPr>
              <a:t>CF</a:t>
            </a:r>
            <a:endParaRPr lang="zh-CN" altLang="en-US" sz="2000" dirty="0">
              <a:solidFill>
                <a:schemeClr val="tx1"/>
              </a:solidFill>
              <a:latin typeface="黑体" panose="02010609060101010101" pitchFamily="49" charset="-122"/>
              <a:ea typeface="黑体" panose="02010609060101010101" pitchFamily="49" charset="-122"/>
            </a:endParaRPr>
          </a:p>
        </p:txBody>
      </p:sp>
      <p:sp>
        <p:nvSpPr>
          <p:cNvPr id="21" name="矩形 20"/>
          <p:cNvSpPr/>
          <p:nvPr/>
        </p:nvSpPr>
        <p:spPr>
          <a:xfrm>
            <a:off x="7001648" y="2367520"/>
            <a:ext cx="446567" cy="446567"/>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tx1"/>
              </a:solidFill>
              <a:latin typeface="黑体" panose="02010609060101010101" pitchFamily="49" charset="-122"/>
              <a:ea typeface="黑体" panose="02010609060101010101" pitchFamily="49" charset="-122"/>
            </a:endParaRPr>
          </a:p>
        </p:txBody>
      </p:sp>
      <p:sp>
        <p:nvSpPr>
          <p:cNvPr id="22" name="矩形 21"/>
          <p:cNvSpPr/>
          <p:nvPr/>
        </p:nvSpPr>
        <p:spPr>
          <a:xfrm>
            <a:off x="735626" y="1907408"/>
            <a:ext cx="446567" cy="446567"/>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黑体" panose="02010609060101010101" pitchFamily="49" charset="-122"/>
                <a:ea typeface="黑体" panose="02010609060101010101" pitchFamily="49" charset="-122"/>
              </a:rPr>
              <a:t>15</a:t>
            </a:r>
            <a:endParaRPr lang="zh-CN" altLang="en-US" sz="2000" dirty="0">
              <a:solidFill>
                <a:schemeClr val="tx1"/>
              </a:solidFill>
              <a:latin typeface="黑体" panose="02010609060101010101" pitchFamily="49" charset="-122"/>
              <a:ea typeface="黑体" panose="02010609060101010101" pitchFamily="49" charset="-122"/>
            </a:endParaRPr>
          </a:p>
        </p:txBody>
      </p:sp>
      <p:sp>
        <p:nvSpPr>
          <p:cNvPr id="23" name="矩形 22"/>
          <p:cNvSpPr/>
          <p:nvPr/>
        </p:nvSpPr>
        <p:spPr>
          <a:xfrm>
            <a:off x="1183199" y="1907408"/>
            <a:ext cx="446567" cy="446567"/>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黑体" panose="02010609060101010101" pitchFamily="49" charset="-122"/>
                <a:ea typeface="黑体" panose="02010609060101010101" pitchFamily="49" charset="-122"/>
              </a:rPr>
              <a:t>14</a:t>
            </a:r>
            <a:endParaRPr lang="zh-CN" altLang="en-US" sz="2000" dirty="0">
              <a:solidFill>
                <a:schemeClr val="tx1"/>
              </a:solidFill>
              <a:latin typeface="黑体" panose="02010609060101010101" pitchFamily="49" charset="-122"/>
              <a:ea typeface="黑体" panose="02010609060101010101" pitchFamily="49" charset="-122"/>
            </a:endParaRPr>
          </a:p>
        </p:txBody>
      </p:sp>
      <p:sp>
        <p:nvSpPr>
          <p:cNvPr id="24" name="矩形 23"/>
          <p:cNvSpPr/>
          <p:nvPr/>
        </p:nvSpPr>
        <p:spPr>
          <a:xfrm>
            <a:off x="1630772" y="1907408"/>
            <a:ext cx="446567" cy="446567"/>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黑体" panose="02010609060101010101" pitchFamily="49" charset="-122"/>
                <a:ea typeface="黑体" panose="02010609060101010101" pitchFamily="49" charset="-122"/>
              </a:rPr>
              <a:t>13</a:t>
            </a:r>
            <a:endParaRPr lang="zh-CN" altLang="en-US" sz="2000" dirty="0">
              <a:solidFill>
                <a:schemeClr val="tx1"/>
              </a:solidFill>
              <a:latin typeface="黑体" panose="02010609060101010101" pitchFamily="49" charset="-122"/>
              <a:ea typeface="黑体" panose="02010609060101010101" pitchFamily="49" charset="-122"/>
            </a:endParaRPr>
          </a:p>
        </p:txBody>
      </p:sp>
      <p:sp>
        <p:nvSpPr>
          <p:cNvPr id="25" name="矩形 24"/>
          <p:cNvSpPr/>
          <p:nvPr/>
        </p:nvSpPr>
        <p:spPr>
          <a:xfrm>
            <a:off x="2078345" y="1907408"/>
            <a:ext cx="446567" cy="446567"/>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黑体" panose="02010609060101010101" pitchFamily="49" charset="-122"/>
                <a:ea typeface="黑体" panose="02010609060101010101" pitchFamily="49" charset="-122"/>
              </a:rPr>
              <a:t>12</a:t>
            </a:r>
            <a:endParaRPr lang="zh-CN" altLang="en-US" sz="2000" dirty="0">
              <a:solidFill>
                <a:schemeClr val="tx1"/>
              </a:solidFill>
              <a:latin typeface="黑体" panose="02010609060101010101" pitchFamily="49" charset="-122"/>
              <a:ea typeface="黑体" panose="02010609060101010101" pitchFamily="49" charset="-122"/>
            </a:endParaRPr>
          </a:p>
        </p:txBody>
      </p:sp>
      <p:sp>
        <p:nvSpPr>
          <p:cNvPr id="26" name="矩形 25"/>
          <p:cNvSpPr/>
          <p:nvPr/>
        </p:nvSpPr>
        <p:spPr>
          <a:xfrm>
            <a:off x="2525918" y="1907408"/>
            <a:ext cx="446567" cy="446567"/>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黑体" panose="02010609060101010101" pitchFamily="49" charset="-122"/>
                <a:ea typeface="黑体" panose="02010609060101010101" pitchFamily="49" charset="-122"/>
              </a:rPr>
              <a:t>11</a:t>
            </a:r>
            <a:endParaRPr lang="zh-CN" altLang="en-US" sz="2000" dirty="0">
              <a:solidFill>
                <a:schemeClr val="tx1"/>
              </a:solidFill>
              <a:latin typeface="黑体" panose="02010609060101010101" pitchFamily="49" charset="-122"/>
              <a:ea typeface="黑体" panose="02010609060101010101" pitchFamily="49" charset="-122"/>
            </a:endParaRPr>
          </a:p>
        </p:txBody>
      </p:sp>
      <p:sp>
        <p:nvSpPr>
          <p:cNvPr id="27" name="矩形 26"/>
          <p:cNvSpPr/>
          <p:nvPr/>
        </p:nvSpPr>
        <p:spPr>
          <a:xfrm>
            <a:off x="2973491" y="1907408"/>
            <a:ext cx="446567" cy="446567"/>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黑体" panose="02010609060101010101" pitchFamily="49" charset="-122"/>
                <a:ea typeface="黑体" panose="02010609060101010101" pitchFamily="49" charset="-122"/>
              </a:rPr>
              <a:t>10</a:t>
            </a:r>
            <a:endParaRPr lang="zh-CN" altLang="en-US" sz="2000" dirty="0">
              <a:solidFill>
                <a:schemeClr val="tx1"/>
              </a:solidFill>
              <a:latin typeface="黑体" panose="02010609060101010101" pitchFamily="49" charset="-122"/>
              <a:ea typeface="黑体" panose="02010609060101010101" pitchFamily="49" charset="-122"/>
            </a:endParaRPr>
          </a:p>
        </p:txBody>
      </p:sp>
      <p:sp>
        <p:nvSpPr>
          <p:cNvPr id="28" name="矩形 27"/>
          <p:cNvSpPr/>
          <p:nvPr/>
        </p:nvSpPr>
        <p:spPr>
          <a:xfrm>
            <a:off x="3421064" y="1907408"/>
            <a:ext cx="446567" cy="446567"/>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黑体" panose="02010609060101010101" pitchFamily="49" charset="-122"/>
                <a:ea typeface="黑体" panose="02010609060101010101" pitchFamily="49" charset="-122"/>
              </a:rPr>
              <a:t>9</a:t>
            </a:r>
            <a:endParaRPr lang="zh-CN" altLang="en-US" sz="2000" dirty="0">
              <a:solidFill>
                <a:schemeClr val="tx1"/>
              </a:solidFill>
              <a:latin typeface="黑体" panose="02010609060101010101" pitchFamily="49" charset="-122"/>
              <a:ea typeface="黑体" panose="02010609060101010101" pitchFamily="49" charset="-122"/>
            </a:endParaRPr>
          </a:p>
        </p:txBody>
      </p:sp>
      <p:sp>
        <p:nvSpPr>
          <p:cNvPr id="29" name="矩形 28"/>
          <p:cNvSpPr/>
          <p:nvPr/>
        </p:nvSpPr>
        <p:spPr>
          <a:xfrm>
            <a:off x="3868637" y="1907408"/>
            <a:ext cx="446567" cy="446567"/>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黑体" panose="02010609060101010101" pitchFamily="49" charset="-122"/>
                <a:ea typeface="黑体" panose="02010609060101010101" pitchFamily="49" charset="-122"/>
              </a:rPr>
              <a:t>8</a:t>
            </a:r>
            <a:endParaRPr lang="zh-CN" altLang="en-US" sz="2000" dirty="0">
              <a:solidFill>
                <a:schemeClr val="tx1"/>
              </a:solidFill>
              <a:latin typeface="黑体" panose="02010609060101010101" pitchFamily="49" charset="-122"/>
              <a:ea typeface="黑体" panose="02010609060101010101" pitchFamily="49" charset="-122"/>
            </a:endParaRPr>
          </a:p>
        </p:txBody>
      </p:sp>
      <p:sp>
        <p:nvSpPr>
          <p:cNvPr id="30" name="矩形 29"/>
          <p:cNvSpPr/>
          <p:nvPr/>
        </p:nvSpPr>
        <p:spPr>
          <a:xfrm>
            <a:off x="4316210" y="1907408"/>
            <a:ext cx="446567" cy="446567"/>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黑体" panose="02010609060101010101" pitchFamily="49" charset="-122"/>
                <a:ea typeface="黑体" panose="02010609060101010101" pitchFamily="49" charset="-122"/>
              </a:rPr>
              <a:t>7</a:t>
            </a:r>
            <a:endParaRPr lang="zh-CN" altLang="en-US" sz="2000" dirty="0">
              <a:solidFill>
                <a:schemeClr val="tx1"/>
              </a:solidFill>
              <a:latin typeface="黑体" panose="02010609060101010101" pitchFamily="49" charset="-122"/>
              <a:ea typeface="黑体" panose="02010609060101010101" pitchFamily="49" charset="-122"/>
            </a:endParaRPr>
          </a:p>
        </p:txBody>
      </p:sp>
      <p:sp>
        <p:nvSpPr>
          <p:cNvPr id="31" name="矩形 30"/>
          <p:cNvSpPr/>
          <p:nvPr/>
        </p:nvSpPr>
        <p:spPr>
          <a:xfrm>
            <a:off x="4763783" y="1907408"/>
            <a:ext cx="446567" cy="446567"/>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黑体" panose="02010609060101010101" pitchFamily="49" charset="-122"/>
                <a:ea typeface="黑体" panose="02010609060101010101" pitchFamily="49" charset="-122"/>
              </a:rPr>
              <a:t>6</a:t>
            </a:r>
            <a:endParaRPr lang="zh-CN" altLang="en-US" sz="2000" dirty="0">
              <a:solidFill>
                <a:schemeClr val="tx1"/>
              </a:solidFill>
              <a:latin typeface="黑体" panose="02010609060101010101" pitchFamily="49" charset="-122"/>
              <a:ea typeface="黑体" panose="02010609060101010101" pitchFamily="49" charset="-122"/>
            </a:endParaRPr>
          </a:p>
        </p:txBody>
      </p:sp>
      <p:sp>
        <p:nvSpPr>
          <p:cNvPr id="32" name="矩形 31"/>
          <p:cNvSpPr/>
          <p:nvPr/>
        </p:nvSpPr>
        <p:spPr>
          <a:xfrm>
            <a:off x="5211356" y="1907408"/>
            <a:ext cx="446567" cy="446567"/>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黑体" panose="02010609060101010101" pitchFamily="49" charset="-122"/>
                <a:ea typeface="黑体" panose="02010609060101010101" pitchFamily="49" charset="-122"/>
              </a:rPr>
              <a:t>5</a:t>
            </a:r>
            <a:endParaRPr lang="zh-CN" altLang="en-US" sz="2000" dirty="0">
              <a:solidFill>
                <a:schemeClr val="tx1"/>
              </a:solidFill>
              <a:latin typeface="黑体" panose="02010609060101010101" pitchFamily="49" charset="-122"/>
              <a:ea typeface="黑体" panose="02010609060101010101" pitchFamily="49" charset="-122"/>
            </a:endParaRPr>
          </a:p>
        </p:txBody>
      </p:sp>
      <p:sp>
        <p:nvSpPr>
          <p:cNvPr id="33" name="矩形 32"/>
          <p:cNvSpPr/>
          <p:nvPr/>
        </p:nvSpPr>
        <p:spPr>
          <a:xfrm>
            <a:off x="5658929" y="1907408"/>
            <a:ext cx="446567" cy="446567"/>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黑体" panose="02010609060101010101" pitchFamily="49" charset="-122"/>
                <a:ea typeface="黑体" panose="02010609060101010101" pitchFamily="49" charset="-122"/>
              </a:rPr>
              <a:t>4</a:t>
            </a:r>
            <a:endParaRPr lang="zh-CN" altLang="en-US" sz="2000" dirty="0">
              <a:solidFill>
                <a:schemeClr val="tx1"/>
              </a:solidFill>
              <a:latin typeface="黑体" panose="02010609060101010101" pitchFamily="49" charset="-122"/>
              <a:ea typeface="黑体" panose="02010609060101010101" pitchFamily="49" charset="-122"/>
            </a:endParaRPr>
          </a:p>
        </p:txBody>
      </p:sp>
      <p:sp>
        <p:nvSpPr>
          <p:cNvPr id="34" name="矩形 33"/>
          <p:cNvSpPr/>
          <p:nvPr/>
        </p:nvSpPr>
        <p:spPr>
          <a:xfrm>
            <a:off x="6106502" y="1907408"/>
            <a:ext cx="446567" cy="446567"/>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黑体" panose="02010609060101010101" pitchFamily="49" charset="-122"/>
                <a:ea typeface="黑体" panose="02010609060101010101" pitchFamily="49" charset="-122"/>
              </a:rPr>
              <a:t>3</a:t>
            </a:r>
            <a:endParaRPr lang="zh-CN" altLang="en-US" sz="2000" dirty="0">
              <a:solidFill>
                <a:schemeClr val="tx1"/>
              </a:solidFill>
              <a:latin typeface="黑体" panose="02010609060101010101" pitchFamily="49" charset="-122"/>
              <a:ea typeface="黑体" panose="02010609060101010101" pitchFamily="49" charset="-122"/>
            </a:endParaRPr>
          </a:p>
        </p:txBody>
      </p:sp>
      <p:sp>
        <p:nvSpPr>
          <p:cNvPr id="35" name="矩形 34"/>
          <p:cNvSpPr/>
          <p:nvPr/>
        </p:nvSpPr>
        <p:spPr>
          <a:xfrm>
            <a:off x="6554075" y="1907408"/>
            <a:ext cx="446567" cy="446567"/>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黑体" panose="02010609060101010101" pitchFamily="49" charset="-122"/>
                <a:ea typeface="黑体" panose="02010609060101010101" pitchFamily="49" charset="-122"/>
              </a:rPr>
              <a:t>2</a:t>
            </a:r>
            <a:endParaRPr lang="zh-CN" altLang="en-US" sz="2000" dirty="0">
              <a:solidFill>
                <a:schemeClr val="tx1"/>
              </a:solidFill>
              <a:latin typeface="黑体" panose="02010609060101010101" pitchFamily="49" charset="-122"/>
              <a:ea typeface="黑体" panose="02010609060101010101" pitchFamily="49" charset="-122"/>
            </a:endParaRPr>
          </a:p>
        </p:txBody>
      </p:sp>
      <p:sp>
        <p:nvSpPr>
          <p:cNvPr id="36" name="矩形 35"/>
          <p:cNvSpPr/>
          <p:nvPr/>
        </p:nvSpPr>
        <p:spPr>
          <a:xfrm>
            <a:off x="7449220" y="1907408"/>
            <a:ext cx="446567" cy="446567"/>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黑体" panose="02010609060101010101" pitchFamily="49" charset="-122"/>
                <a:ea typeface="黑体" panose="02010609060101010101" pitchFamily="49" charset="-122"/>
              </a:rPr>
              <a:t>0</a:t>
            </a:r>
            <a:endParaRPr lang="zh-CN" altLang="en-US" sz="2000" dirty="0">
              <a:solidFill>
                <a:schemeClr val="tx1"/>
              </a:solidFill>
              <a:latin typeface="黑体" panose="02010609060101010101" pitchFamily="49" charset="-122"/>
              <a:ea typeface="黑体" panose="02010609060101010101" pitchFamily="49" charset="-122"/>
            </a:endParaRPr>
          </a:p>
        </p:txBody>
      </p:sp>
      <p:sp>
        <p:nvSpPr>
          <p:cNvPr id="37" name="矩形 36"/>
          <p:cNvSpPr/>
          <p:nvPr/>
        </p:nvSpPr>
        <p:spPr>
          <a:xfrm>
            <a:off x="7001648" y="1907408"/>
            <a:ext cx="446567" cy="446567"/>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黑体" panose="02010609060101010101" pitchFamily="49" charset="-122"/>
                <a:ea typeface="黑体" panose="02010609060101010101" pitchFamily="49" charset="-122"/>
              </a:rPr>
              <a:t>1</a:t>
            </a:r>
            <a:endParaRPr lang="zh-CN" altLang="en-US" sz="2000" dirty="0">
              <a:solidFill>
                <a:schemeClr val="tx1"/>
              </a:solidFill>
              <a:latin typeface="黑体" panose="02010609060101010101" pitchFamily="49" charset="-122"/>
              <a:ea typeface="黑体" panose="02010609060101010101" pitchFamily="49" charset="-122"/>
            </a:endParaRPr>
          </a:p>
        </p:txBody>
      </p:sp>
      <p:sp>
        <p:nvSpPr>
          <p:cNvPr id="82" name="文本框 81"/>
          <p:cNvSpPr txBox="1"/>
          <p:nvPr/>
        </p:nvSpPr>
        <p:spPr>
          <a:xfrm>
            <a:off x="2926162" y="2814083"/>
            <a:ext cx="492443" cy="1538455"/>
          </a:xfrm>
          <a:prstGeom prst="rect">
            <a:avLst/>
          </a:prstGeom>
          <a:noFill/>
        </p:spPr>
        <p:txBody>
          <a:bodyPr vert="eaVert" wrap="square" rtlCol="0">
            <a:spAutoFit/>
          </a:bodyPr>
          <a:lstStyle/>
          <a:p>
            <a:r>
              <a:rPr lang="zh-CN" altLang="en-US" sz="2000" dirty="0">
                <a:latin typeface="黑体" panose="02010609060101010101" pitchFamily="49" charset="-122"/>
                <a:ea typeface="黑体" panose="02010609060101010101" pitchFamily="49" charset="-122"/>
              </a:rPr>
              <a:t>方向标志</a:t>
            </a:r>
          </a:p>
        </p:txBody>
      </p:sp>
      <p:sp>
        <p:nvSpPr>
          <p:cNvPr id="45" name="文本框 44"/>
          <p:cNvSpPr txBox="1"/>
          <p:nvPr/>
        </p:nvSpPr>
        <p:spPr>
          <a:xfrm>
            <a:off x="735625" y="5145453"/>
            <a:ext cx="7849003" cy="430887"/>
          </a:xfrm>
          <a:prstGeom prst="rect">
            <a:avLst/>
          </a:prstGeom>
          <a:noFill/>
        </p:spPr>
        <p:txBody>
          <a:bodyPr wrap="square" rtlCol="0">
            <a:spAutoFit/>
          </a:bodyPr>
          <a:lstStyle/>
          <a:p>
            <a:r>
              <a:rPr lang="en-US" altLang="zh-CN" sz="2200" dirty="0">
                <a:latin typeface="黑体" panose="02010609060101010101" pitchFamily="49" charset="-122"/>
                <a:ea typeface="黑体" panose="02010609060101010101" pitchFamily="49" charset="-122"/>
              </a:rPr>
              <a:t>DF</a:t>
            </a:r>
            <a:r>
              <a:rPr lang="zh-CN" altLang="en-US" sz="2200" dirty="0">
                <a:latin typeface="黑体" panose="02010609060101010101" pitchFamily="49" charset="-122"/>
                <a:ea typeface="黑体" panose="02010609060101010101" pitchFamily="49" charset="-122"/>
              </a:rPr>
              <a:t>方向标志：</a:t>
            </a:r>
            <a:r>
              <a:rPr lang="en-US" altLang="zh-CN" sz="2200" dirty="0">
                <a:latin typeface="黑体" panose="02010609060101010101" pitchFamily="49" charset="-122"/>
                <a:ea typeface="黑体" panose="02010609060101010101" pitchFamily="49" charset="-122"/>
              </a:rPr>
              <a:t>DF=0</a:t>
            </a:r>
            <a:r>
              <a:rPr lang="zh-CN" altLang="en-US" sz="2200" dirty="0">
                <a:latin typeface="黑体" panose="02010609060101010101" pitchFamily="49" charset="-122"/>
                <a:ea typeface="黑体" panose="02010609060101010101" pitchFamily="49" charset="-122"/>
              </a:rPr>
              <a:t>地址递增，否则地址递减</a:t>
            </a:r>
          </a:p>
        </p:txBody>
      </p:sp>
    </p:spTree>
    <p:extLst>
      <p:ext uri="{BB962C8B-B14F-4D97-AF65-F5344CB8AC3E}">
        <p14:creationId xmlns:p14="http://schemas.microsoft.com/office/powerpoint/2010/main" val="20724352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735626" y="394685"/>
            <a:ext cx="7849003" cy="58477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30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Helvetica" panose="020B0604020202020204" pitchFamily="34" charset="0"/>
              </a:rPr>
              <a:t>标志寄存器</a:t>
            </a:r>
          </a:p>
        </p:txBody>
      </p:sp>
      <p:sp>
        <p:nvSpPr>
          <p:cNvPr id="4" name="矩形 3"/>
          <p:cNvSpPr/>
          <p:nvPr/>
        </p:nvSpPr>
        <p:spPr>
          <a:xfrm>
            <a:off x="735626" y="2367520"/>
            <a:ext cx="446567" cy="446567"/>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tx1"/>
              </a:solidFill>
              <a:latin typeface="黑体" panose="02010609060101010101" pitchFamily="49" charset="-122"/>
              <a:ea typeface="黑体" panose="02010609060101010101" pitchFamily="49" charset="-122"/>
            </a:endParaRPr>
          </a:p>
        </p:txBody>
      </p:sp>
      <p:sp>
        <p:nvSpPr>
          <p:cNvPr id="7" name="矩形 6"/>
          <p:cNvSpPr/>
          <p:nvPr/>
        </p:nvSpPr>
        <p:spPr>
          <a:xfrm>
            <a:off x="1183199" y="2367520"/>
            <a:ext cx="446567" cy="446567"/>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tx1"/>
              </a:solidFill>
              <a:latin typeface="黑体" panose="02010609060101010101" pitchFamily="49" charset="-122"/>
              <a:ea typeface="黑体" panose="02010609060101010101" pitchFamily="49" charset="-122"/>
            </a:endParaRPr>
          </a:p>
        </p:txBody>
      </p:sp>
      <p:sp>
        <p:nvSpPr>
          <p:cNvPr id="8" name="矩形 7"/>
          <p:cNvSpPr/>
          <p:nvPr/>
        </p:nvSpPr>
        <p:spPr>
          <a:xfrm>
            <a:off x="1630772" y="2367520"/>
            <a:ext cx="446567" cy="446567"/>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tx1"/>
              </a:solidFill>
              <a:latin typeface="黑体" panose="02010609060101010101" pitchFamily="49" charset="-122"/>
              <a:ea typeface="黑体" panose="02010609060101010101" pitchFamily="49" charset="-122"/>
            </a:endParaRPr>
          </a:p>
        </p:txBody>
      </p:sp>
      <p:sp>
        <p:nvSpPr>
          <p:cNvPr id="9" name="矩形 8"/>
          <p:cNvSpPr/>
          <p:nvPr/>
        </p:nvSpPr>
        <p:spPr>
          <a:xfrm>
            <a:off x="2078345" y="2367520"/>
            <a:ext cx="446567" cy="446567"/>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tx1"/>
              </a:solidFill>
              <a:latin typeface="黑体" panose="02010609060101010101" pitchFamily="49" charset="-122"/>
              <a:ea typeface="黑体" panose="02010609060101010101" pitchFamily="49" charset="-122"/>
            </a:endParaRPr>
          </a:p>
        </p:txBody>
      </p:sp>
      <p:sp>
        <p:nvSpPr>
          <p:cNvPr id="10" name="矩形 9"/>
          <p:cNvSpPr/>
          <p:nvPr/>
        </p:nvSpPr>
        <p:spPr>
          <a:xfrm>
            <a:off x="2525918" y="2367520"/>
            <a:ext cx="446567" cy="446567"/>
          </a:xfrm>
          <a:prstGeom prst="rect">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黑体" panose="02010609060101010101" pitchFamily="49" charset="-122"/>
                <a:ea typeface="黑体" panose="02010609060101010101" pitchFamily="49" charset="-122"/>
              </a:rPr>
              <a:t>OF</a:t>
            </a:r>
            <a:endParaRPr lang="zh-CN" altLang="en-US" sz="2000" dirty="0">
              <a:solidFill>
                <a:schemeClr val="tx1"/>
              </a:solidFill>
              <a:latin typeface="黑体" panose="02010609060101010101" pitchFamily="49" charset="-122"/>
              <a:ea typeface="黑体" panose="02010609060101010101" pitchFamily="49" charset="-122"/>
            </a:endParaRPr>
          </a:p>
        </p:txBody>
      </p:sp>
      <p:sp>
        <p:nvSpPr>
          <p:cNvPr id="11" name="矩形 10"/>
          <p:cNvSpPr/>
          <p:nvPr/>
        </p:nvSpPr>
        <p:spPr>
          <a:xfrm>
            <a:off x="2973491" y="2367520"/>
            <a:ext cx="446567" cy="446567"/>
          </a:xfrm>
          <a:prstGeom prst="rect">
            <a:avLst/>
          </a:prstGeom>
          <a:solidFill>
            <a:srgbClr val="66FF99"/>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黑体" panose="02010609060101010101" pitchFamily="49" charset="-122"/>
                <a:ea typeface="黑体" panose="02010609060101010101" pitchFamily="49" charset="-122"/>
              </a:rPr>
              <a:t>DF</a:t>
            </a:r>
            <a:endParaRPr lang="zh-CN" altLang="en-US" sz="2000" dirty="0">
              <a:solidFill>
                <a:schemeClr val="tx1"/>
              </a:solidFill>
              <a:latin typeface="黑体" panose="02010609060101010101" pitchFamily="49" charset="-122"/>
              <a:ea typeface="黑体" panose="02010609060101010101" pitchFamily="49" charset="-122"/>
            </a:endParaRPr>
          </a:p>
        </p:txBody>
      </p:sp>
      <p:sp>
        <p:nvSpPr>
          <p:cNvPr id="12" name="矩形 11"/>
          <p:cNvSpPr/>
          <p:nvPr/>
        </p:nvSpPr>
        <p:spPr>
          <a:xfrm>
            <a:off x="3421064" y="2367520"/>
            <a:ext cx="446567" cy="446567"/>
          </a:xfrm>
          <a:prstGeom prst="rect">
            <a:avLst/>
          </a:prstGeom>
          <a:solidFill>
            <a:srgbClr val="66FF99"/>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黑体" panose="02010609060101010101" pitchFamily="49" charset="-122"/>
                <a:ea typeface="黑体" panose="02010609060101010101" pitchFamily="49" charset="-122"/>
              </a:rPr>
              <a:t>IF</a:t>
            </a:r>
            <a:endParaRPr lang="zh-CN" altLang="en-US" sz="2000" dirty="0">
              <a:solidFill>
                <a:schemeClr val="tx1"/>
              </a:solidFill>
              <a:latin typeface="黑体" panose="02010609060101010101" pitchFamily="49" charset="-122"/>
              <a:ea typeface="黑体" panose="02010609060101010101" pitchFamily="49" charset="-122"/>
            </a:endParaRPr>
          </a:p>
        </p:txBody>
      </p:sp>
      <p:sp>
        <p:nvSpPr>
          <p:cNvPr id="13" name="矩形 12"/>
          <p:cNvSpPr/>
          <p:nvPr/>
        </p:nvSpPr>
        <p:spPr>
          <a:xfrm>
            <a:off x="3868637" y="2367520"/>
            <a:ext cx="446567" cy="446567"/>
          </a:xfrm>
          <a:prstGeom prst="rect">
            <a:avLst/>
          </a:prstGeom>
          <a:solidFill>
            <a:srgbClr val="66FF99"/>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黑体" panose="02010609060101010101" pitchFamily="49" charset="-122"/>
                <a:ea typeface="黑体" panose="02010609060101010101" pitchFamily="49" charset="-122"/>
              </a:rPr>
              <a:t>TF</a:t>
            </a:r>
            <a:endParaRPr lang="zh-CN" altLang="en-US" sz="2000" dirty="0">
              <a:solidFill>
                <a:schemeClr val="tx1"/>
              </a:solidFill>
              <a:latin typeface="黑体" panose="02010609060101010101" pitchFamily="49" charset="-122"/>
              <a:ea typeface="黑体" panose="02010609060101010101" pitchFamily="49" charset="-122"/>
            </a:endParaRPr>
          </a:p>
        </p:txBody>
      </p:sp>
      <p:sp>
        <p:nvSpPr>
          <p:cNvPr id="14" name="矩形 13"/>
          <p:cNvSpPr/>
          <p:nvPr/>
        </p:nvSpPr>
        <p:spPr>
          <a:xfrm>
            <a:off x="4316210" y="2367520"/>
            <a:ext cx="446567" cy="446567"/>
          </a:xfrm>
          <a:prstGeom prst="rect">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黑体" panose="02010609060101010101" pitchFamily="49" charset="-122"/>
                <a:ea typeface="黑体" panose="02010609060101010101" pitchFamily="49" charset="-122"/>
              </a:rPr>
              <a:t>SF</a:t>
            </a:r>
            <a:endParaRPr lang="zh-CN" altLang="en-US" sz="2000" dirty="0">
              <a:solidFill>
                <a:schemeClr val="tx1"/>
              </a:solidFill>
              <a:latin typeface="黑体" panose="02010609060101010101" pitchFamily="49" charset="-122"/>
              <a:ea typeface="黑体" panose="02010609060101010101" pitchFamily="49" charset="-122"/>
            </a:endParaRPr>
          </a:p>
        </p:txBody>
      </p:sp>
      <p:sp>
        <p:nvSpPr>
          <p:cNvPr id="15" name="矩形 14"/>
          <p:cNvSpPr/>
          <p:nvPr/>
        </p:nvSpPr>
        <p:spPr>
          <a:xfrm>
            <a:off x="4763783" y="2367520"/>
            <a:ext cx="446567" cy="446567"/>
          </a:xfrm>
          <a:prstGeom prst="rect">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黑体" panose="02010609060101010101" pitchFamily="49" charset="-122"/>
                <a:ea typeface="黑体" panose="02010609060101010101" pitchFamily="49" charset="-122"/>
              </a:rPr>
              <a:t>ZF</a:t>
            </a:r>
            <a:endParaRPr lang="zh-CN" altLang="en-US" sz="2000" dirty="0">
              <a:solidFill>
                <a:schemeClr val="tx1"/>
              </a:solidFill>
              <a:latin typeface="黑体" panose="02010609060101010101" pitchFamily="49" charset="-122"/>
              <a:ea typeface="黑体" panose="02010609060101010101" pitchFamily="49" charset="-122"/>
            </a:endParaRPr>
          </a:p>
        </p:txBody>
      </p:sp>
      <p:sp>
        <p:nvSpPr>
          <p:cNvPr id="16" name="矩形 15"/>
          <p:cNvSpPr/>
          <p:nvPr/>
        </p:nvSpPr>
        <p:spPr>
          <a:xfrm>
            <a:off x="5211356" y="2367520"/>
            <a:ext cx="446567" cy="446567"/>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tx1"/>
              </a:solidFill>
              <a:latin typeface="黑体" panose="02010609060101010101" pitchFamily="49" charset="-122"/>
              <a:ea typeface="黑体" panose="02010609060101010101" pitchFamily="49" charset="-122"/>
            </a:endParaRPr>
          </a:p>
        </p:txBody>
      </p:sp>
      <p:sp>
        <p:nvSpPr>
          <p:cNvPr id="17" name="矩形 16"/>
          <p:cNvSpPr/>
          <p:nvPr/>
        </p:nvSpPr>
        <p:spPr>
          <a:xfrm>
            <a:off x="5658929" y="2367520"/>
            <a:ext cx="446567" cy="446567"/>
          </a:xfrm>
          <a:prstGeom prst="rect">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黑体" panose="02010609060101010101" pitchFamily="49" charset="-122"/>
                <a:ea typeface="黑体" panose="02010609060101010101" pitchFamily="49" charset="-122"/>
              </a:rPr>
              <a:t>AF</a:t>
            </a:r>
            <a:endParaRPr lang="zh-CN" altLang="en-US" sz="2000" dirty="0">
              <a:solidFill>
                <a:schemeClr val="tx1"/>
              </a:solidFill>
              <a:latin typeface="黑体" panose="02010609060101010101" pitchFamily="49" charset="-122"/>
              <a:ea typeface="黑体" panose="02010609060101010101" pitchFamily="49" charset="-122"/>
            </a:endParaRPr>
          </a:p>
        </p:txBody>
      </p:sp>
      <p:sp>
        <p:nvSpPr>
          <p:cNvPr id="18" name="矩形 17"/>
          <p:cNvSpPr/>
          <p:nvPr/>
        </p:nvSpPr>
        <p:spPr>
          <a:xfrm>
            <a:off x="6106502" y="2367520"/>
            <a:ext cx="446567" cy="446567"/>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tx1"/>
              </a:solidFill>
              <a:latin typeface="黑体" panose="02010609060101010101" pitchFamily="49" charset="-122"/>
              <a:ea typeface="黑体" panose="02010609060101010101" pitchFamily="49" charset="-122"/>
            </a:endParaRPr>
          </a:p>
        </p:txBody>
      </p:sp>
      <p:sp>
        <p:nvSpPr>
          <p:cNvPr id="19" name="矩形 18"/>
          <p:cNvSpPr/>
          <p:nvPr/>
        </p:nvSpPr>
        <p:spPr>
          <a:xfrm>
            <a:off x="6554075" y="2367520"/>
            <a:ext cx="446567" cy="446567"/>
          </a:xfrm>
          <a:prstGeom prst="rect">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黑体" panose="02010609060101010101" pitchFamily="49" charset="-122"/>
                <a:ea typeface="黑体" panose="02010609060101010101" pitchFamily="49" charset="-122"/>
              </a:rPr>
              <a:t>PF</a:t>
            </a:r>
            <a:endParaRPr lang="zh-CN" altLang="en-US" sz="2000" dirty="0">
              <a:solidFill>
                <a:schemeClr val="tx1"/>
              </a:solidFill>
              <a:latin typeface="黑体" panose="02010609060101010101" pitchFamily="49" charset="-122"/>
              <a:ea typeface="黑体" panose="02010609060101010101" pitchFamily="49" charset="-122"/>
            </a:endParaRPr>
          </a:p>
        </p:txBody>
      </p:sp>
      <p:sp>
        <p:nvSpPr>
          <p:cNvPr id="20" name="矩形 19"/>
          <p:cNvSpPr/>
          <p:nvPr/>
        </p:nvSpPr>
        <p:spPr>
          <a:xfrm>
            <a:off x="7449220" y="2367520"/>
            <a:ext cx="446567" cy="446567"/>
          </a:xfrm>
          <a:prstGeom prst="rect">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黑体" panose="02010609060101010101" pitchFamily="49" charset="-122"/>
                <a:ea typeface="黑体" panose="02010609060101010101" pitchFamily="49" charset="-122"/>
              </a:rPr>
              <a:t>CF</a:t>
            </a:r>
            <a:endParaRPr lang="zh-CN" altLang="en-US" sz="2000" dirty="0">
              <a:solidFill>
                <a:schemeClr val="tx1"/>
              </a:solidFill>
              <a:latin typeface="黑体" panose="02010609060101010101" pitchFamily="49" charset="-122"/>
              <a:ea typeface="黑体" panose="02010609060101010101" pitchFamily="49" charset="-122"/>
            </a:endParaRPr>
          </a:p>
        </p:txBody>
      </p:sp>
      <p:sp>
        <p:nvSpPr>
          <p:cNvPr id="21" name="矩形 20"/>
          <p:cNvSpPr/>
          <p:nvPr/>
        </p:nvSpPr>
        <p:spPr>
          <a:xfrm>
            <a:off x="7001648" y="2367520"/>
            <a:ext cx="446567" cy="446567"/>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tx1"/>
              </a:solidFill>
              <a:latin typeface="黑体" panose="02010609060101010101" pitchFamily="49" charset="-122"/>
              <a:ea typeface="黑体" panose="02010609060101010101" pitchFamily="49" charset="-122"/>
            </a:endParaRPr>
          </a:p>
        </p:txBody>
      </p:sp>
      <p:sp>
        <p:nvSpPr>
          <p:cNvPr id="22" name="矩形 21"/>
          <p:cNvSpPr/>
          <p:nvPr/>
        </p:nvSpPr>
        <p:spPr>
          <a:xfrm>
            <a:off x="735626" y="1907408"/>
            <a:ext cx="446567" cy="446567"/>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黑体" panose="02010609060101010101" pitchFamily="49" charset="-122"/>
                <a:ea typeface="黑体" panose="02010609060101010101" pitchFamily="49" charset="-122"/>
              </a:rPr>
              <a:t>15</a:t>
            </a:r>
            <a:endParaRPr lang="zh-CN" altLang="en-US" sz="2000" dirty="0">
              <a:solidFill>
                <a:schemeClr val="tx1"/>
              </a:solidFill>
              <a:latin typeface="黑体" panose="02010609060101010101" pitchFamily="49" charset="-122"/>
              <a:ea typeface="黑体" panose="02010609060101010101" pitchFamily="49" charset="-122"/>
            </a:endParaRPr>
          </a:p>
        </p:txBody>
      </p:sp>
      <p:sp>
        <p:nvSpPr>
          <p:cNvPr id="23" name="矩形 22"/>
          <p:cNvSpPr/>
          <p:nvPr/>
        </p:nvSpPr>
        <p:spPr>
          <a:xfrm>
            <a:off x="1183199" y="1907408"/>
            <a:ext cx="446567" cy="446567"/>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黑体" panose="02010609060101010101" pitchFamily="49" charset="-122"/>
                <a:ea typeface="黑体" panose="02010609060101010101" pitchFamily="49" charset="-122"/>
              </a:rPr>
              <a:t>14</a:t>
            </a:r>
            <a:endParaRPr lang="zh-CN" altLang="en-US" sz="2000" dirty="0">
              <a:solidFill>
                <a:schemeClr val="tx1"/>
              </a:solidFill>
              <a:latin typeface="黑体" panose="02010609060101010101" pitchFamily="49" charset="-122"/>
              <a:ea typeface="黑体" panose="02010609060101010101" pitchFamily="49" charset="-122"/>
            </a:endParaRPr>
          </a:p>
        </p:txBody>
      </p:sp>
      <p:sp>
        <p:nvSpPr>
          <p:cNvPr id="24" name="矩形 23"/>
          <p:cNvSpPr/>
          <p:nvPr/>
        </p:nvSpPr>
        <p:spPr>
          <a:xfrm>
            <a:off x="1630772" y="1907408"/>
            <a:ext cx="446567" cy="446567"/>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黑体" panose="02010609060101010101" pitchFamily="49" charset="-122"/>
                <a:ea typeface="黑体" panose="02010609060101010101" pitchFamily="49" charset="-122"/>
              </a:rPr>
              <a:t>13</a:t>
            </a:r>
            <a:endParaRPr lang="zh-CN" altLang="en-US" sz="2000" dirty="0">
              <a:solidFill>
                <a:schemeClr val="tx1"/>
              </a:solidFill>
              <a:latin typeface="黑体" panose="02010609060101010101" pitchFamily="49" charset="-122"/>
              <a:ea typeface="黑体" panose="02010609060101010101" pitchFamily="49" charset="-122"/>
            </a:endParaRPr>
          </a:p>
        </p:txBody>
      </p:sp>
      <p:sp>
        <p:nvSpPr>
          <p:cNvPr id="25" name="矩形 24"/>
          <p:cNvSpPr/>
          <p:nvPr/>
        </p:nvSpPr>
        <p:spPr>
          <a:xfrm>
            <a:off x="2078345" y="1907408"/>
            <a:ext cx="446567" cy="446567"/>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黑体" panose="02010609060101010101" pitchFamily="49" charset="-122"/>
                <a:ea typeface="黑体" panose="02010609060101010101" pitchFamily="49" charset="-122"/>
              </a:rPr>
              <a:t>12</a:t>
            </a:r>
            <a:endParaRPr lang="zh-CN" altLang="en-US" sz="2000" dirty="0">
              <a:solidFill>
                <a:schemeClr val="tx1"/>
              </a:solidFill>
              <a:latin typeface="黑体" panose="02010609060101010101" pitchFamily="49" charset="-122"/>
              <a:ea typeface="黑体" panose="02010609060101010101" pitchFamily="49" charset="-122"/>
            </a:endParaRPr>
          </a:p>
        </p:txBody>
      </p:sp>
      <p:sp>
        <p:nvSpPr>
          <p:cNvPr id="26" name="矩形 25"/>
          <p:cNvSpPr/>
          <p:nvPr/>
        </p:nvSpPr>
        <p:spPr>
          <a:xfrm>
            <a:off x="2525918" y="1907408"/>
            <a:ext cx="446567" cy="446567"/>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黑体" panose="02010609060101010101" pitchFamily="49" charset="-122"/>
                <a:ea typeface="黑体" panose="02010609060101010101" pitchFamily="49" charset="-122"/>
              </a:rPr>
              <a:t>11</a:t>
            </a:r>
            <a:endParaRPr lang="zh-CN" altLang="en-US" sz="2000" dirty="0">
              <a:solidFill>
                <a:schemeClr val="tx1"/>
              </a:solidFill>
              <a:latin typeface="黑体" panose="02010609060101010101" pitchFamily="49" charset="-122"/>
              <a:ea typeface="黑体" panose="02010609060101010101" pitchFamily="49" charset="-122"/>
            </a:endParaRPr>
          </a:p>
        </p:txBody>
      </p:sp>
      <p:sp>
        <p:nvSpPr>
          <p:cNvPr id="27" name="矩形 26"/>
          <p:cNvSpPr/>
          <p:nvPr/>
        </p:nvSpPr>
        <p:spPr>
          <a:xfrm>
            <a:off x="2973491" y="1907408"/>
            <a:ext cx="446567" cy="446567"/>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黑体" panose="02010609060101010101" pitchFamily="49" charset="-122"/>
                <a:ea typeface="黑体" panose="02010609060101010101" pitchFamily="49" charset="-122"/>
              </a:rPr>
              <a:t>10</a:t>
            </a:r>
            <a:endParaRPr lang="zh-CN" altLang="en-US" sz="2000" dirty="0">
              <a:solidFill>
                <a:schemeClr val="tx1"/>
              </a:solidFill>
              <a:latin typeface="黑体" panose="02010609060101010101" pitchFamily="49" charset="-122"/>
              <a:ea typeface="黑体" panose="02010609060101010101" pitchFamily="49" charset="-122"/>
            </a:endParaRPr>
          </a:p>
        </p:txBody>
      </p:sp>
      <p:sp>
        <p:nvSpPr>
          <p:cNvPr id="28" name="矩形 27"/>
          <p:cNvSpPr/>
          <p:nvPr/>
        </p:nvSpPr>
        <p:spPr>
          <a:xfrm>
            <a:off x="3421064" y="1907408"/>
            <a:ext cx="446567" cy="446567"/>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黑体" panose="02010609060101010101" pitchFamily="49" charset="-122"/>
                <a:ea typeface="黑体" panose="02010609060101010101" pitchFamily="49" charset="-122"/>
              </a:rPr>
              <a:t>9</a:t>
            </a:r>
            <a:endParaRPr lang="zh-CN" altLang="en-US" sz="2000" dirty="0">
              <a:solidFill>
                <a:schemeClr val="tx1"/>
              </a:solidFill>
              <a:latin typeface="黑体" panose="02010609060101010101" pitchFamily="49" charset="-122"/>
              <a:ea typeface="黑体" panose="02010609060101010101" pitchFamily="49" charset="-122"/>
            </a:endParaRPr>
          </a:p>
        </p:txBody>
      </p:sp>
      <p:sp>
        <p:nvSpPr>
          <p:cNvPr id="29" name="矩形 28"/>
          <p:cNvSpPr/>
          <p:nvPr/>
        </p:nvSpPr>
        <p:spPr>
          <a:xfrm>
            <a:off x="3868637" y="1907408"/>
            <a:ext cx="446567" cy="446567"/>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黑体" panose="02010609060101010101" pitchFamily="49" charset="-122"/>
                <a:ea typeface="黑体" panose="02010609060101010101" pitchFamily="49" charset="-122"/>
              </a:rPr>
              <a:t>8</a:t>
            </a:r>
            <a:endParaRPr lang="zh-CN" altLang="en-US" sz="2000" dirty="0">
              <a:solidFill>
                <a:schemeClr val="tx1"/>
              </a:solidFill>
              <a:latin typeface="黑体" panose="02010609060101010101" pitchFamily="49" charset="-122"/>
              <a:ea typeface="黑体" panose="02010609060101010101" pitchFamily="49" charset="-122"/>
            </a:endParaRPr>
          </a:p>
        </p:txBody>
      </p:sp>
      <p:sp>
        <p:nvSpPr>
          <p:cNvPr id="30" name="矩形 29"/>
          <p:cNvSpPr/>
          <p:nvPr/>
        </p:nvSpPr>
        <p:spPr>
          <a:xfrm>
            <a:off x="4316210" y="1907408"/>
            <a:ext cx="446567" cy="446567"/>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黑体" panose="02010609060101010101" pitchFamily="49" charset="-122"/>
                <a:ea typeface="黑体" panose="02010609060101010101" pitchFamily="49" charset="-122"/>
              </a:rPr>
              <a:t>7</a:t>
            </a:r>
            <a:endParaRPr lang="zh-CN" altLang="en-US" sz="2000" dirty="0">
              <a:solidFill>
                <a:schemeClr val="tx1"/>
              </a:solidFill>
              <a:latin typeface="黑体" panose="02010609060101010101" pitchFamily="49" charset="-122"/>
              <a:ea typeface="黑体" panose="02010609060101010101" pitchFamily="49" charset="-122"/>
            </a:endParaRPr>
          </a:p>
        </p:txBody>
      </p:sp>
      <p:sp>
        <p:nvSpPr>
          <p:cNvPr id="31" name="矩形 30"/>
          <p:cNvSpPr/>
          <p:nvPr/>
        </p:nvSpPr>
        <p:spPr>
          <a:xfrm>
            <a:off x="4763783" y="1907408"/>
            <a:ext cx="446567" cy="446567"/>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黑体" panose="02010609060101010101" pitchFamily="49" charset="-122"/>
                <a:ea typeface="黑体" panose="02010609060101010101" pitchFamily="49" charset="-122"/>
              </a:rPr>
              <a:t>6</a:t>
            </a:r>
            <a:endParaRPr lang="zh-CN" altLang="en-US" sz="2000" dirty="0">
              <a:solidFill>
                <a:schemeClr val="tx1"/>
              </a:solidFill>
              <a:latin typeface="黑体" panose="02010609060101010101" pitchFamily="49" charset="-122"/>
              <a:ea typeface="黑体" panose="02010609060101010101" pitchFamily="49" charset="-122"/>
            </a:endParaRPr>
          </a:p>
        </p:txBody>
      </p:sp>
      <p:sp>
        <p:nvSpPr>
          <p:cNvPr id="32" name="矩形 31"/>
          <p:cNvSpPr/>
          <p:nvPr/>
        </p:nvSpPr>
        <p:spPr>
          <a:xfrm>
            <a:off x="5211356" y="1907408"/>
            <a:ext cx="446567" cy="446567"/>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黑体" panose="02010609060101010101" pitchFamily="49" charset="-122"/>
                <a:ea typeface="黑体" panose="02010609060101010101" pitchFamily="49" charset="-122"/>
              </a:rPr>
              <a:t>5</a:t>
            </a:r>
            <a:endParaRPr lang="zh-CN" altLang="en-US" sz="2000" dirty="0">
              <a:solidFill>
                <a:schemeClr val="tx1"/>
              </a:solidFill>
              <a:latin typeface="黑体" panose="02010609060101010101" pitchFamily="49" charset="-122"/>
              <a:ea typeface="黑体" panose="02010609060101010101" pitchFamily="49" charset="-122"/>
            </a:endParaRPr>
          </a:p>
        </p:txBody>
      </p:sp>
      <p:sp>
        <p:nvSpPr>
          <p:cNvPr id="33" name="矩形 32"/>
          <p:cNvSpPr/>
          <p:nvPr/>
        </p:nvSpPr>
        <p:spPr>
          <a:xfrm>
            <a:off x="5658929" y="1907408"/>
            <a:ext cx="446567" cy="446567"/>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黑体" panose="02010609060101010101" pitchFamily="49" charset="-122"/>
                <a:ea typeface="黑体" panose="02010609060101010101" pitchFamily="49" charset="-122"/>
              </a:rPr>
              <a:t>4</a:t>
            </a:r>
            <a:endParaRPr lang="zh-CN" altLang="en-US" sz="2000" dirty="0">
              <a:solidFill>
                <a:schemeClr val="tx1"/>
              </a:solidFill>
              <a:latin typeface="黑体" panose="02010609060101010101" pitchFamily="49" charset="-122"/>
              <a:ea typeface="黑体" panose="02010609060101010101" pitchFamily="49" charset="-122"/>
            </a:endParaRPr>
          </a:p>
        </p:txBody>
      </p:sp>
      <p:sp>
        <p:nvSpPr>
          <p:cNvPr id="34" name="矩形 33"/>
          <p:cNvSpPr/>
          <p:nvPr/>
        </p:nvSpPr>
        <p:spPr>
          <a:xfrm>
            <a:off x="6106502" y="1907408"/>
            <a:ext cx="446567" cy="446567"/>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黑体" panose="02010609060101010101" pitchFamily="49" charset="-122"/>
                <a:ea typeface="黑体" panose="02010609060101010101" pitchFamily="49" charset="-122"/>
              </a:rPr>
              <a:t>3</a:t>
            </a:r>
            <a:endParaRPr lang="zh-CN" altLang="en-US" sz="2000" dirty="0">
              <a:solidFill>
                <a:schemeClr val="tx1"/>
              </a:solidFill>
              <a:latin typeface="黑体" panose="02010609060101010101" pitchFamily="49" charset="-122"/>
              <a:ea typeface="黑体" panose="02010609060101010101" pitchFamily="49" charset="-122"/>
            </a:endParaRPr>
          </a:p>
        </p:txBody>
      </p:sp>
      <p:sp>
        <p:nvSpPr>
          <p:cNvPr id="35" name="矩形 34"/>
          <p:cNvSpPr/>
          <p:nvPr/>
        </p:nvSpPr>
        <p:spPr>
          <a:xfrm>
            <a:off x="6554075" y="1907408"/>
            <a:ext cx="446567" cy="446567"/>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黑体" panose="02010609060101010101" pitchFamily="49" charset="-122"/>
                <a:ea typeface="黑体" panose="02010609060101010101" pitchFamily="49" charset="-122"/>
              </a:rPr>
              <a:t>2</a:t>
            </a:r>
            <a:endParaRPr lang="zh-CN" altLang="en-US" sz="2000" dirty="0">
              <a:solidFill>
                <a:schemeClr val="tx1"/>
              </a:solidFill>
              <a:latin typeface="黑体" panose="02010609060101010101" pitchFamily="49" charset="-122"/>
              <a:ea typeface="黑体" panose="02010609060101010101" pitchFamily="49" charset="-122"/>
            </a:endParaRPr>
          </a:p>
        </p:txBody>
      </p:sp>
      <p:sp>
        <p:nvSpPr>
          <p:cNvPr id="36" name="矩形 35"/>
          <p:cNvSpPr/>
          <p:nvPr/>
        </p:nvSpPr>
        <p:spPr>
          <a:xfrm>
            <a:off x="7449220" y="1907408"/>
            <a:ext cx="446567" cy="446567"/>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黑体" panose="02010609060101010101" pitchFamily="49" charset="-122"/>
                <a:ea typeface="黑体" panose="02010609060101010101" pitchFamily="49" charset="-122"/>
              </a:rPr>
              <a:t>0</a:t>
            </a:r>
            <a:endParaRPr lang="zh-CN" altLang="en-US" sz="2000" dirty="0">
              <a:solidFill>
                <a:schemeClr val="tx1"/>
              </a:solidFill>
              <a:latin typeface="黑体" panose="02010609060101010101" pitchFamily="49" charset="-122"/>
              <a:ea typeface="黑体" panose="02010609060101010101" pitchFamily="49" charset="-122"/>
            </a:endParaRPr>
          </a:p>
        </p:txBody>
      </p:sp>
      <p:sp>
        <p:nvSpPr>
          <p:cNvPr id="37" name="矩形 36"/>
          <p:cNvSpPr/>
          <p:nvPr/>
        </p:nvSpPr>
        <p:spPr>
          <a:xfrm>
            <a:off x="7001648" y="1907408"/>
            <a:ext cx="446567" cy="446567"/>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黑体" panose="02010609060101010101" pitchFamily="49" charset="-122"/>
                <a:ea typeface="黑体" panose="02010609060101010101" pitchFamily="49" charset="-122"/>
              </a:rPr>
              <a:t>1</a:t>
            </a:r>
            <a:endParaRPr lang="zh-CN" altLang="en-US" sz="2000" dirty="0">
              <a:solidFill>
                <a:schemeClr val="tx1"/>
              </a:solidFill>
              <a:latin typeface="黑体" panose="02010609060101010101" pitchFamily="49" charset="-122"/>
              <a:ea typeface="黑体" panose="02010609060101010101" pitchFamily="49" charset="-122"/>
            </a:endParaRPr>
          </a:p>
        </p:txBody>
      </p:sp>
      <p:sp>
        <p:nvSpPr>
          <p:cNvPr id="75" name="文本框 74"/>
          <p:cNvSpPr txBox="1"/>
          <p:nvPr/>
        </p:nvSpPr>
        <p:spPr>
          <a:xfrm>
            <a:off x="7464914" y="2814083"/>
            <a:ext cx="446400" cy="1538455"/>
          </a:xfrm>
          <a:prstGeom prst="rect">
            <a:avLst/>
          </a:prstGeom>
          <a:noFill/>
        </p:spPr>
        <p:txBody>
          <a:bodyPr vert="eaVert" wrap="square" rtlCol="0">
            <a:spAutoFit/>
          </a:bodyPr>
          <a:lstStyle/>
          <a:p>
            <a:r>
              <a:rPr lang="zh-CN" altLang="en-US" sz="2000" dirty="0">
                <a:latin typeface="黑体" panose="02010609060101010101" pitchFamily="49" charset="-122"/>
                <a:ea typeface="黑体" panose="02010609060101010101" pitchFamily="49" charset="-122"/>
              </a:rPr>
              <a:t>进位标志</a:t>
            </a:r>
          </a:p>
        </p:txBody>
      </p:sp>
      <p:sp>
        <p:nvSpPr>
          <p:cNvPr id="76" name="文本框 75"/>
          <p:cNvSpPr txBox="1"/>
          <p:nvPr/>
        </p:nvSpPr>
        <p:spPr>
          <a:xfrm>
            <a:off x="6519168" y="2814083"/>
            <a:ext cx="492443" cy="1538455"/>
          </a:xfrm>
          <a:prstGeom prst="rect">
            <a:avLst/>
          </a:prstGeom>
          <a:noFill/>
        </p:spPr>
        <p:txBody>
          <a:bodyPr vert="eaVert" wrap="square" rtlCol="0">
            <a:spAutoFit/>
          </a:bodyPr>
          <a:lstStyle/>
          <a:p>
            <a:r>
              <a:rPr lang="zh-CN" altLang="en-US" sz="2000" dirty="0">
                <a:latin typeface="黑体" panose="02010609060101010101" pitchFamily="49" charset="-122"/>
                <a:ea typeface="黑体" panose="02010609060101010101" pitchFamily="49" charset="-122"/>
              </a:rPr>
              <a:t>奇偶标志</a:t>
            </a:r>
          </a:p>
        </p:txBody>
      </p:sp>
      <p:sp>
        <p:nvSpPr>
          <p:cNvPr id="77" name="文本框 76"/>
          <p:cNvSpPr txBox="1"/>
          <p:nvPr/>
        </p:nvSpPr>
        <p:spPr>
          <a:xfrm>
            <a:off x="5619460" y="2814083"/>
            <a:ext cx="492443" cy="1538455"/>
          </a:xfrm>
          <a:prstGeom prst="rect">
            <a:avLst/>
          </a:prstGeom>
          <a:noFill/>
        </p:spPr>
        <p:txBody>
          <a:bodyPr vert="eaVert" wrap="square" rtlCol="0">
            <a:spAutoFit/>
          </a:bodyPr>
          <a:lstStyle/>
          <a:p>
            <a:r>
              <a:rPr lang="zh-CN" altLang="en-US" sz="2000" dirty="0">
                <a:latin typeface="黑体" panose="02010609060101010101" pitchFamily="49" charset="-122"/>
                <a:ea typeface="黑体" panose="02010609060101010101" pitchFamily="49" charset="-122"/>
              </a:rPr>
              <a:t>半进位标志</a:t>
            </a:r>
          </a:p>
        </p:txBody>
      </p:sp>
      <p:sp>
        <p:nvSpPr>
          <p:cNvPr id="78" name="文本框 77"/>
          <p:cNvSpPr txBox="1"/>
          <p:nvPr/>
        </p:nvSpPr>
        <p:spPr>
          <a:xfrm>
            <a:off x="4729716" y="2814083"/>
            <a:ext cx="492443" cy="1538455"/>
          </a:xfrm>
          <a:prstGeom prst="rect">
            <a:avLst/>
          </a:prstGeom>
          <a:noFill/>
        </p:spPr>
        <p:txBody>
          <a:bodyPr vert="eaVert" wrap="square" rtlCol="0">
            <a:spAutoFit/>
          </a:bodyPr>
          <a:lstStyle/>
          <a:p>
            <a:r>
              <a:rPr lang="zh-CN" altLang="en-US" sz="2000" dirty="0">
                <a:latin typeface="黑体" panose="02010609060101010101" pitchFamily="49" charset="-122"/>
                <a:ea typeface="黑体" panose="02010609060101010101" pitchFamily="49" charset="-122"/>
              </a:rPr>
              <a:t>零标志</a:t>
            </a:r>
          </a:p>
        </p:txBody>
      </p:sp>
      <p:sp>
        <p:nvSpPr>
          <p:cNvPr id="79" name="文本框 78"/>
          <p:cNvSpPr txBox="1"/>
          <p:nvPr/>
        </p:nvSpPr>
        <p:spPr>
          <a:xfrm>
            <a:off x="4259370" y="2814083"/>
            <a:ext cx="492443" cy="1538455"/>
          </a:xfrm>
          <a:prstGeom prst="rect">
            <a:avLst/>
          </a:prstGeom>
          <a:noFill/>
        </p:spPr>
        <p:txBody>
          <a:bodyPr vert="eaVert" wrap="square" rtlCol="0">
            <a:spAutoFit/>
          </a:bodyPr>
          <a:lstStyle/>
          <a:p>
            <a:r>
              <a:rPr lang="zh-CN" altLang="en-US" sz="2000" dirty="0">
                <a:latin typeface="黑体" panose="02010609060101010101" pitchFamily="49" charset="-122"/>
                <a:ea typeface="黑体" panose="02010609060101010101" pitchFamily="49" charset="-122"/>
              </a:rPr>
              <a:t>符号标志</a:t>
            </a:r>
          </a:p>
        </p:txBody>
      </p:sp>
      <p:sp>
        <p:nvSpPr>
          <p:cNvPr id="80" name="文本框 79"/>
          <p:cNvSpPr txBox="1"/>
          <p:nvPr/>
        </p:nvSpPr>
        <p:spPr>
          <a:xfrm>
            <a:off x="3827997" y="2814083"/>
            <a:ext cx="492443" cy="1538455"/>
          </a:xfrm>
          <a:prstGeom prst="rect">
            <a:avLst/>
          </a:prstGeom>
          <a:noFill/>
        </p:spPr>
        <p:txBody>
          <a:bodyPr vert="eaVert" wrap="square" rtlCol="0">
            <a:spAutoFit/>
          </a:bodyPr>
          <a:lstStyle/>
          <a:p>
            <a:r>
              <a:rPr lang="zh-CN" altLang="en-US" sz="2000" dirty="0">
                <a:latin typeface="黑体" panose="02010609060101010101" pitchFamily="49" charset="-122"/>
                <a:ea typeface="黑体" panose="02010609060101010101" pitchFamily="49" charset="-122"/>
              </a:rPr>
              <a:t>跟踪标志</a:t>
            </a:r>
          </a:p>
        </p:txBody>
      </p:sp>
      <p:sp>
        <p:nvSpPr>
          <p:cNvPr id="81" name="文本框 80"/>
          <p:cNvSpPr txBox="1"/>
          <p:nvPr/>
        </p:nvSpPr>
        <p:spPr>
          <a:xfrm>
            <a:off x="3370798" y="2814083"/>
            <a:ext cx="492443" cy="1794830"/>
          </a:xfrm>
          <a:prstGeom prst="rect">
            <a:avLst/>
          </a:prstGeom>
          <a:noFill/>
        </p:spPr>
        <p:txBody>
          <a:bodyPr vert="eaVert" wrap="square" rtlCol="0">
            <a:spAutoFit/>
          </a:bodyPr>
          <a:lstStyle/>
          <a:p>
            <a:r>
              <a:rPr lang="zh-CN" altLang="en-US" sz="2000" dirty="0">
                <a:latin typeface="黑体" panose="02010609060101010101" pitchFamily="49" charset="-122"/>
                <a:ea typeface="黑体" panose="02010609060101010101" pitchFamily="49" charset="-122"/>
              </a:rPr>
              <a:t>中断标志</a:t>
            </a:r>
          </a:p>
        </p:txBody>
      </p:sp>
      <p:sp>
        <p:nvSpPr>
          <p:cNvPr id="82" name="文本框 81"/>
          <p:cNvSpPr txBox="1"/>
          <p:nvPr/>
        </p:nvSpPr>
        <p:spPr>
          <a:xfrm>
            <a:off x="2926162" y="2814083"/>
            <a:ext cx="492443" cy="1538455"/>
          </a:xfrm>
          <a:prstGeom prst="rect">
            <a:avLst/>
          </a:prstGeom>
          <a:noFill/>
        </p:spPr>
        <p:txBody>
          <a:bodyPr vert="eaVert" wrap="square" rtlCol="0">
            <a:spAutoFit/>
          </a:bodyPr>
          <a:lstStyle/>
          <a:p>
            <a:r>
              <a:rPr lang="zh-CN" altLang="en-US" sz="2000" dirty="0">
                <a:latin typeface="黑体" panose="02010609060101010101" pitchFamily="49" charset="-122"/>
                <a:ea typeface="黑体" panose="02010609060101010101" pitchFamily="49" charset="-122"/>
              </a:rPr>
              <a:t>方向标志</a:t>
            </a:r>
          </a:p>
        </p:txBody>
      </p:sp>
      <p:sp>
        <p:nvSpPr>
          <p:cNvPr id="83" name="文本框 82"/>
          <p:cNvSpPr txBox="1"/>
          <p:nvPr/>
        </p:nvSpPr>
        <p:spPr>
          <a:xfrm>
            <a:off x="2481785" y="2814083"/>
            <a:ext cx="492443" cy="1538455"/>
          </a:xfrm>
          <a:prstGeom prst="rect">
            <a:avLst/>
          </a:prstGeom>
          <a:noFill/>
        </p:spPr>
        <p:txBody>
          <a:bodyPr vert="eaVert" wrap="square" rtlCol="0">
            <a:spAutoFit/>
          </a:bodyPr>
          <a:lstStyle/>
          <a:p>
            <a:r>
              <a:rPr lang="zh-CN" altLang="en-US" sz="2000" dirty="0">
                <a:latin typeface="黑体" panose="02010609060101010101" pitchFamily="49" charset="-122"/>
                <a:ea typeface="黑体" panose="02010609060101010101" pitchFamily="49" charset="-122"/>
              </a:rPr>
              <a:t>溢出标志</a:t>
            </a:r>
          </a:p>
        </p:txBody>
      </p:sp>
      <p:sp>
        <p:nvSpPr>
          <p:cNvPr id="45" name="文本框 44"/>
          <p:cNvSpPr txBox="1"/>
          <p:nvPr/>
        </p:nvSpPr>
        <p:spPr>
          <a:xfrm>
            <a:off x="2930118" y="4270385"/>
            <a:ext cx="1627429" cy="430887"/>
          </a:xfrm>
          <a:prstGeom prst="rect">
            <a:avLst/>
          </a:prstGeom>
          <a:solidFill>
            <a:srgbClr val="66FF99"/>
          </a:solidFill>
        </p:spPr>
        <p:txBody>
          <a:bodyPr wrap="square" rtlCol="0">
            <a:spAutoFit/>
          </a:bodyPr>
          <a:lstStyle/>
          <a:p>
            <a:r>
              <a:rPr lang="zh-CN" altLang="en-US" sz="2200" dirty="0">
                <a:latin typeface="黑体" panose="02010609060101010101" pitchFamily="49" charset="-122"/>
                <a:ea typeface="黑体" panose="02010609060101010101" pitchFamily="49" charset="-122"/>
              </a:rPr>
              <a:t>控制标志位</a:t>
            </a:r>
          </a:p>
        </p:txBody>
      </p:sp>
      <p:sp>
        <p:nvSpPr>
          <p:cNvPr id="46" name="文本框 45"/>
          <p:cNvSpPr txBox="1"/>
          <p:nvPr/>
        </p:nvSpPr>
        <p:spPr>
          <a:xfrm>
            <a:off x="5394328" y="4270384"/>
            <a:ext cx="1627429" cy="430887"/>
          </a:xfrm>
          <a:prstGeom prst="rect">
            <a:avLst/>
          </a:prstGeom>
          <a:solidFill>
            <a:srgbClr val="FFFF00"/>
          </a:solidFill>
        </p:spPr>
        <p:txBody>
          <a:bodyPr wrap="square" rtlCol="0">
            <a:spAutoFit/>
          </a:bodyPr>
          <a:lstStyle/>
          <a:p>
            <a:r>
              <a:rPr lang="zh-CN" altLang="en-US" sz="2200" dirty="0">
                <a:latin typeface="黑体" panose="02010609060101010101" pitchFamily="49" charset="-122"/>
                <a:ea typeface="黑体" panose="02010609060101010101" pitchFamily="49" charset="-122"/>
              </a:rPr>
              <a:t>状态标志位</a:t>
            </a:r>
          </a:p>
        </p:txBody>
      </p:sp>
    </p:spTree>
    <p:extLst>
      <p:ext uri="{BB962C8B-B14F-4D97-AF65-F5344CB8AC3E}">
        <p14:creationId xmlns:p14="http://schemas.microsoft.com/office/powerpoint/2010/main" val="39297861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735626" y="979460"/>
            <a:ext cx="8111812" cy="5262979"/>
          </a:xfrm>
          <a:prstGeom prst="rect">
            <a:avLst/>
          </a:prstGeom>
        </p:spPr>
        <p:txBody>
          <a:bodyPr wrap="square">
            <a:spAutoFit/>
          </a:bodyPr>
          <a:lstStyle/>
          <a:p>
            <a:pPr lvl="0">
              <a:lnSpc>
                <a:spcPct val="150000"/>
              </a:lnSpc>
            </a:pPr>
            <a:r>
              <a:rPr lang="zh-CN" altLang="en-US" sz="2200" spc="300" dirty="0">
                <a:solidFill>
                  <a:prstClr val="black"/>
                </a:solidFill>
                <a:latin typeface="黑体" panose="02010609060101010101" pitchFamily="49" charset="-122"/>
                <a:ea typeface="黑体" panose="02010609060101010101" pitchFamily="49" charset="-122"/>
              </a:rPr>
              <a:t>状态标志：</a:t>
            </a:r>
            <a:endParaRPr lang="en-US" altLang="zh-CN" sz="2200" spc="300" dirty="0">
              <a:solidFill>
                <a:prstClr val="black"/>
              </a:solidFill>
              <a:latin typeface="黑体" panose="02010609060101010101" pitchFamily="49" charset="-122"/>
              <a:ea typeface="黑体" panose="02010609060101010101" pitchFamily="49" charset="-122"/>
            </a:endParaRPr>
          </a:p>
          <a:p>
            <a:pPr marL="800100" lvl="1" indent="-342900">
              <a:lnSpc>
                <a:spcPct val="150000"/>
              </a:lnSpc>
              <a:buFont typeface="Arial" panose="020B0604020202020204" pitchFamily="34" charset="0"/>
              <a:buChar char="•"/>
            </a:pPr>
            <a:r>
              <a:rPr lang="en-US" altLang="zh-CN" sz="2000" spc="300" dirty="0">
                <a:solidFill>
                  <a:prstClr val="black"/>
                </a:solidFill>
                <a:latin typeface="黑体" panose="02010609060101010101" pitchFamily="49" charset="-122"/>
                <a:ea typeface="黑体" panose="02010609060101010101" pitchFamily="49" charset="-122"/>
              </a:rPr>
              <a:t>CF</a:t>
            </a:r>
            <a:r>
              <a:rPr lang="zh-CN" altLang="en-US" sz="2000" spc="300" dirty="0">
                <a:solidFill>
                  <a:prstClr val="black"/>
                </a:solidFill>
                <a:latin typeface="黑体" panose="02010609060101010101" pitchFamily="49" charset="-122"/>
                <a:ea typeface="黑体" panose="02010609060101010101" pitchFamily="49" charset="-122"/>
              </a:rPr>
              <a:t>进位标志：算术运算时有进位</a:t>
            </a:r>
            <a:r>
              <a:rPr lang="en-US" altLang="zh-CN" sz="2000" spc="300" dirty="0">
                <a:solidFill>
                  <a:prstClr val="black"/>
                </a:solidFill>
                <a:latin typeface="黑体" panose="02010609060101010101" pitchFamily="49" charset="-122"/>
                <a:ea typeface="黑体" panose="02010609060101010101" pitchFamily="49" charset="-122"/>
              </a:rPr>
              <a:t>CF=1</a:t>
            </a:r>
            <a:r>
              <a:rPr lang="zh-CN" altLang="en-US" sz="2000" spc="300" dirty="0">
                <a:solidFill>
                  <a:prstClr val="black"/>
                </a:solidFill>
                <a:latin typeface="黑体" panose="02010609060101010101" pitchFamily="49" charset="-122"/>
                <a:ea typeface="黑体" panose="02010609060101010101" pitchFamily="49" charset="-122"/>
              </a:rPr>
              <a:t>，无进位</a:t>
            </a:r>
            <a:r>
              <a:rPr lang="en-US" altLang="zh-CN" sz="2000" spc="300" dirty="0">
                <a:solidFill>
                  <a:prstClr val="black"/>
                </a:solidFill>
                <a:latin typeface="黑体" panose="02010609060101010101" pitchFamily="49" charset="-122"/>
                <a:ea typeface="黑体" panose="02010609060101010101" pitchFamily="49" charset="-122"/>
              </a:rPr>
              <a:t>CF=0</a:t>
            </a:r>
          </a:p>
          <a:p>
            <a:pPr marL="800100" lvl="1" indent="-342900">
              <a:lnSpc>
                <a:spcPct val="150000"/>
              </a:lnSpc>
              <a:buFont typeface="Arial" panose="020B0604020202020204" pitchFamily="34" charset="0"/>
              <a:buChar char="•"/>
            </a:pPr>
            <a:r>
              <a:rPr lang="en-US" altLang="zh-CN" sz="2000" spc="300" dirty="0">
                <a:solidFill>
                  <a:prstClr val="black"/>
                </a:solidFill>
                <a:latin typeface="黑体" panose="02010609060101010101" pitchFamily="49" charset="-122"/>
                <a:ea typeface="黑体" panose="02010609060101010101" pitchFamily="49" charset="-122"/>
              </a:rPr>
              <a:t>PF</a:t>
            </a:r>
            <a:r>
              <a:rPr lang="zh-CN" altLang="en-US" sz="2000" spc="300" dirty="0">
                <a:solidFill>
                  <a:prstClr val="black"/>
                </a:solidFill>
                <a:latin typeface="黑体" panose="02010609060101010101" pitchFamily="49" charset="-122"/>
                <a:ea typeface="黑体" panose="02010609060101010101" pitchFamily="49" charset="-122"/>
              </a:rPr>
              <a:t>奇偶标志：运算结果中“</a:t>
            </a:r>
            <a:r>
              <a:rPr lang="en-US" altLang="zh-CN" sz="2000" spc="300" dirty="0">
                <a:solidFill>
                  <a:prstClr val="black"/>
                </a:solidFill>
                <a:latin typeface="黑体" panose="02010609060101010101" pitchFamily="49" charset="-122"/>
                <a:ea typeface="黑体" panose="02010609060101010101" pitchFamily="49" charset="-122"/>
              </a:rPr>
              <a:t>1</a:t>
            </a:r>
            <a:r>
              <a:rPr lang="zh-CN" altLang="en-US" sz="2000" spc="300" dirty="0">
                <a:solidFill>
                  <a:prstClr val="black"/>
                </a:solidFill>
                <a:latin typeface="黑体" panose="02010609060101010101" pitchFamily="49" charset="-122"/>
                <a:ea typeface="黑体" panose="02010609060101010101" pitchFamily="49" charset="-122"/>
              </a:rPr>
              <a:t>”的个数为偶数</a:t>
            </a:r>
            <a:r>
              <a:rPr lang="en-US" altLang="zh-CN" sz="2000" spc="300" dirty="0">
                <a:solidFill>
                  <a:prstClr val="black"/>
                </a:solidFill>
                <a:latin typeface="黑体" panose="02010609060101010101" pitchFamily="49" charset="-122"/>
                <a:ea typeface="黑体" panose="02010609060101010101" pitchFamily="49" charset="-122"/>
              </a:rPr>
              <a:t>PF=1</a:t>
            </a:r>
          </a:p>
          <a:p>
            <a:pPr marL="800100" lvl="1" indent="-342900">
              <a:lnSpc>
                <a:spcPct val="150000"/>
              </a:lnSpc>
              <a:buFont typeface="Arial" panose="020B0604020202020204" pitchFamily="34" charset="0"/>
              <a:buChar char="•"/>
            </a:pPr>
            <a:r>
              <a:rPr lang="en-US" altLang="zh-CN" sz="2000" spc="300" dirty="0">
                <a:solidFill>
                  <a:prstClr val="black"/>
                </a:solidFill>
                <a:latin typeface="黑体" panose="02010609060101010101" pitchFamily="49" charset="-122"/>
                <a:ea typeface="黑体" panose="02010609060101010101" pitchFamily="49" charset="-122"/>
              </a:rPr>
              <a:t>AF</a:t>
            </a:r>
            <a:r>
              <a:rPr lang="zh-CN" altLang="en-US" sz="2000" spc="300" dirty="0">
                <a:solidFill>
                  <a:prstClr val="black"/>
                </a:solidFill>
                <a:latin typeface="黑体" panose="02010609060101010101" pitchFamily="49" charset="-122"/>
                <a:ea typeface="黑体" panose="02010609060101010101" pitchFamily="49" charset="-122"/>
              </a:rPr>
              <a:t>半进位标志：第</a:t>
            </a:r>
            <a:r>
              <a:rPr lang="en-US" altLang="zh-CN" sz="2000" spc="300" dirty="0">
                <a:solidFill>
                  <a:prstClr val="black"/>
                </a:solidFill>
                <a:latin typeface="黑体" panose="02010609060101010101" pitchFamily="49" charset="-122"/>
                <a:ea typeface="黑体" panose="02010609060101010101" pitchFamily="49" charset="-122"/>
              </a:rPr>
              <a:t>3</a:t>
            </a:r>
            <a:r>
              <a:rPr lang="zh-CN" altLang="en-US" sz="2000" spc="300" dirty="0">
                <a:solidFill>
                  <a:prstClr val="black"/>
                </a:solidFill>
                <a:latin typeface="黑体" panose="02010609060101010101" pitchFamily="49" charset="-122"/>
                <a:ea typeface="黑体" panose="02010609060101010101" pitchFamily="49" charset="-122"/>
              </a:rPr>
              <a:t>位向第</a:t>
            </a:r>
            <a:r>
              <a:rPr lang="en-US" altLang="zh-CN" sz="2000" spc="300" dirty="0">
                <a:solidFill>
                  <a:prstClr val="black"/>
                </a:solidFill>
                <a:latin typeface="黑体" panose="02010609060101010101" pitchFamily="49" charset="-122"/>
                <a:ea typeface="黑体" panose="02010609060101010101" pitchFamily="49" charset="-122"/>
              </a:rPr>
              <a:t>4</a:t>
            </a:r>
            <a:r>
              <a:rPr lang="zh-CN" altLang="en-US" sz="2000" spc="300" dirty="0">
                <a:solidFill>
                  <a:prstClr val="black"/>
                </a:solidFill>
                <a:latin typeface="黑体" panose="02010609060101010101" pitchFamily="49" charset="-122"/>
                <a:ea typeface="黑体" panose="02010609060101010101" pitchFamily="49" charset="-122"/>
              </a:rPr>
              <a:t>位有进位时</a:t>
            </a:r>
            <a:r>
              <a:rPr lang="en-US" altLang="zh-CN" sz="2000" spc="300" dirty="0">
                <a:solidFill>
                  <a:prstClr val="black"/>
                </a:solidFill>
                <a:latin typeface="黑体" panose="02010609060101010101" pitchFamily="49" charset="-122"/>
                <a:ea typeface="黑体" panose="02010609060101010101" pitchFamily="49" charset="-122"/>
              </a:rPr>
              <a:t>AF=1</a:t>
            </a:r>
          </a:p>
          <a:p>
            <a:pPr marL="800100" lvl="1" indent="-342900">
              <a:lnSpc>
                <a:spcPct val="150000"/>
              </a:lnSpc>
              <a:buFont typeface="Arial" panose="020B0604020202020204" pitchFamily="34" charset="0"/>
              <a:buChar char="•"/>
            </a:pPr>
            <a:r>
              <a:rPr lang="en-US" altLang="zh-CN" sz="2000" spc="300" dirty="0">
                <a:solidFill>
                  <a:prstClr val="black"/>
                </a:solidFill>
                <a:latin typeface="黑体" panose="02010609060101010101" pitchFamily="49" charset="-122"/>
                <a:ea typeface="黑体" panose="02010609060101010101" pitchFamily="49" charset="-122"/>
              </a:rPr>
              <a:t>ZF</a:t>
            </a:r>
            <a:r>
              <a:rPr lang="zh-CN" altLang="en-US" sz="2000" spc="300" dirty="0">
                <a:solidFill>
                  <a:prstClr val="black"/>
                </a:solidFill>
                <a:latin typeface="黑体" panose="02010609060101010101" pitchFamily="49" charset="-122"/>
                <a:ea typeface="黑体" panose="02010609060101010101" pitchFamily="49" charset="-122"/>
              </a:rPr>
              <a:t>零标志：运算结果为“</a:t>
            </a:r>
            <a:r>
              <a:rPr lang="en-US" altLang="zh-CN" sz="2000" spc="300" dirty="0">
                <a:solidFill>
                  <a:prstClr val="black"/>
                </a:solidFill>
                <a:latin typeface="黑体" panose="02010609060101010101" pitchFamily="49" charset="-122"/>
                <a:ea typeface="黑体" panose="02010609060101010101" pitchFamily="49" charset="-122"/>
              </a:rPr>
              <a:t>0</a:t>
            </a:r>
            <a:r>
              <a:rPr lang="zh-CN" altLang="en-US" sz="2000" spc="300" dirty="0">
                <a:solidFill>
                  <a:prstClr val="black"/>
                </a:solidFill>
                <a:latin typeface="黑体" panose="02010609060101010101" pitchFamily="49" charset="-122"/>
                <a:ea typeface="黑体" panose="02010609060101010101" pitchFamily="49" charset="-122"/>
              </a:rPr>
              <a:t>”则</a:t>
            </a:r>
            <a:r>
              <a:rPr lang="en-US" altLang="zh-CN" sz="2000" spc="300" dirty="0">
                <a:solidFill>
                  <a:prstClr val="black"/>
                </a:solidFill>
                <a:latin typeface="黑体" panose="02010609060101010101" pitchFamily="49" charset="-122"/>
                <a:ea typeface="黑体" panose="02010609060101010101" pitchFamily="49" charset="-122"/>
              </a:rPr>
              <a:t>ZF=1</a:t>
            </a:r>
          </a:p>
          <a:p>
            <a:pPr marL="800100" lvl="1" indent="-342900">
              <a:lnSpc>
                <a:spcPct val="150000"/>
              </a:lnSpc>
              <a:buFont typeface="Arial" panose="020B0604020202020204" pitchFamily="34" charset="0"/>
              <a:buChar char="•"/>
            </a:pPr>
            <a:r>
              <a:rPr lang="en-US" altLang="zh-CN" sz="2000" spc="300" dirty="0">
                <a:solidFill>
                  <a:prstClr val="black"/>
                </a:solidFill>
                <a:latin typeface="黑体" panose="02010609060101010101" pitchFamily="49" charset="-122"/>
                <a:ea typeface="黑体" panose="02010609060101010101" pitchFamily="49" charset="-122"/>
              </a:rPr>
              <a:t>SF</a:t>
            </a:r>
            <a:r>
              <a:rPr lang="zh-CN" altLang="en-US" sz="2000" spc="300" dirty="0">
                <a:solidFill>
                  <a:prstClr val="black"/>
                </a:solidFill>
                <a:latin typeface="黑体" panose="02010609060101010101" pitchFamily="49" charset="-122"/>
                <a:ea typeface="黑体" panose="02010609060101010101" pitchFamily="49" charset="-122"/>
              </a:rPr>
              <a:t>符号标志：运算结果的最高位</a:t>
            </a:r>
            <a:endParaRPr lang="en-US" altLang="zh-CN" sz="2000" spc="300" dirty="0">
              <a:solidFill>
                <a:prstClr val="black"/>
              </a:solidFill>
              <a:latin typeface="黑体" panose="02010609060101010101" pitchFamily="49" charset="-122"/>
              <a:ea typeface="黑体" panose="02010609060101010101" pitchFamily="49" charset="-122"/>
            </a:endParaRPr>
          </a:p>
          <a:p>
            <a:pPr marL="800100" lvl="1" indent="-342900">
              <a:lnSpc>
                <a:spcPct val="150000"/>
              </a:lnSpc>
              <a:buFont typeface="Arial" panose="020B0604020202020204" pitchFamily="34" charset="0"/>
              <a:buChar char="•"/>
            </a:pPr>
            <a:r>
              <a:rPr lang="en-US" altLang="zh-CN" sz="2000" spc="300" dirty="0">
                <a:solidFill>
                  <a:prstClr val="black"/>
                </a:solidFill>
                <a:latin typeface="黑体" panose="02010609060101010101" pitchFamily="49" charset="-122"/>
                <a:ea typeface="黑体" panose="02010609060101010101" pitchFamily="49" charset="-122"/>
              </a:rPr>
              <a:t>OF</a:t>
            </a:r>
            <a:r>
              <a:rPr lang="zh-CN" altLang="en-US" sz="2000" spc="300" dirty="0">
                <a:solidFill>
                  <a:prstClr val="black"/>
                </a:solidFill>
                <a:latin typeface="黑体" panose="02010609060101010101" pitchFamily="49" charset="-122"/>
                <a:ea typeface="黑体" panose="02010609060101010101" pitchFamily="49" charset="-122"/>
              </a:rPr>
              <a:t>溢出标志：运算结果溢出则</a:t>
            </a:r>
            <a:r>
              <a:rPr lang="en-US" altLang="zh-CN" sz="2000" spc="300" dirty="0">
                <a:solidFill>
                  <a:prstClr val="black"/>
                </a:solidFill>
                <a:latin typeface="黑体" panose="02010609060101010101" pitchFamily="49" charset="-122"/>
                <a:ea typeface="黑体" panose="02010609060101010101" pitchFamily="49" charset="-122"/>
              </a:rPr>
              <a:t>OF=1</a:t>
            </a:r>
          </a:p>
          <a:p>
            <a:pPr>
              <a:lnSpc>
                <a:spcPct val="150000"/>
              </a:lnSpc>
            </a:pPr>
            <a:r>
              <a:rPr lang="zh-CN" altLang="en-US" sz="2200" spc="300" dirty="0">
                <a:solidFill>
                  <a:prstClr val="black"/>
                </a:solidFill>
                <a:latin typeface="黑体" panose="02010609060101010101" pitchFamily="49" charset="-122"/>
                <a:ea typeface="黑体" panose="02010609060101010101" pitchFamily="49" charset="-122"/>
              </a:rPr>
              <a:t>控制标志</a:t>
            </a:r>
            <a:endParaRPr lang="en-US" altLang="zh-CN" sz="2200" spc="300" dirty="0">
              <a:solidFill>
                <a:prstClr val="black"/>
              </a:solidFill>
              <a:latin typeface="黑体" panose="02010609060101010101" pitchFamily="49" charset="-122"/>
              <a:ea typeface="黑体" panose="02010609060101010101" pitchFamily="49" charset="-122"/>
            </a:endParaRPr>
          </a:p>
          <a:p>
            <a:pPr marL="800100" lvl="1" indent="-342900">
              <a:lnSpc>
                <a:spcPct val="150000"/>
              </a:lnSpc>
              <a:buFont typeface="Arial" panose="020B0604020202020204" pitchFamily="34" charset="0"/>
              <a:buChar char="•"/>
            </a:pPr>
            <a:r>
              <a:rPr lang="en-US" altLang="zh-CN" sz="2000" spc="300" dirty="0">
                <a:solidFill>
                  <a:prstClr val="black"/>
                </a:solidFill>
                <a:latin typeface="黑体" panose="02010609060101010101" pitchFamily="49" charset="-122"/>
                <a:ea typeface="黑体" panose="02010609060101010101" pitchFamily="49" charset="-122"/>
              </a:rPr>
              <a:t>IF</a:t>
            </a:r>
            <a:r>
              <a:rPr lang="zh-CN" altLang="en-US" sz="2000" spc="300" dirty="0">
                <a:solidFill>
                  <a:prstClr val="black"/>
                </a:solidFill>
                <a:latin typeface="黑体" panose="02010609060101010101" pitchFamily="49" charset="-122"/>
                <a:ea typeface="黑体" panose="02010609060101010101" pitchFamily="49" charset="-122"/>
              </a:rPr>
              <a:t>中断允许标志：</a:t>
            </a:r>
            <a:r>
              <a:rPr lang="en-US" altLang="zh-CN" sz="2000" spc="300" dirty="0">
                <a:solidFill>
                  <a:prstClr val="black"/>
                </a:solidFill>
                <a:latin typeface="黑体" panose="02010609060101010101" pitchFamily="49" charset="-122"/>
                <a:ea typeface="黑体" panose="02010609060101010101" pitchFamily="49" charset="-122"/>
              </a:rPr>
              <a:t>IF=1</a:t>
            </a:r>
            <a:r>
              <a:rPr lang="zh-CN" altLang="en-US" sz="2000" spc="300" dirty="0">
                <a:solidFill>
                  <a:prstClr val="black"/>
                </a:solidFill>
                <a:latin typeface="黑体" panose="02010609060101010101" pitchFamily="49" charset="-122"/>
                <a:ea typeface="黑体" panose="02010609060101010101" pitchFamily="49" charset="-122"/>
              </a:rPr>
              <a:t>允许可屏蔽中断</a:t>
            </a:r>
            <a:endParaRPr lang="en-US" altLang="zh-CN" sz="2000" spc="300" dirty="0">
              <a:solidFill>
                <a:prstClr val="black"/>
              </a:solidFill>
              <a:latin typeface="黑体" panose="02010609060101010101" pitchFamily="49" charset="-122"/>
              <a:ea typeface="黑体" panose="02010609060101010101" pitchFamily="49" charset="-122"/>
            </a:endParaRPr>
          </a:p>
          <a:p>
            <a:pPr marL="800100" lvl="1" indent="-342900">
              <a:lnSpc>
                <a:spcPct val="150000"/>
              </a:lnSpc>
              <a:buFont typeface="Arial" panose="020B0604020202020204" pitchFamily="34" charset="0"/>
              <a:buChar char="•"/>
            </a:pPr>
            <a:r>
              <a:rPr lang="en-US" altLang="zh-CN" sz="2000" spc="300" dirty="0">
                <a:solidFill>
                  <a:prstClr val="black"/>
                </a:solidFill>
                <a:latin typeface="黑体" panose="02010609060101010101" pitchFamily="49" charset="-122"/>
                <a:ea typeface="黑体" panose="02010609060101010101" pitchFamily="49" charset="-122"/>
              </a:rPr>
              <a:t>DF</a:t>
            </a:r>
            <a:r>
              <a:rPr lang="zh-CN" altLang="en-US" sz="2000" spc="300" dirty="0">
                <a:solidFill>
                  <a:prstClr val="black"/>
                </a:solidFill>
                <a:latin typeface="黑体" panose="02010609060101010101" pitchFamily="49" charset="-122"/>
                <a:ea typeface="黑体" panose="02010609060101010101" pitchFamily="49" charset="-122"/>
              </a:rPr>
              <a:t>方向标志：</a:t>
            </a:r>
            <a:r>
              <a:rPr lang="en-US" altLang="zh-CN" sz="2000" spc="300" dirty="0">
                <a:solidFill>
                  <a:prstClr val="black"/>
                </a:solidFill>
                <a:latin typeface="黑体" panose="02010609060101010101" pitchFamily="49" charset="-122"/>
                <a:ea typeface="黑体" panose="02010609060101010101" pitchFamily="49" charset="-122"/>
              </a:rPr>
              <a:t>DF=0</a:t>
            </a:r>
            <a:r>
              <a:rPr lang="zh-CN" altLang="en-US" sz="2000" spc="300" dirty="0">
                <a:solidFill>
                  <a:prstClr val="black"/>
                </a:solidFill>
                <a:latin typeface="黑体" panose="02010609060101010101" pitchFamily="49" charset="-122"/>
                <a:ea typeface="黑体" panose="02010609060101010101" pitchFamily="49" charset="-122"/>
              </a:rPr>
              <a:t>地址递增，</a:t>
            </a:r>
            <a:r>
              <a:rPr lang="en-US" altLang="zh-CN" sz="2000" spc="300" dirty="0">
                <a:solidFill>
                  <a:prstClr val="black"/>
                </a:solidFill>
                <a:latin typeface="黑体" panose="02010609060101010101" pitchFamily="49" charset="-122"/>
                <a:ea typeface="黑体" panose="02010609060101010101" pitchFamily="49" charset="-122"/>
              </a:rPr>
              <a:t>DF=1</a:t>
            </a:r>
            <a:r>
              <a:rPr lang="zh-CN" altLang="en-US" sz="2000" spc="300" dirty="0">
                <a:solidFill>
                  <a:prstClr val="black"/>
                </a:solidFill>
                <a:latin typeface="黑体" panose="02010609060101010101" pitchFamily="49" charset="-122"/>
                <a:ea typeface="黑体" panose="02010609060101010101" pitchFamily="49" charset="-122"/>
              </a:rPr>
              <a:t>地址递减</a:t>
            </a:r>
            <a:endParaRPr lang="en-US" altLang="zh-CN" sz="2000" spc="300" dirty="0">
              <a:solidFill>
                <a:prstClr val="black"/>
              </a:solidFill>
              <a:latin typeface="黑体" panose="02010609060101010101" pitchFamily="49" charset="-122"/>
              <a:ea typeface="黑体" panose="02010609060101010101" pitchFamily="49" charset="-122"/>
            </a:endParaRPr>
          </a:p>
          <a:p>
            <a:pPr marL="800100" lvl="1" indent="-342900">
              <a:lnSpc>
                <a:spcPct val="150000"/>
              </a:lnSpc>
              <a:buFont typeface="Arial" panose="020B0604020202020204" pitchFamily="34" charset="0"/>
              <a:buChar char="•"/>
            </a:pPr>
            <a:r>
              <a:rPr lang="en-US" altLang="zh-CN" sz="2000" spc="300" dirty="0">
                <a:solidFill>
                  <a:prstClr val="black"/>
                </a:solidFill>
                <a:latin typeface="黑体" panose="02010609060101010101" pitchFamily="49" charset="-122"/>
                <a:ea typeface="黑体" panose="02010609060101010101" pitchFamily="49" charset="-122"/>
              </a:rPr>
              <a:t>TF</a:t>
            </a:r>
            <a:r>
              <a:rPr lang="zh-CN" altLang="en-US" sz="2000" spc="300" dirty="0">
                <a:solidFill>
                  <a:prstClr val="black"/>
                </a:solidFill>
                <a:latin typeface="黑体" panose="02010609060101010101" pitchFamily="49" charset="-122"/>
                <a:ea typeface="黑体" panose="02010609060101010101" pitchFamily="49" charset="-122"/>
              </a:rPr>
              <a:t>跟踪标志：</a:t>
            </a:r>
            <a:r>
              <a:rPr lang="en-US" altLang="zh-CN" sz="2000" spc="300" dirty="0">
                <a:solidFill>
                  <a:prstClr val="black"/>
                </a:solidFill>
                <a:latin typeface="黑体" panose="02010609060101010101" pitchFamily="49" charset="-122"/>
                <a:ea typeface="黑体" panose="02010609060101010101" pitchFamily="49" charset="-122"/>
              </a:rPr>
              <a:t>TF=1</a:t>
            </a:r>
            <a:r>
              <a:rPr lang="zh-CN" altLang="en-US" sz="2000" spc="300" dirty="0">
                <a:solidFill>
                  <a:prstClr val="black"/>
                </a:solidFill>
                <a:latin typeface="黑体" panose="02010609060101010101" pitchFamily="49" charset="-122"/>
                <a:ea typeface="黑体" panose="02010609060101010101" pitchFamily="49" charset="-122"/>
              </a:rPr>
              <a:t>为单步工作方式，</a:t>
            </a:r>
            <a:r>
              <a:rPr lang="en-US" altLang="zh-CN" sz="2000" spc="300" dirty="0">
                <a:solidFill>
                  <a:prstClr val="black"/>
                </a:solidFill>
                <a:latin typeface="黑体" panose="02010609060101010101" pitchFamily="49" charset="-122"/>
                <a:ea typeface="黑体" panose="02010609060101010101" pitchFamily="49" charset="-122"/>
              </a:rPr>
              <a:t>TF=0</a:t>
            </a:r>
            <a:r>
              <a:rPr lang="zh-CN" altLang="en-US" sz="2000" spc="300" dirty="0">
                <a:solidFill>
                  <a:prstClr val="black"/>
                </a:solidFill>
                <a:latin typeface="黑体" panose="02010609060101010101" pitchFamily="49" charset="-122"/>
                <a:ea typeface="黑体" panose="02010609060101010101" pitchFamily="49" charset="-122"/>
              </a:rPr>
              <a:t>正常执行</a:t>
            </a:r>
            <a:endParaRPr lang="en-US" altLang="zh-CN" sz="2000" spc="300" dirty="0">
              <a:solidFill>
                <a:prstClr val="black"/>
              </a:solidFill>
              <a:latin typeface="黑体" panose="02010609060101010101" pitchFamily="49" charset="-122"/>
              <a:ea typeface="黑体" panose="02010609060101010101" pitchFamily="49" charset="-122"/>
            </a:endParaRPr>
          </a:p>
        </p:txBody>
      </p:sp>
      <p:sp>
        <p:nvSpPr>
          <p:cNvPr id="2" name="矩形 1"/>
          <p:cNvSpPr/>
          <p:nvPr/>
        </p:nvSpPr>
        <p:spPr>
          <a:xfrm>
            <a:off x="735626" y="394685"/>
            <a:ext cx="7849003" cy="58477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30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Helvetica" panose="020B0604020202020204" pitchFamily="34" charset="0"/>
              </a:rPr>
              <a:t>标志寄存器</a:t>
            </a:r>
          </a:p>
        </p:txBody>
      </p:sp>
    </p:spTree>
    <p:extLst>
      <p:ext uri="{BB962C8B-B14F-4D97-AF65-F5344CB8AC3E}">
        <p14:creationId xmlns:p14="http://schemas.microsoft.com/office/powerpoint/2010/main" val="1044367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8">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8">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3"/>
          <p:cNvSpPr>
            <a:spLocks noGrp="1" noChangeArrowheads="1"/>
          </p:cNvSpPr>
          <p:nvPr>
            <p:ph idx="1"/>
          </p:nvPr>
        </p:nvSpPr>
        <p:spPr>
          <a:xfrm>
            <a:off x="565164" y="831690"/>
            <a:ext cx="7772400" cy="4614417"/>
          </a:xfrm>
        </p:spPr>
        <p:txBody>
          <a:bodyPr>
            <a:normAutofit fontScale="92500" lnSpcReduction="10000"/>
          </a:bodyPr>
          <a:lstStyle/>
          <a:p>
            <a:pPr marL="0" indent="0">
              <a:lnSpc>
                <a:spcPct val="150000"/>
              </a:lnSpc>
              <a:spcAft>
                <a:spcPct val="10000"/>
              </a:spcAft>
              <a:buNone/>
            </a:pPr>
            <a:r>
              <a:rPr lang="zh-CN" altLang="en-US" sz="2200" dirty="0">
                <a:latin typeface="黑体" panose="02010609060101010101" pitchFamily="49" charset="-122"/>
                <a:ea typeface="黑体" panose="02010609060101010101" pitchFamily="49" charset="-122"/>
              </a:rPr>
              <a:t>假设用一个字节表示整数，已知</a:t>
            </a:r>
            <a:r>
              <a:rPr lang="en-US" altLang="zh-CN" sz="2200" dirty="0">
                <a:latin typeface="黑体" panose="02010609060101010101" pitchFamily="49" charset="-122"/>
                <a:ea typeface="黑体" panose="02010609060101010101" pitchFamily="49" charset="-122"/>
              </a:rPr>
              <a:t>X=0100 0011</a:t>
            </a:r>
            <a:r>
              <a:rPr lang="zh-CN" altLang="en-US" sz="2200" dirty="0">
                <a:latin typeface="黑体" panose="02010609060101010101" pitchFamily="49" charset="-122"/>
                <a:ea typeface="黑体" panose="02010609060101010101" pitchFamily="49" charset="-122"/>
              </a:rPr>
              <a:t>，</a:t>
            </a:r>
            <a:r>
              <a:rPr lang="en-US" altLang="zh-CN" sz="2200" dirty="0">
                <a:latin typeface="黑体" panose="02010609060101010101" pitchFamily="49" charset="-122"/>
                <a:ea typeface="黑体" panose="02010609060101010101" pitchFamily="49" charset="-122"/>
              </a:rPr>
              <a:t>Y=0100 0001</a:t>
            </a:r>
            <a:r>
              <a:rPr lang="zh-CN" altLang="en-US" sz="2200" dirty="0">
                <a:latin typeface="黑体" panose="02010609060101010101" pitchFamily="49" charset="-122"/>
                <a:ea typeface="黑体" panose="02010609060101010101" pitchFamily="49" charset="-122"/>
              </a:rPr>
              <a:t>，计算</a:t>
            </a:r>
            <a:r>
              <a:rPr lang="en-US" altLang="zh-CN" sz="2200" dirty="0">
                <a:latin typeface="黑体" panose="02010609060101010101" pitchFamily="49" charset="-122"/>
                <a:ea typeface="黑体" panose="02010609060101010101" pitchFamily="49" charset="-122"/>
              </a:rPr>
              <a:t>X+Y</a:t>
            </a:r>
            <a:r>
              <a:rPr lang="zh-CN" altLang="en-US" sz="2200" dirty="0">
                <a:latin typeface="黑体" panose="02010609060101010101" pitchFamily="49" charset="-122"/>
                <a:ea typeface="黑体" panose="02010609060101010101" pitchFamily="49" charset="-122"/>
              </a:rPr>
              <a:t>后各状态标志位的值。</a:t>
            </a:r>
            <a:endParaRPr lang="en-US" altLang="zh-CN" sz="2200" dirty="0">
              <a:latin typeface="黑体" panose="02010609060101010101" pitchFamily="49" charset="-122"/>
              <a:ea typeface="黑体" panose="02010609060101010101" pitchFamily="49" charset="-122"/>
            </a:endParaRPr>
          </a:p>
          <a:p>
            <a:pPr marL="0" indent="0">
              <a:lnSpc>
                <a:spcPct val="150000"/>
              </a:lnSpc>
              <a:spcAft>
                <a:spcPct val="10000"/>
              </a:spcAft>
              <a:buNone/>
            </a:pPr>
            <a:r>
              <a:rPr lang="en-US" altLang="zh-CN" sz="2200" dirty="0">
                <a:latin typeface="黑体" panose="02010609060101010101" pitchFamily="49" charset="-122"/>
                <a:ea typeface="黑体" panose="02010609060101010101" pitchFamily="49" charset="-122"/>
              </a:rPr>
              <a:t>CF=0</a:t>
            </a:r>
          </a:p>
          <a:p>
            <a:pPr marL="0" indent="0">
              <a:lnSpc>
                <a:spcPct val="150000"/>
              </a:lnSpc>
              <a:spcAft>
                <a:spcPct val="10000"/>
              </a:spcAft>
              <a:buNone/>
            </a:pPr>
            <a:r>
              <a:rPr lang="en-US" altLang="zh-CN" sz="2200" dirty="0">
                <a:latin typeface="黑体" panose="02010609060101010101" pitchFamily="49" charset="-122"/>
                <a:ea typeface="黑体" panose="02010609060101010101" pitchFamily="49" charset="-122"/>
              </a:rPr>
              <a:t>SF=1</a:t>
            </a:r>
          </a:p>
          <a:p>
            <a:pPr marL="0" indent="0">
              <a:lnSpc>
                <a:spcPct val="150000"/>
              </a:lnSpc>
              <a:spcAft>
                <a:spcPct val="10000"/>
              </a:spcAft>
              <a:buNone/>
            </a:pPr>
            <a:r>
              <a:rPr lang="en-US" altLang="zh-CN" sz="2200" dirty="0">
                <a:latin typeface="黑体" panose="02010609060101010101" pitchFamily="49" charset="-122"/>
                <a:ea typeface="黑体" panose="02010609060101010101" pitchFamily="49" charset="-122"/>
              </a:rPr>
              <a:t>OF=1</a:t>
            </a:r>
          </a:p>
          <a:p>
            <a:pPr marL="0" indent="0">
              <a:lnSpc>
                <a:spcPct val="150000"/>
              </a:lnSpc>
              <a:spcAft>
                <a:spcPct val="10000"/>
              </a:spcAft>
              <a:buNone/>
            </a:pPr>
            <a:r>
              <a:rPr lang="en-US" altLang="zh-CN" sz="2200" dirty="0">
                <a:latin typeface="黑体" panose="02010609060101010101" pitchFamily="49" charset="-122"/>
                <a:ea typeface="黑体" panose="02010609060101010101" pitchFamily="49" charset="-122"/>
              </a:rPr>
              <a:t>AF=0</a:t>
            </a:r>
          </a:p>
          <a:p>
            <a:pPr marL="0" indent="0">
              <a:lnSpc>
                <a:spcPct val="150000"/>
              </a:lnSpc>
              <a:spcAft>
                <a:spcPct val="10000"/>
              </a:spcAft>
              <a:buNone/>
            </a:pPr>
            <a:r>
              <a:rPr lang="en-US" altLang="zh-CN" sz="2200" dirty="0">
                <a:latin typeface="黑体" panose="02010609060101010101" pitchFamily="49" charset="-122"/>
                <a:ea typeface="黑体" panose="02010609060101010101" pitchFamily="49" charset="-122"/>
              </a:rPr>
              <a:t>PF=1</a:t>
            </a:r>
          </a:p>
          <a:p>
            <a:pPr marL="0" indent="0">
              <a:lnSpc>
                <a:spcPct val="150000"/>
              </a:lnSpc>
              <a:spcAft>
                <a:spcPct val="10000"/>
              </a:spcAft>
              <a:buNone/>
            </a:pPr>
            <a:r>
              <a:rPr lang="en-US" altLang="zh-CN" sz="2200" dirty="0">
                <a:latin typeface="黑体" panose="02010609060101010101" pitchFamily="49" charset="-122"/>
                <a:ea typeface="黑体" panose="02010609060101010101" pitchFamily="49" charset="-122"/>
              </a:rPr>
              <a:t>ZF=0</a:t>
            </a:r>
          </a:p>
          <a:p>
            <a:pPr marL="0" indent="0">
              <a:lnSpc>
                <a:spcPct val="150000"/>
              </a:lnSpc>
              <a:spcAft>
                <a:spcPct val="10000"/>
              </a:spcAft>
              <a:buNone/>
            </a:pPr>
            <a:endParaRPr lang="en-US" altLang="zh-CN" sz="2200" dirty="0">
              <a:latin typeface="黑体" panose="02010609060101010101" pitchFamily="49" charset="-122"/>
              <a:ea typeface="黑体" panose="02010609060101010101" pitchFamily="49" charset="-122"/>
            </a:endParaRPr>
          </a:p>
          <a:p>
            <a:pPr marL="0" indent="0">
              <a:lnSpc>
                <a:spcPct val="150000"/>
              </a:lnSpc>
              <a:spcAft>
                <a:spcPct val="10000"/>
              </a:spcAft>
              <a:buNone/>
            </a:pPr>
            <a:endParaRPr lang="en-US" altLang="zh-CN" sz="2200"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2178703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animEffect transition="in" filter="wipe(left)">
                                      <p:cBhvr>
                                        <p:cTn id="7" dur="500"/>
                                        <p:tgtEl>
                                          <p:spTgt spid="8">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8">
                                            <p:txEl>
                                              <p:pRg st="2" end="2"/>
                                            </p:txEl>
                                          </p:spTgt>
                                        </p:tgtEl>
                                        <p:attrNameLst>
                                          <p:attrName>style.visibility</p:attrName>
                                        </p:attrNameLst>
                                      </p:cBhvr>
                                      <p:to>
                                        <p:strVal val="visible"/>
                                      </p:to>
                                    </p:set>
                                    <p:animEffect transition="in" filter="wipe(left)">
                                      <p:cBhvr>
                                        <p:cTn id="12" dur="500"/>
                                        <p:tgtEl>
                                          <p:spTgt spid="8">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8">
                                            <p:txEl>
                                              <p:pRg st="3" end="3"/>
                                            </p:txEl>
                                          </p:spTgt>
                                        </p:tgtEl>
                                        <p:attrNameLst>
                                          <p:attrName>style.visibility</p:attrName>
                                        </p:attrNameLst>
                                      </p:cBhvr>
                                      <p:to>
                                        <p:strVal val="visible"/>
                                      </p:to>
                                    </p:set>
                                    <p:animEffect transition="in" filter="wipe(left)">
                                      <p:cBhvr>
                                        <p:cTn id="17" dur="500"/>
                                        <p:tgtEl>
                                          <p:spTgt spid="8">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8">
                                            <p:txEl>
                                              <p:pRg st="4" end="4"/>
                                            </p:txEl>
                                          </p:spTgt>
                                        </p:tgtEl>
                                        <p:attrNameLst>
                                          <p:attrName>style.visibility</p:attrName>
                                        </p:attrNameLst>
                                      </p:cBhvr>
                                      <p:to>
                                        <p:strVal val="visible"/>
                                      </p:to>
                                    </p:set>
                                    <p:animEffect transition="in" filter="wipe(left)">
                                      <p:cBhvr>
                                        <p:cTn id="22" dur="500"/>
                                        <p:tgtEl>
                                          <p:spTgt spid="8">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8">
                                            <p:txEl>
                                              <p:pRg st="5" end="5"/>
                                            </p:txEl>
                                          </p:spTgt>
                                        </p:tgtEl>
                                        <p:attrNameLst>
                                          <p:attrName>style.visibility</p:attrName>
                                        </p:attrNameLst>
                                      </p:cBhvr>
                                      <p:to>
                                        <p:strVal val="visible"/>
                                      </p:to>
                                    </p:set>
                                    <p:animEffect transition="in" filter="wipe(left)">
                                      <p:cBhvr>
                                        <p:cTn id="27" dur="500"/>
                                        <p:tgtEl>
                                          <p:spTgt spid="8">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8">
                                            <p:txEl>
                                              <p:pRg st="6" end="6"/>
                                            </p:txEl>
                                          </p:spTgt>
                                        </p:tgtEl>
                                        <p:attrNameLst>
                                          <p:attrName>style.visibility</p:attrName>
                                        </p:attrNameLst>
                                      </p:cBhvr>
                                      <p:to>
                                        <p:strVal val="visible"/>
                                      </p:to>
                                    </p:set>
                                    <p:animEffect transition="in" filter="wipe(left)">
                                      <p:cBhvr>
                                        <p:cTn id="32" dur="500"/>
                                        <p:tgtEl>
                                          <p:spTgt spid="8">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1106055" y="1443715"/>
            <a:ext cx="5125122" cy="677108"/>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800" b="0" i="0" u="none" strike="noStrike" kern="1200" cap="none" spc="30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Helvetica" panose="020B0604020202020204" pitchFamily="34" charset="0"/>
              </a:rPr>
              <a:t>8086/8088</a:t>
            </a:r>
            <a:r>
              <a:rPr kumimoji="0" lang="zh-CN" altLang="en-US" sz="3800" b="0" i="0" u="none" strike="noStrike" kern="1200" cap="none" spc="30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Helvetica" panose="020B0604020202020204" pitchFamily="34" charset="0"/>
              </a:rPr>
              <a:t>微处理器</a:t>
            </a:r>
          </a:p>
        </p:txBody>
      </p:sp>
      <p:sp>
        <p:nvSpPr>
          <p:cNvPr id="12" name="文本框 11"/>
          <p:cNvSpPr txBox="1"/>
          <p:nvPr/>
        </p:nvSpPr>
        <p:spPr>
          <a:xfrm>
            <a:off x="1736036" y="2542932"/>
            <a:ext cx="5083698" cy="2246769"/>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l"/>
              <a:tabLst/>
              <a:defRPr/>
            </a:pPr>
            <a:r>
              <a:rPr kumimoji="0" lang="en-US" altLang="zh-CN" sz="2000" b="0" i="0" u="none" strike="noStrike" kern="1200" cap="none" spc="300" normalizeH="0" baseline="0" noProof="0" dirty="0">
                <a:ln>
                  <a:noFill/>
                </a:ln>
                <a:solidFill>
                  <a:prstClr val="black">
                    <a:alpha val="30000"/>
                  </a:prstClr>
                </a:solidFill>
                <a:effectLst/>
                <a:uLnTx/>
                <a:uFillTx/>
                <a:latin typeface="微软雅黑" panose="020B0503020204020204" pitchFamily="34" charset="-122"/>
                <a:ea typeface="微软雅黑" panose="020B0503020204020204" pitchFamily="34" charset="-122"/>
                <a:cs typeface="+mn-cs"/>
              </a:rPr>
              <a:t>8086/8088</a:t>
            </a:r>
            <a:r>
              <a:rPr kumimoji="0" lang="zh-CN" altLang="en-US" sz="2000" b="0" i="0" u="none" strike="noStrike" kern="1200" cap="none" spc="300" normalizeH="0" baseline="0" noProof="0" dirty="0">
                <a:ln>
                  <a:noFill/>
                </a:ln>
                <a:solidFill>
                  <a:prstClr val="black">
                    <a:alpha val="30000"/>
                  </a:prstClr>
                </a:solidFill>
                <a:effectLst/>
                <a:uLnTx/>
                <a:uFillTx/>
                <a:latin typeface="微软雅黑" panose="020B0503020204020204" pitchFamily="34" charset="-122"/>
                <a:ea typeface="微软雅黑" panose="020B0503020204020204" pitchFamily="34" charset="-122"/>
                <a:cs typeface="+mn-cs"/>
              </a:rPr>
              <a:t>内部组成结构</a:t>
            </a:r>
            <a:endParaRPr kumimoji="0" lang="en-US" altLang="zh-CN" sz="2000" b="0" i="0" u="none" strike="noStrike" kern="1200" cap="none" spc="300" normalizeH="0" baseline="0" noProof="0" dirty="0">
              <a:ln>
                <a:noFill/>
              </a:ln>
              <a:solidFill>
                <a:prstClr val="black">
                  <a:alpha val="30000"/>
                </a:prstClr>
              </a:solidFill>
              <a:effectLst/>
              <a:uLnTx/>
              <a:uFillTx/>
              <a:latin typeface="微软雅黑" panose="020B0503020204020204" pitchFamily="34" charset="-122"/>
              <a:ea typeface="微软雅黑" panose="020B0503020204020204" pitchFamily="34" charset="-122"/>
              <a:cs typeface="+mn-cs"/>
            </a:endParaRPr>
          </a:p>
          <a:p>
            <a:pPr marL="342900" marR="0" lvl="0" indent="-342900" algn="l" defTabSz="914400" rtl="0" eaLnBrk="1" fontAlgn="auto" latinLnBrk="0" hangingPunct="1">
              <a:lnSpc>
                <a:spcPct val="200000"/>
              </a:lnSpc>
              <a:spcBef>
                <a:spcPts val="0"/>
              </a:spcBef>
              <a:spcAft>
                <a:spcPts val="0"/>
              </a:spcAft>
              <a:buClrTx/>
              <a:buSzTx/>
              <a:buFont typeface="Wingdings" panose="05000000000000000000" pitchFamily="2" charset="2"/>
              <a:buChar char="l"/>
              <a:tabLst/>
              <a:defRPr/>
            </a:pPr>
            <a:r>
              <a:rPr kumimoji="0" lang="zh-CN" altLang="en-US" sz="2000" b="0" i="0" u="none" strike="noStrike" kern="1200" cap="none" spc="30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存储器组织结构</a:t>
            </a:r>
            <a:endParaRPr kumimoji="0" lang="en-US" altLang="zh-CN" sz="2000" b="0" i="0" u="none" strike="noStrike" kern="1200" cap="none" spc="30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342900" marR="0" lvl="0" indent="-342900" algn="l" defTabSz="914400" rtl="0" eaLnBrk="1" fontAlgn="auto" latinLnBrk="0" hangingPunct="1">
              <a:lnSpc>
                <a:spcPct val="200000"/>
              </a:lnSpc>
              <a:spcBef>
                <a:spcPts val="0"/>
              </a:spcBef>
              <a:spcAft>
                <a:spcPts val="0"/>
              </a:spcAft>
              <a:buClrTx/>
              <a:buSzTx/>
              <a:buFont typeface="Wingdings" panose="05000000000000000000" pitchFamily="2" charset="2"/>
              <a:buChar char="l"/>
              <a:tabLst/>
              <a:defRPr/>
            </a:pPr>
            <a:r>
              <a:rPr kumimoji="0" lang="en-US" altLang="zh-CN" sz="2000" b="0" i="0" u="none" strike="noStrike" kern="1200" cap="none" spc="300" normalizeH="0" baseline="0" noProof="0" dirty="0">
                <a:ln>
                  <a:noFill/>
                </a:ln>
                <a:solidFill>
                  <a:prstClr val="black">
                    <a:alpha val="30000"/>
                  </a:prstClr>
                </a:solidFill>
                <a:effectLst/>
                <a:uLnTx/>
                <a:uFillTx/>
                <a:latin typeface="微软雅黑" panose="020B0503020204020204" pitchFamily="34" charset="-122"/>
                <a:ea typeface="微软雅黑" panose="020B0503020204020204" pitchFamily="34" charset="-122"/>
                <a:cs typeface="+mn-cs"/>
              </a:rPr>
              <a:t>8086</a:t>
            </a:r>
            <a:r>
              <a:rPr kumimoji="0" lang="zh-CN" altLang="en-US" sz="2000" b="0" i="0" u="none" strike="noStrike" kern="1200" cap="none" spc="300" normalizeH="0" baseline="0" noProof="0" dirty="0">
                <a:ln>
                  <a:noFill/>
                </a:ln>
                <a:solidFill>
                  <a:prstClr val="black">
                    <a:alpha val="30000"/>
                  </a:prstClr>
                </a:solidFill>
                <a:effectLst/>
                <a:uLnTx/>
                <a:uFillTx/>
                <a:latin typeface="微软雅黑" panose="020B0503020204020204" pitchFamily="34" charset="-122"/>
                <a:ea typeface="微软雅黑" panose="020B0503020204020204" pitchFamily="34" charset="-122"/>
                <a:cs typeface="+mn-cs"/>
              </a:rPr>
              <a:t>的引脚信号及功能</a:t>
            </a:r>
            <a:endParaRPr kumimoji="0" lang="en-US" altLang="zh-CN" sz="2000" b="0" i="0" u="none" strike="noStrike" kern="1200" cap="none" spc="300" normalizeH="0" baseline="0" noProof="0" dirty="0">
              <a:ln>
                <a:noFill/>
              </a:ln>
              <a:solidFill>
                <a:prstClr val="black">
                  <a:alpha val="30000"/>
                </a:prstClr>
              </a:solidFill>
              <a:effectLst/>
              <a:uLnTx/>
              <a:uFillTx/>
              <a:latin typeface="微软雅黑" panose="020B0503020204020204" pitchFamily="34" charset="-122"/>
              <a:ea typeface="微软雅黑" panose="020B0503020204020204" pitchFamily="34" charset="-122"/>
              <a:cs typeface="+mn-cs"/>
            </a:endParaRPr>
          </a:p>
          <a:p>
            <a:pPr marL="342900" marR="0" lvl="0" indent="-342900" algn="l" defTabSz="914400" rtl="0" eaLnBrk="1" fontAlgn="auto" latinLnBrk="0" hangingPunct="1">
              <a:lnSpc>
                <a:spcPct val="200000"/>
              </a:lnSpc>
              <a:spcBef>
                <a:spcPts val="0"/>
              </a:spcBef>
              <a:spcAft>
                <a:spcPts val="0"/>
              </a:spcAft>
              <a:buClrTx/>
              <a:buSzTx/>
              <a:buFont typeface="Wingdings" panose="05000000000000000000" pitchFamily="2" charset="2"/>
              <a:buChar char="l"/>
              <a:tabLst/>
              <a:defRPr/>
            </a:pPr>
            <a:r>
              <a:rPr kumimoji="0" lang="en-US" altLang="zh-CN" sz="2000" b="0" i="0" u="none" strike="noStrike" kern="1200" cap="none" spc="300" normalizeH="0" baseline="0" noProof="0" dirty="0">
                <a:ln>
                  <a:noFill/>
                </a:ln>
                <a:solidFill>
                  <a:prstClr val="black">
                    <a:alpha val="30000"/>
                  </a:prstClr>
                </a:solidFill>
                <a:effectLst/>
                <a:uLnTx/>
                <a:uFillTx/>
                <a:latin typeface="微软雅黑" panose="020B0503020204020204" pitchFamily="34" charset="-122"/>
                <a:ea typeface="微软雅黑" panose="020B0503020204020204" pitchFamily="34" charset="-122"/>
                <a:cs typeface="+mn-cs"/>
              </a:rPr>
              <a:t>8086</a:t>
            </a:r>
            <a:r>
              <a:rPr kumimoji="0" lang="zh-CN" altLang="en-US" sz="2000" b="0" i="0" u="none" strike="noStrike" kern="1200" cap="none" spc="300" normalizeH="0" baseline="0" noProof="0" dirty="0">
                <a:ln>
                  <a:noFill/>
                </a:ln>
                <a:solidFill>
                  <a:prstClr val="black">
                    <a:alpha val="30000"/>
                  </a:prstClr>
                </a:solidFill>
                <a:effectLst/>
                <a:uLnTx/>
                <a:uFillTx/>
                <a:latin typeface="微软雅黑" panose="020B0503020204020204" pitchFamily="34" charset="-122"/>
                <a:ea typeface="微软雅黑" panose="020B0503020204020204" pitchFamily="34" charset="-122"/>
                <a:cs typeface="+mn-cs"/>
              </a:rPr>
              <a:t>的工作时序</a:t>
            </a:r>
          </a:p>
        </p:txBody>
      </p:sp>
    </p:spTree>
    <p:extLst>
      <p:ext uri="{BB962C8B-B14F-4D97-AF65-F5344CB8AC3E}">
        <p14:creationId xmlns:p14="http://schemas.microsoft.com/office/powerpoint/2010/main" val="36617863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735626" y="394685"/>
            <a:ext cx="7849003" cy="584775"/>
          </a:xfrm>
          <a:prstGeom prst="rect">
            <a:avLst/>
          </a:prstGeom>
        </p:spPr>
        <p:txBody>
          <a:bodyPr wrap="square">
            <a:spAutoFit/>
          </a:bodyPr>
          <a:lstStyle/>
          <a:p>
            <a:r>
              <a:rPr lang="zh-CN" altLang="en-US" sz="3200" spc="300" dirty="0">
                <a:solidFill>
                  <a:schemeClr val="tx1">
                    <a:lumMod val="85000"/>
                    <a:lumOff val="15000"/>
                  </a:schemeClr>
                </a:solidFill>
                <a:latin typeface="微软雅黑" panose="020B0503020204020204" pitchFamily="34" charset="-122"/>
                <a:ea typeface="微软雅黑" panose="020B0503020204020204" pitchFamily="34" charset="-122"/>
                <a:cs typeface="Helvetica" panose="020B0604020202020204" pitchFamily="34" charset="0"/>
              </a:rPr>
              <a:t>存储器组织结构</a:t>
            </a:r>
          </a:p>
        </p:txBody>
      </p:sp>
      <p:pic>
        <p:nvPicPr>
          <p:cNvPr id="3" name="图片 2">
            <a:extLst>
              <a:ext uri="{FF2B5EF4-FFF2-40B4-BE49-F238E27FC236}">
                <a16:creationId xmlns:a16="http://schemas.microsoft.com/office/drawing/2014/main" id="{6908C4C1-382A-4BC7-AF2B-8FF0ED13B0A6}"/>
              </a:ext>
            </a:extLst>
          </p:cNvPr>
          <p:cNvPicPr>
            <a:picLocks noChangeAspect="1"/>
          </p:cNvPicPr>
          <p:nvPr/>
        </p:nvPicPr>
        <p:blipFill>
          <a:blip r:embed="rId3"/>
          <a:stretch>
            <a:fillRect/>
          </a:stretch>
        </p:blipFill>
        <p:spPr>
          <a:xfrm>
            <a:off x="27901" y="1564395"/>
            <a:ext cx="9088198" cy="4594034"/>
          </a:xfrm>
          <a:prstGeom prst="rect">
            <a:avLst/>
          </a:prstGeom>
        </p:spPr>
      </p:pic>
    </p:spTree>
    <p:extLst>
      <p:ext uri="{BB962C8B-B14F-4D97-AF65-F5344CB8AC3E}">
        <p14:creationId xmlns:p14="http://schemas.microsoft.com/office/powerpoint/2010/main" val="13046384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735626" y="1272412"/>
            <a:ext cx="8111812" cy="1615827"/>
          </a:xfrm>
          <a:prstGeom prst="rect">
            <a:avLst/>
          </a:prstGeom>
        </p:spPr>
        <p:txBody>
          <a:bodyPr wrap="square">
            <a:spAutoFit/>
          </a:bodyPr>
          <a:lstStyle/>
          <a:p>
            <a:pPr lvl="0">
              <a:lnSpc>
                <a:spcPct val="150000"/>
              </a:lnSpc>
            </a:pPr>
            <a:r>
              <a:rPr lang="zh-CN" altLang="en-US" sz="2200" spc="300" dirty="0">
                <a:solidFill>
                  <a:prstClr val="black"/>
                </a:solidFill>
                <a:latin typeface="黑体" panose="02010609060101010101" pitchFamily="49" charset="-122"/>
                <a:ea typeface="黑体" panose="02010609060101010101" pitchFamily="49" charset="-122"/>
              </a:rPr>
              <a:t>同属于第三代</a:t>
            </a:r>
            <a:r>
              <a:rPr lang="en-US" altLang="zh-CN" sz="2200" spc="300" dirty="0">
                <a:solidFill>
                  <a:prstClr val="black"/>
                </a:solidFill>
                <a:latin typeface="黑体" panose="02010609060101010101" pitchFamily="49" charset="-122"/>
                <a:ea typeface="黑体" panose="02010609060101010101" pitchFamily="49" charset="-122"/>
              </a:rPr>
              <a:t>16</a:t>
            </a:r>
            <a:r>
              <a:rPr lang="zh-CN" altLang="en-US" sz="2200" spc="300" dirty="0">
                <a:solidFill>
                  <a:prstClr val="black"/>
                </a:solidFill>
                <a:latin typeface="黑体" panose="02010609060101010101" pitchFamily="49" charset="-122"/>
                <a:ea typeface="黑体" panose="02010609060101010101" pitchFamily="49" charset="-122"/>
              </a:rPr>
              <a:t>位微处理器，功能结构、主频、时序基本一致，都有最大和最小两种工作模式，支持完全相同的指令系统，主要区别如下：</a:t>
            </a:r>
          </a:p>
        </p:txBody>
      </p:sp>
      <p:sp>
        <p:nvSpPr>
          <p:cNvPr id="2" name="矩形 1"/>
          <p:cNvSpPr/>
          <p:nvPr/>
        </p:nvSpPr>
        <p:spPr>
          <a:xfrm>
            <a:off x="735626" y="394685"/>
            <a:ext cx="7849003" cy="58477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3200" spc="300" dirty="0">
                <a:solidFill>
                  <a:prstClr val="black">
                    <a:lumMod val="85000"/>
                    <a:lumOff val="15000"/>
                  </a:prstClr>
                </a:solidFill>
                <a:latin typeface="微软雅黑" panose="020B0503020204020204" pitchFamily="34" charset="-122"/>
                <a:ea typeface="微软雅黑" panose="020B0503020204020204" pitchFamily="34" charset="-122"/>
                <a:cs typeface="Helvetica" panose="020B0604020202020204" pitchFamily="34" charset="0"/>
              </a:rPr>
              <a:t>8086/8088 CPU</a:t>
            </a:r>
            <a:endParaRPr kumimoji="0" lang="zh-CN" altLang="en-US" sz="3200" b="0" i="0" u="none" strike="noStrike" kern="1200" cap="none" spc="30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Helvetica" panose="020B0604020202020204" pitchFamily="34" charset="0"/>
            </a:endParaRPr>
          </a:p>
        </p:txBody>
      </p:sp>
      <mc:AlternateContent xmlns:mc="http://schemas.openxmlformats.org/markup-compatibility/2006" xmlns:a14="http://schemas.microsoft.com/office/drawing/2010/main">
        <mc:Choice Requires="a14">
          <p:graphicFrame>
            <p:nvGraphicFramePr>
              <p:cNvPr id="3" name="表格 2"/>
              <p:cNvGraphicFramePr>
                <a:graphicFrameLocks noGrp="1"/>
              </p:cNvGraphicFramePr>
              <p:nvPr>
                <p:extLst>
                  <p:ext uri="{D42A27DB-BD31-4B8C-83A1-F6EECF244321}">
                    <p14:modId xmlns:p14="http://schemas.microsoft.com/office/powerpoint/2010/main" val="725710190"/>
                  </p:ext>
                </p:extLst>
              </p:nvPr>
            </p:nvGraphicFramePr>
            <p:xfrm>
              <a:off x="735625" y="3101875"/>
              <a:ext cx="7849004" cy="2962040"/>
            </p:xfrm>
            <a:graphic>
              <a:graphicData uri="http://schemas.openxmlformats.org/drawingml/2006/table">
                <a:tbl>
                  <a:tblPr firstRow="1" bandRow="1">
                    <a:tableStyleId>{5C22544A-7EE6-4342-B048-85BDC9FD1C3A}</a:tableStyleId>
                  </a:tblPr>
                  <a:tblGrid>
                    <a:gridCol w="3924502">
                      <a:extLst>
                        <a:ext uri="{9D8B030D-6E8A-4147-A177-3AD203B41FA5}">
                          <a16:colId xmlns:a16="http://schemas.microsoft.com/office/drawing/2014/main" val="3902025496"/>
                        </a:ext>
                      </a:extLst>
                    </a:gridCol>
                    <a:gridCol w="3924502">
                      <a:extLst>
                        <a:ext uri="{9D8B030D-6E8A-4147-A177-3AD203B41FA5}">
                          <a16:colId xmlns:a16="http://schemas.microsoft.com/office/drawing/2014/main" val="2336756012"/>
                        </a:ext>
                      </a:extLst>
                    </a:gridCol>
                  </a:tblGrid>
                  <a:tr h="592408">
                    <a:tc>
                      <a:txBody>
                        <a:bodyPr/>
                        <a:lstStyle/>
                        <a:p>
                          <a:pPr algn="ctr"/>
                          <a:r>
                            <a:rPr lang="en-US" altLang="zh-CN" sz="2200" dirty="0">
                              <a:latin typeface="黑体" panose="02010609060101010101" pitchFamily="49" charset="-122"/>
                              <a:ea typeface="黑体" panose="02010609060101010101" pitchFamily="49" charset="-122"/>
                            </a:rPr>
                            <a:t>8086</a:t>
                          </a:r>
                          <a:endParaRPr lang="zh-CN" altLang="en-US" sz="2200" dirty="0">
                            <a:latin typeface="黑体" panose="02010609060101010101" pitchFamily="49" charset="-122"/>
                            <a:ea typeface="黑体" panose="02010609060101010101" pitchFamily="49" charset="-122"/>
                          </a:endParaRPr>
                        </a:p>
                      </a:txBody>
                      <a:tcPr anchor="ctr"/>
                    </a:tc>
                    <a:tc>
                      <a:txBody>
                        <a:bodyPr/>
                        <a:lstStyle/>
                        <a:p>
                          <a:pPr algn="ctr"/>
                          <a:r>
                            <a:rPr lang="en-US" altLang="zh-CN" sz="2200" dirty="0">
                              <a:latin typeface="黑体" panose="02010609060101010101" pitchFamily="49" charset="-122"/>
                              <a:ea typeface="黑体" panose="02010609060101010101" pitchFamily="49" charset="-122"/>
                            </a:rPr>
                            <a:t>8088</a:t>
                          </a:r>
                          <a:endParaRPr lang="zh-CN" altLang="en-US" sz="2200" dirty="0">
                            <a:latin typeface="黑体" panose="02010609060101010101" pitchFamily="49" charset="-122"/>
                            <a:ea typeface="黑体" panose="02010609060101010101" pitchFamily="49" charset="-122"/>
                          </a:endParaRPr>
                        </a:p>
                      </a:txBody>
                      <a:tcPr anchor="ctr"/>
                    </a:tc>
                    <a:extLst>
                      <a:ext uri="{0D108BD9-81ED-4DB2-BD59-A6C34878D82A}">
                        <a16:rowId xmlns:a16="http://schemas.microsoft.com/office/drawing/2014/main" val="1298314002"/>
                      </a:ext>
                    </a:extLst>
                  </a:tr>
                  <a:tr h="592408">
                    <a:tc>
                      <a:txBody>
                        <a:bodyPr/>
                        <a:lstStyle/>
                        <a:p>
                          <a:pPr algn="ctr"/>
                          <a:r>
                            <a:rPr lang="zh-CN" altLang="en-US" sz="2200" dirty="0">
                              <a:latin typeface="黑体" panose="02010609060101010101" pitchFamily="49" charset="-122"/>
                              <a:ea typeface="黑体" panose="02010609060101010101" pitchFamily="49" charset="-122"/>
                            </a:rPr>
                            <a:t>对外是</a:t>
                          </a:r>
                          <a:r>
                            <a:rPr lang="en-US" altLang="zh-CN" sz="2200" dirty="0">
                              <a:latin typeface="黑体" panose="02010609060101010101" pitchFamily="49" charset="-122"/>
                              <a:ea typeface="黑体" panose="02010609060101010101" pitchFamily="49" charset="-122"/>
                            </a:rPr>
                            <a:t>16</a:t>
                          </a:r>
                          <a:r>
                            <a:rPr lang="zh-CN" altLang="en-US" sz="2200" dirty="0">
                              <a:latin typeface="黑体" panose="02010609060101010101" pitchFamily="49" charset="-122"/>
                              <a:ea typeface="黑体" panose="02010609060101010101" pitchFamily="49" charset="-122"/>
                            </a:rPr>
                            <a:t>位数据总线</a:t>
                          </a:r>
                        </a:p>
                      </a:txBody>
                      <a:tcPr anchor="ctr"/>
                    </a:tc>
                    <a:tc>
                      <a:txBody>
                        <a:bodyPr/>
                        <a:lstStyle/>
                        <a:p>
                          <a:pPr algn="ctr"/>
                          <a:r>
                            <a:rPr lang="zh-CN" altLang="en-US" sz="2200" dirty="0">
                              <a:latin typeface="黑体" panose="02010609060101010101" pitchFamily="49" charset="-122"/>
                              <a:ea typeface="黑体" panose="02010609060101010101" pitchFamily="49" charset="-122"/>
                            </a:rPr>
                            <a:t>对外是</a:t>
                          </a:r>
                          <a:r>
                            <a:rPr lang="en-US" altLang="zh-CN" sz="2200" dirty="0">
                              <a:latin typeface="黑体" panose="02010609060101010101" pitchFamily="49" charset="-122"/>
                              <a:ea typeface="黑体" panose="02010609060101010101" pitchFamily="49" charset="-122"/>
                            </a:rPr>
                            <a:t>8</a:t>
                          </a:r>
                          <a:r>
                            <a:rPr lang="zh-CN" altLang="en-US" sz="2200" dirty="0">
                              <a:latin typeface="黑体" panose="02010609060101010101" pitchFamily="49" charset="-122"/>
                              <a:ea typeface="黑体" panose="02010609060101010101" pitchFamily="49" charset="-122"/>
                            </a:rPr>
                            <a:t>位数据总线</a:t>
                          </a:r>
                        </a:p>
                      </a:txBody>
                      <a:tcPr anchor="ctr"/>
                    </a:tc>
                    <a:extLst>
                      <a:ext uri="{0D108BD9-81ED-4DB2-BD59-A6C34878D82A}">
                        <a16:rowId xmlns:a16="http://schemas.microsoft.com/office/drawing/2014/main" val="3650401006"/>
                      </a:ext>
                    </a:extLst>
                  </a:tr>
                  <a:tr h="592408">
                    <a:tc>
                      <a:txBody>
                        <a:bodyPr/>
                        <a:lstStyle/>
                        <a:p>
                          <a:pPr algn="ctr"/>
                          <a:r>
                            <a:rPr lang="zh-CN" altLang="en-US" sz="2200" dirty="0">
                              <a:latin typeface="黑体" panose="02010609060101010101" pitchFamily="49" charset="-122"/>
                              <a:ea typeface="黑体" panose="02010609060101010101" pitchFamily="49" charset="-122"/>
                            </a:rPr>
                            <a:t>指令队列为</a:t>
                          </a:r>
                          <a:r>
                            <a:rPr lang="en-US" altLang="zh-CN" sz="2200" dirty="0">
                              <a:latin typeface="黑体" panose="02010609060101010101" pitchFamily="49" charset="-122"/>
                              <a:ea typeface="黑体" panose="02010609060101010101" pitchFamily="49" charset="-122"/>
                            </a:rPr>
                            <a:t>6</a:t>
                          </a:r>
                          <a:r>
                            <a:rPr lang="zh-CN" altLang="en-US" sz="2200" dirty="0">
                              <a:latin typeface="黑体" panose="02010609060101010101" pitchFamily="49" charset="-122"/>
                              <a:ea typeface="黑体" panose="02010609060101010101" pitchFamily="49" charset="-122"/>
                            </a:rPr>
                            <a:t>个字节</a:t>
                          </a:r>
                        </a:p>
                      </a:txBody>
                      <a:tcPr anchor="ctr"/>
                    </a:tc>
                    <a:tc>
                      <a:txBody>
                        <a:bodyPr/>
                        <a:lstStyle/>
                        <a:p>
                          <a:pPr algn="ctr"/>
                          <a:r>
                            <a:rPr lang="zh-CN" altLang="en-US" sz="2200" dirty="0">
                              <a:latin typeface="黑体" panose="02010609060101010101" pitchFamily="49" charset="-122"/>
                              <a:ea typeface="黑体" panose="02010609060101010101" pitchFamily="49" charset="-122"/>
                            </a:rPr>
                            <a:t>指令队列为</a:t>
                          </a:r>
                          <a:r>
                            <a:rPr lang="en-US" altLang="zh-CN" sz="2200" dirty="0">
                              <a:latin typeface="黑体" panose="02010609060101010101" pitchFamily="49" charset="-122"/>
                              <a:ea typeface="黑体" panose="02010609060101010101" pitchFamily="49" charset="-122"/>
                            </a:rPr>
                            <a:t>4</a:t>
                          </a:r>
                          <a:r>
                            <a:rPr lang="zh-CN" altLang="en-US" sz="2200" dirty="0">
                              <a:latin typeface="黑体" panose="02010609060101010101" pitchFamily="49" charset="-122"/>
                              <a:ea typeface="黑体" panose="02010609060101010101" pitchFamily="49" charset="-122"/>
                            </a:rPr>
                            <a:t>个字节</a:t>
                          </a:r>
                        </a:p>
                      </a:txBody>
                      <a:tcPr anchor="ctr"/>
                    </a:tc>
                    <a:extLst>
                      <a:ext uri="{0D108BD9-81ED-4DB2-BD59-A6C34878D82A}">
                        <a16:rowId xmlns:a16="http://schemas.microsoft.com/office/drawing/2014/main" val="3695577279"/>
                      </a:ext>
                    </a:extLst>
                  </a:tr>
                  <a:tr h="592408">
                    <a:tc>
                      <a:txBody>
                        <a:bodyPr/>
                        <a:lstStyle/>
                        <a:p>
                          <a:pPr algn="ctr"/>
                          <a:r>
                            <a:rPr lang="zh-CN" altLang="en-US" sz="2200" dirty="0">
                              <a:latin typeface="黑体" panose="02010609060101010101" pitchFamily="49" charset="-122"/>
                              <a:ea typeface="黑体" panose="02010609060101010101" pitchFamily="49" charset="-122"/>
                            </a:rPr>
                            <a:t>有高字节允许信号</a:t>
                          </a:r>
                          <a14:m>
                            <m:oMath xmlns:m="http://schemas.openxmlformats.org/officeDocument/2006/math">
                              <m:acc>
                                <m:accPr>
                                  <m:chr m:val="̅"/>
                                  <m:ctrlPr>
                                    <a:rPr lang="en-US" altLang="zh-CN" sz="2200" i="1" dirty="0" smtClean="0">
                                      <a:latin typeface="Cambria Math" panose="02040503050406030204" pitchFamily="18" charset="0"/>
                                      <a:ea typeface="+mn-ea"/>
                                    </a:rPr>
                                  </m:ctrlPr>
                                </m:accPr>
                                <m:e>
                                  <m:r>
                                    <m:rPr>
                                      <m:sty m:val="p"/>
                                    </m:rPr>
                                    <a:rPr lang="en-US" altLang="zh-CN" sz="2200" i="1" dirty="0">
                                      <a:latin typeface="Cambria Math" panose="02040503050406030204" pitchFamily="18" charset="0"/>
                                      <a:ea typeface="+mn-ea"/>
                                    </a:rPr>
                                    <m:t>BH</m:t>
                                  </m:r>
                                  <m:r>
                                    <m:rPr>
                                      <m:sty m:val="p"/>
                                    </m:rPr>
                                    <a:rPr lang="en-US" altLang="zh-CN" sz="2200" i="1" dirty="0" smtClean="0">
                                      <a:latin typeface="Cambria Math" panose="02040503050406030204" pitchFamily="18" charset="0"/>
                                      <a:ea typeface="+mn-ea"/>
                                    </a:rPr>
                                    <m:t>E</m:t>
                                  </m:r>
                                </m:e>
                              </m:acc>
                            </m:oMath>
                          </a14:m>
                          <a:endParaRPr lang="zh-CN" altLang="en-US" sz="2200" dirty="0">
                            <a:latin typeface="黑体" panose="02010609060101010101" pitchFamily="49" charset="-122"/>
                            <a:ea typeface="黑体" panose="02010609060101010101" pitchFamily="49" charset="-122"/>
                          </a:endParaRPr>
                        </a:p>
                      </a:txBody>
                      <a:tcPr anchor="ctr"/>
                    </a:tc>
                    <a:tc>
                      <a:txBody>
                        <a:bodyPr/>
                        <a:lstStyle/>
                        <a:p>
                          <a:pPr algn="ctr"/>
                          <a:r>
                            <a:rPr lang="zh-CN" altLang="en-US" sz="2200" dirty="0">
                              <a:latin typeface="黑体" panose="02010609060101010101" pitchFamily="49" charset="-122"/>
                              <a:ea typeface="黑体" panose="02010609060101010101" pitchFamily="49" charset="-122"/>
                            </a:rPr>
                            <a:t>状态信号</a:t>
                          </a:r>
                          <a14:m>
                            <m:oMath xmlns:m="http://schemas.openxmlformats.org/officeDocument/2006/math">
                              <m:acc>
                                <m:accPr>
                                  <m:chr m:val="̅"/>
                                  <m:ctrlPr>
                                    <a:rPr lang="en-US" altLang="zh-CN" sz="2200" i="1" dirty="0">
                                      <a:latin typeface="Cambria Math" panose="02040503050406030204" pitchFamily="18" charset="0"/>
                                      <a:ea typeface="+mn-ea"/>
                                    </a:rPr>
                                  </m:ctrlPr>
                                </m:accPr>
                                <m:e>
                                  <m:sSub>
                                    <m:sSubPr>
                                      <m:ctrlPr>
                                        <a:rPr lang="en-US" altLang="zh-CN" sz="2200" i="1" dirty="0" smtClean="0">
                                          <a:latin typeface="Cambria Math" panose="02040503050406030204" pitchFamily="18" charset="0"/>
                                          <a:ea typeface="+mn-ea"/>
                                        </a:rPr>
                                      </m:ctrlPr>
                                    </m:sSubPr>
                                    <m:e>
                                      <m:r>
                                        <m:rPr>
                                          <m:sty m:val="p"/>
                                        </m:rPr>
                                        <a:rPr lang="en-US" altLang="zh-CN" sz="2200" i="1" dirty="0">
                                          <a:latin typeface="Cambria Math" panose="02040503050406030204" pitchFamily="18" charset="0"/>
                                          <a:ea typeface="+mn-ea"/>
                                        </a:rPr>
                                        <m:t>SS</m:t>
                                      </m:r>
                                    </m:e>
                                    <m:sub>
                                      <m:r>
                                        <a:rPr lang="en-US" altLang="zh-CN" sz="2200" b="0" i="1" dirty="0" smtClean="0">
                                          <a:latin typeface="Cambria Math" panose="02040503050406030204" pitchFamily="18" charset="0"/>
                                          <a:ea typeface="+mn-ea"/>
                                        </a:rPr>
                                        <m:t>0</m:t>
                                      </m:r>
                                    </m:sub>
                                  </m:sSub>
                                </m:e>
                              </m:acc>
                            </m:oMath>
                          </a14:m>
                          <a:endParaRPr lang="zh-CN" altLang="en-US" sz="2200" dirty="0">
                            <a:latin typeface="黑体" panose="02010609060101010101" pitchFamily="49" charset="-122"/>
                            <a:ea typeface="黑体" panose="02010609060101010101" pitchFamily="49" charset="-122"/>
                          </a:endParaRPr>
                        </a:p>
                      </a:txBody>
                      <a:tcPr anchor="ctr"/>
                    </a:tc>
                    <a:extLst>
                      <a:ext uri="{0D108BD9-81ED-4DB2-BD59-A6C34878D82A}">
                        <a16:rowId xmlns:a16="http://schemas.microsoft.com/office/drawing/2014/main" val="2275503570"/>
                      </a:ext>
                    </a:extLst>
                  </a:tr>
                  <a:tr h="592408">
                    <a:tc>
                      <a:txBody>
                        <a:bodyPr/>
                        <a:lstStyle/>
                        <a:p>
                          <a:pPr algn="ctr"/>
                          <a:r>
                            <a:rPr lang="en-US" altLang="zh-CN" sz="2200" dirty="0">
                              <a:latin typeface="黑体" panose="02010609060101010101" pitchFamily="49" charset="-122"/>
                              <a:ea typeface="黑体" panose="02010609060101010101" pitchFamily="49" charset="-122"/>
                            </a:rPr>
                            <a:t>M/</a:t>
                          </a:r>
                          <a14:m>
                            <m:oMath xmlns:m="http://schemas.openxmlformats.org/officeDocument/2006/math">
                              <m:acc>
                                <m:accPr>
                                  <m:chr m:val="̅"/>
                                  <m:ctrlPr>
                                    <a:rPr lang="en-US" altLang="zh-CN" sz="2200" i="1" dirty="0">
                                      <a:latin typeface="Cambria Math" panose="02040503050406030204" pitchFamily="18" charset="0"/>
                                      <a:ea typeface="+mn-ea"/>
                                    </a:rPr>
                                  </m:ctrlPr>
                                </m:accPr>
                                <m:e>
                                  <m:r>
                                    <m:rPr>
                                      <m:sty m:val="p"/>
                                    </m:rPr>
                                    <a:rPr lang="en-US" altLang="zh-CN" sz="2200" i="1" dirty="0">
                                      <a:latin typeface="Cambria Math" panose="02040503050406030204" pitchFamily="18" charset="0"/>
                                      <a:ea typeface="+mn-ea"/>
                                    </a:rPr>
                                    <m:t>IO</m:t>
                                  </m:r>
                                </m:e>
                              </m:acc>
                            </m:oMath>
                          </a14:m>
                          <a:endParaRPr lang="zh-CN" altLang="en-US" sz="2200" dirty="0">
                            <a:latin typeface="黑体" panose="02010609060101010101" pitchFamily="49" charset="-122"/>
                            <a:ea typeface="黑体" panose="02010609060101010101" pitchFamily="49" charset="-122"/>
                          </a:endParaRPr>
                        </a:p>
                      </a:txBody>
                      <a:tcPr anchor="ctr"/>
                    </a:tc>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acc>
                                <m:accPr>
                                  <m:chr m:val="̅"/>
                                  <m:ctrlPr>
                                    <a:rPr lang="en-US" altLang="zh-CN" sz="2200" i="1" dirty="0" smtClean="0">
                                      <a:latin typeface="Cambria Math" panose="02040503050406030204" pitchFamily="18" charset="0"/>
                                      <a:ea typeface="+mn-ea"/>
                                    </a:rPr>
                                  </m:ctrlPr>
                                </m:accPr>
                                <m:e>
                                  <m:r>
                                    <m:rPr>
                                      <m:sty m:val="p"/>
                                    </m:rPr>
                                    <a:rPr lang="en-US" altLang="zh-CN" sz="2200" i="0" dirty="0" smtClean="0">
                                      <a:latin typeface="Cambria Math" panose="02040503050406030204" pitchFamily="18" charset="0"/>
                                      <a:ea typeface="+mn-ea"/>
                                    </a:rPr>
                                    <m:t>M</m:t>
                                  </m:r>
                                </m:e>
                              </m:acc>
                              <m:r>
                                <a:rPr lang="en-US" altLang="zh-CN" sz="2200" b="0" i="0" dirty="0" smtClean="0">
                                  <a:latin typeface="Cambria Math" panose="02040503050406030204" pitchFamily="18" charset="0"/>
                                  <a:ea typeface="+mn-ea"/>
                                </a:rPr>
                                <m:t>/</m:t>
                              </m:r>
                            </m:oMath>
                          </a14:m>
                          <a:r>
                            <a:rPr lang="en-US" altLang="zh-CN" sz="2200" dirty="0">
                              <a:latin typeface="黑体" panose="02010609060101010101" pitchFamily="49" charset="-122"/>
                              <a:ea typeface="黑体" panose="02010609060101010101" pitchFamily="49" charset="-122"/>
                            </a:rPr>
                            <a:t>IO</a:t>
                          </a:r>
                        </a:p>
                      </a:txBody>
                      <a:tcPr anchor="ctr"/>
                    </a:tc>
                    <a:extLst>
                      <a:ext uri="{0D108BD9-81ED-4DB2-BD59-A6C34878D82A}">
                        <a16:rowId xmlns:a16="http://schemas.microsoft.com/office/drawing/2014/main" val="2327043607"/>
                      </a:ext>
                    </a:extLst>
                  </a:tr>
                </a:tbl>
              </a:graphicData>
            </a:graphic>
          </p:graphicFrame>
        </mc:Choice>
        <mc:Fallback xmlns="">
          <p:graphicFrame>
            <p:nvGraphicFramePr>
              <p:cNvPr id="3" name="表格 2"/>
              <p:cNvGraphicFramePr>
                <a:graphicFrameLocks noGrp="1"/>
              </p:cNvGraphicFramePr>
              <p:nvPr>
                <p:extLst>
                  <p:ext uri="{D42A27DB-BD31-4B8C-83A1-F6EECF244321}">
                    <p14:modId xmlns:p14="http://schemas.microsoft.com/office/powerpoint/2010/main" val="725710190"/>
                  </p:ext>
                </p:extLst>
              </p:nvPr>
            </p:nvGraphicFramePr>
            <p:xfrm>
              <a:off x="735625" y="3101875"/>
              <a:ext cx="7849004" cy="2962040"/>
            </p:xfrm>
            <a:graphic>
              <a:graphicData uri="http://schemas.openxmlformats.org/drawingml/2006/table">
                <a:tbl>
                  <a:tblPr firstRow="1" bandRow="1">
                    <a:tableStyleId>{5C22544A-7EE6-4342-B048-85BDC9FD1C3A}</a:tableStyleId>
                  </a:tblPr>
                  <a:tblGrid>
                    <a:gridCol w="3924502">
                      <a:extLst>
                        <a:ext uri="{9D8B030D-6E8A-4147-A177-3AD203B41FA5}">
                          <a16:colId xmlns:a16="http://schemas.microsoft.com/office/drawing/2014/main" val="3902025496"/>
                        </a:ext>
                      </a:extLst>
                    </a:gridCol>
                    <a:gridCol w="3924502">
                      <a:extLst>
                        <a:ext uri="{9D8B030D-6E8A-4147-A177-3AD203B41FA5}">
                          <a16:colId xmlns:a16="http://schemas.microsoft.com/office/drawing/2014/main" val="2336756012"/>
                        </a:ext>
                      </a:extLst>
                    </a:gridCol>
                  </a:tblGrid>
                  <a:tr h="592408">
                    <a:tc>
                      <a:txBody>
                        <a:bodyPr/>
                        <a:lstStyle/>
                        <a:p>
                          <a:pPr algn="ctr"/>
                          <a:r>
                            <a:rPr lang="en-US" altLang="zh-CN" sz="2200" dirty="0" smtClean="0">
                              <a:latin typeface="黑体" panose="02010609060101010101" pitchFamily="49" charset="-122"/>
                              <a:ea typeface="黑体" panose="02010609060101010101" pitchFamily="49" charset="-122"/>
                            </a:rPr>
                            <a:t>8086</a:t>
                          </a:r>
                          <a:endParaRPr lang="zh-CN" altLang="en-US" sz="2200" dirty="0">
                            <a:latin typeface="黑体" panose="02010609060101010101" pitchFamily="49" charset="-122"/>
                            <a:ea typeface="黑体" panose="02010609060101010101" pitchFamily="49" charset="-122"/>
                          </a:endParaRPr>
                        </a:p>
                      </a:txBody>
                      <a:tcPr anchor="ctr"/>
                    </a:tc>
                    <a:tc>
                      <a:txBody>
                        <a:bodyPr/>
                        <a:lstStyle/>
                        <a:p>
                          <a:pPr algn="ctr"/>
                          <a:r>
                            <a:rPr lang="en-US" altLang="zh-CN" sz="2200" dirty="0" smtClean="0">
                              <a:latin typeface="黑体" panose="02010609060101010101" pitchFamily="49" charset="-122"/>
                              <a:ea typeface="黑体" panose="02010609060101010101" pitchFamily="49" charset="-122"/>
                            </a:rPr>
                            <a:t>8088</a:t>
                          </a:r>
                          <a:endParaRPr lang="zh-CN" altLang="en-US" sz="2200" dirty="0">
                            <a:latin typeface="黑体" panose="02010609060101010101" pitchFamily="49" charset="-122"/>
                            <a:ea typeface="黑体" panose="02010609060101010101" pitchFamily="49" charset="-122"/>
                          </a:endParaRPr>
                        </a:p>
                      </a:txBody>
                      <a:tcPr anchor="ctr"/>
                    </a:tc>
                    <a:extLst>
                      <a:ext uri="{0D108BD9-81ED-4DB2-BD59-A6C34878D82A}">
                        <a16:rowId xmlns:a16="http://schemas.microsoft.com/office/drawing/2014/main" val="1298314002"/>
                      </a:ext>
                    </a:extLst>
                  </a:tr>
                  <a:tr h="592408">
                    <a:tc>
                      <a:txBody>
                        <a:bodyPr/>
                        <a:lstStyle/>
                        <a:p>
                          <a:pPr algn="ctr"/>
                          <a:r>
                            <a:rPr lang="zh-CN" altLang="en-US" sz="2200" dirty="0" smtClean="0">
                              <a:latin typeface="黑体" panose="02010609060101010101" pitchFamily="49" charset="-122"/>
                              <a:ea typeface="黑体" panose="02010609060101010101" pitchFamily="49" charset="-122"/>
                            </a:rPr>
                            <a:t>对外是</a:t>
                          </a:r>
                          <a:r>
                            <a:rPr lang="en-US" altLang="zh-CN" sz="2200" dirty="0" smtClean="0">
                              <a:latin typeface="黑体" panose="02010609060101010101" pitchFamily="49" charset="-122"/>
                              <a:ea typeface="黑体" panose="02010609060101010101" pitchFamily="49" charset="-122"/>
                            </a:rPr>
                            <a:t>16</a:t>
                          </a:r>
                          <a:r>
                            <a:rPr lang="zh-CN" altLang="en-US" sz="2200" dirty="0" smtClean="0">
                              <a:latin typeface="黑体" panose="02010609060101010101" pitchFamily="49" charset="-122"/>
                              <a:ea typeface="黑体" panose="02010609060101010101" pitchFamily="49" charset="-122"/>
                            </a:rPr>
                            <a:t>位数据总线</a:t>
                          </a:r>
                          <a:endParaRPr lang="zh-CN" altLang="en-US" sz="2200" dirty="0">
                            <a:latin typeface="黑体" panose="02010609060101010101" pitchFamily="49" charset="-122"/>
                            <a:ea typeface="黑体" panose="02010609060101010101" pitchFamily="49" charset="-122"/>
                          </a:endParaRPr>
                        </a:p>
                      </a:txBody>
                      <a:tcPr anchor="ctr"/>
                    </a:tc>
                    <a:tc>
                      <a:txBody>
                        <a:bodyPr/>
                        <a:lstStyle/>
                        <a:p>
                          <a:pPr algn="ctr"/>
                          <a:r>
                            <a:rPr lang="zh-CN" altLang="en-US" sz="2200" dirty="0" smtClean="0">
                              <a:latin typeface="黑体" panose="02010609060101010101" pitchFamily="49" charset="-122"/>
                              <a:ea typeface="黑体" panose="02010609060101010101" pitchFamily="49" charset="-122"/>
                            </a:rPr>
                            <a:t>对外是</a:t>
                          </a:r>
                          <a:r>
                            <a:rPr lang="en-US" altLang="zh-CN" sz="2200" dirty="0" smtClean="0">
                              <a:latin typeface="黑体" panose="02010609060101010101" pitchFamily="49" charset="-122"/>
                              <a:ea typeface="黑体" panose="02010609060101010101" pitchFamily="49" charset="-122"/>
                            </a:rPr>
                            <a:t>8</a:t>
                          </a:r>
                          <a:r>
                            <a:rPr lang="zh-CN" altLang="en-US" sz="2200" dirty="0" smtClean="0">
                              <a:latin typeface="黑体" panose="02010609060101010101" pitchFamily="49" charset="-122"/>
                              <a:ea typeface="黑体" panose="02010609060101010101" pitchFamily="49" charset="-122"/>
                            </a:rPr>
                            <a:t>位数据总线</a:t>
                          </a:r>
                          <a:endParaRPr lang="zh-CN" altLang="en-US" sz="2200" dirty="0">
                            <a:latin typeface="黑体" panose="02010609060101010101" pitchFamily="49" charset="-122"/>
                            <a:ea typeface="黑体" panose="02010609060101010101" pitchFamily="49" charset="-122"/>
                          </a:endParaRPr>
                        </a:p>
                      </a:txBody>
                      <a:tcPr anchor="ctr"/>
                    </a:tc>
                    <a:extLst>
                      <a:ext uri="{0D108BD9-81ED-4DB2-BD59-A6C34878D82A}">
                        <a16:rowId xmlns:a16="http://schemas.microsoft.com/office/drawing/2014/main" val="3650401006"/>
                      </a:ext>
                    </a:extLst>
                  </a:tr>
                  <a:tr h="592408">
                    <a:tc>
                      <a:txBody>
                        <a:bodyPr/>
                        <a:lstStyle/>
                        <a:p>
                          <a:pPr algn="ctr"/>
                          <a:r>
                            <a:rPr lang="zh-CN" altLang="en-US" sz="2200" dirty="0" smtClean="0">
                              <a:latin typeface="黑体" panose="02010609060101010101" pitchFamily="49" charset="-122"/>
                              <a:ea typeface="黑体" panose="02010609060101010101" pitchFamily="49" charset="-122"/>
                            </a:rPr>
                            <a:t>指令队列为</a:t>
                          </a:r>
                          <a:r>
                            <a:rPr lang="en-US" altLang="zh-CN" sz="2200" dirty="0" smtClean="0">
                              <a:latin typeface="黑体" panose="02010609060101010101" pitchFamily="49" charset="-122"/>
                              <a:ea typeface="黑体" panose="02010609060101010101" pitchFamily="49" charset="-122"/>
                            </a:rPr>
                            <a:t>6</a:t>
                          </a:r>
                          <a:r>
                            <a:rPr lang="zh-CN" altLang="en-US" sz="2200" dirty="0" smtClean="0">
                              <a:latin typeface="黑体" panose="02010609060101010101" pitchFamily="49" charset="-122"/>
                              <a:ea typeface="黑体" panose="02010609060101010101" pitchFamily="49" charset="-122"/>
                            </a:rPr>
                            <a:t>个字节</a:t>
                          </a:r>
                          <a:endParaRPr lang="zh-CN" altLang="en-US" sz="2200" dirty="0">
                            <a:latin typeface="黑体" panose="02010609060101010101" pitchFamily="49" charset="-122"/>
                            <a:ea typeface="黑体" panose="02010609060101010101" pitchFamily="49" charset="-122"/>
                          </a:endParaRPr>
                        </a:p>
                      </a:txBody>
                      <a:tcPr anchor="ctr"/>
                    </a:tc>
                    <a:tc>
                      <a:txBody>
                        <a:bodyPr/>
                        <a:lstStyle/>
                        <a:p>
                          <a:pPr algn="ctr"/>
                          <a:r>
                            <a:rPr lang="zh-CN" altLang="en-US" sz="2200" dirty="0" smtClean="0">
                              <a:latin typeface="黑体" panose="02010609060101010101" pitchFamily="49" charset="-122"/>
                              <a:ea typeface="黑体" panose="02010609060101010101" pitchFamily="49" charset="-122"/>
                            </a:rPr>
                            <a:t>指令队列为</a:t>
                          </a:r>
                          <a:r>
                            <a:rPr lang="en-US" altLang="zh-CN" sz="2200" dirty="0" smtClean="0">
                              <a:latin typeface="黑体" panose="02010609060101010101" pitchFamily="49" charset="-122"/>
                              <a:ea typeface="黑体" panose="02010609060101010101" pitchFamily="49" charset="-122"/>
                            </a:rPr>
                            <a:t>4</a:t>
                          </a:r>
                          <a:r>
                            <a:rPr lang="zh-CN" altLang="en-US" sz="2200" dirty="0" smtClean="0">
                              <a:latin typeface="黑体" panose="02010609060101010101" pitchFamily="49" charset="-122"/>
                              <a:ea typeface="黑体" panose="02010609060101010101" pitchFamily="49" charset="-122"/>
                            </a:rPr>
                            <a:t>个字节</a:t>
                          </a:r>
                          <a:endParaRPr lang="zh-CN" altLang="en-US" sz="2200" dirty="0">
                            <a:latin typeface="黑体" panose="02010609060101010101" pitchFamily="49" charset="-122"/>
                            <a:ea typeface="黑体" panose="02010609060101010101" pitchFamily="49" charset="-122"/>
                          </a:endParaRPr>
                        </a:p>
                      </a:txBody>
                      <a:tcPr anchor="ctr"/>
                    </a:tc>
                    <a:extLst>
                      <a:ext uri="{0D108BD9-81ED-4DB2-BD59-A6C34878D82A}">
                        <a16:rowId xmlns:a16="http://schemas.microsoft.com/office/drawing/2014/main" val="3695577279"/>
                      </a:ext>
                    </a:extLst>
                  </a:tr>
                  <a:tr h="592408">
                    <a:tc>
                      <a:txBody>
                        <a:bodyPr/>
                        <a:lstStyle/>
                        <a:p>
                          <a:endParaRPr lang="zh-CN"/>
                        </a:p>
                      </a:txBody>
                      <a:tcPr anchor="ctr">
                        <a:blipFill>
                          <a:blip r:embed="rId3"/>
                          <a:stretch>
                            <a:fillRect l="-155" t="-298980" r="-100465" b="-103061"/>
                          </a:stretch>
                        </a:blipFill>
                      </a:tcPr>
                    </a:tc>
                    <a:tc>
                      <a:txBody>
                        <a:bodyPr/>
                        <a:lstStyle/>
                        <a:p>
                          <a:endParaRPr lang="zh-CN"/>
                        </a:p>
                      </a:txBody>
                      <a:tcPr anchor="ctr">
                        <a:blipFill>
                          <a:blip r:embed="rId3"/>
                          <a:stretch>
                            <a:fillRect l="-100311" t="-298980" r="-621" b="-103061"/>
                          </a:stretch>
                        </a:blipFill>
                      </a:tcPr>
                    </a:tc>
                    <a:extLst>
                      <a:ext uri="{0D108BD9-81ED-4DB2-BD59-A6C34878D82A}">
                        <a16:rowId xmlns:a16="http://schemas.microsoft.com/office/drawing/2014/main" val="2275503570"/>
                      </a:ext>
                    </a:extLst>
                  </a:tr>
                  <a:tr h="592408">
                    <a:tc>
                      <a:txBody>
                        <a:bodyPr/>
                        <a:lstStyle/>
                        <a:p>
                          <a:endParaRPr lang="zh-CN"/>
                        </a:p>
                      </a:txBody>
                      <a:tcPr anchor="ctr">
                        <a:blipFill>
                          <a:blip r:embed="rId3"/>
                          <a:stretch>
                            <a:fillRect l="-155" t="-403093" r="-100465" b="-4124"/>
                          </a:stretch>
                        </a:blipFill>
                      </a:tcPr>
                    </a:tc>
                    <a:tc>
                      <a:txBody>
                        <a:bodyPr/>
                        <a:lstStyle/>
                        <a:p>
                          <a:endParaRPr lang="zh-CN"/>
                        </a:p>
                      </a:txBody>
                      <a:tcPr anchor="ctr">
                        <a:blipFill>
                          <a:blip r:embed="rId3"/>
                          <a:stretch>
                            <a:fillRect l="-100311" t="-403093" r="-621" b="-4124"/>
                          </a:stretch>
                        </a:blipFill>
                      </a:tcPr>
                    </a:tc>
                    <a:extLst>
                      <a:ext uri="{0D108BD9-81ED-4DB2-BD59-A6C34878D82A}">
                        <a16:rowId xmlns:a16="http://schemas.microsoft.com/office/drawing/2014/main" val="2327043607"/>
                      </a:ext>
                    </a:extLst>
                  </a:tr>
                </a:tbl>
              </a:graphicData>
            </a:graphic>
          </p:graphicFrame>
        </mc:Fallback>
      </mc:AlternateContent>
    </p:spTree>
    <p:extLst>
      <p:ext uri="{BB962C8B-B14F-4D97-AF65-F5344CB8AC3E}">
        <p14:creationId xmlns:p14="http://schemas.microsoft.com/office/powerpoint/2010/main" val="184440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735626" y="394685"/>
            <a:ext cx="7849003" cy="584775"/>
          </a:xfrm>
          <a:prstGeom prst="rect">
            <a:avLst/>
          </a:prstGeom>
        </p:spPr>
        <p:txBody>
          <a:bodyPr wrap="square">
            <a:spAutoFit/>
          </a:bodyPr>
          <a:lstStyle/>
          <a:p>
            <a:r>
              <a:rPr lang="zh-CN" altLang="en-US" sz="3200" spc="300" dirty="0">
                <a:solidFill>
                  <a:schemeClr val="tx1">
                    <a:lumMod val="85000"/>
                    <a:lumOff val="15000"/>
                  </a:schemeClr>
                </a:solidFill>
                <a:latin typeface="微软雅黑" panose="020B0503020204020204" pitchFamily="34" charset="-122"/>
                <a:ea typeface="微软雅黑" panose="020B0503020204020204" pitchFamily="34" charset="-122"/>
                <a:cs typeface="Helvetica" panose="020B0604020202020204" pitchFamily="34" charset="0"/>
              </a:rPr>
              <a:t>物理地址的形成</a:t>
            </a:r>
          </a:p>
        </p:txBody>
      </p:sp>
      <p:pic>
        <p:nvPicPr>
          <p:cNvPr id="4" name="图片 3">
            <a:extLst>
              <a:ext uri="{FF2B5EF4-FFF2-40B4-BE49-F238E27FC236}">
                <a16:creationId xmlns:a16="http://schemas.microsoft.com/office/drawing/2014/main" id="{F6D212DE-00C8-48D9-9192-1608D518AFD9}"/>
              </a:ext>
            </a:extLst>
          </p:cNvPr>
          <p:cNvPicPr>
            <a:picLocks noChangeAspect="1"/>
          </p:cNvPicPr>
          <p:nvPr/>
        </p:nvPicPr>
        <p:blipFill rotWithShape="1">
          <a:blip r:embed="rId3"/>
          <a:srcRect t="23545"/>
          <a:stretch/>
        </p:blipFill>
        <p:spPr>
          <a:xfrm>
            <a:off x="0" y="3151524"/>
            <a:ext cx="9125443" cy="3541682"/>
          </a:xfrm>
          <a:prstGeom prst="rect">
            <a:avLst/>
          </a:prstGeom>
        </p:spPr>
      </p:pic>
      <p:sp>
        <p:nvSpPr>
          <p:cNvPr id="5" name="矩形 4">
            <a:extLst>
              <a:ext uri="{FF2B5EF4-FFF2-40B4-BE49-F238E27FC236}">
                <a16:creationId xmlns:a16="http://schemas.microsoft.com/office/drawing/2014/main" id="{35A40DB5-8129-4865-9AE7-D7E719CBDCA7}"/>
              </a:ext>
            </a:extLst>
          </p:cNvPr>
          <p:cNvSpPr/>
          <p:nvPr/>
        </p:nvSpPr>
        <p:spPr>
          <a:xfrm>
            <a:off x="497537" y="979460"/>
            <a:ext cx="8111812" cy="2044342"/>
          </a:xfrm>
          <a:prstGeom prst="rect">
            <a:avLst/>
          </a:prstGeom>
        </p:spPr>
        <p:txBody>
          <a:bodyPr wrap="square">
            <a:spAutoFit/>
          </a:bodyPr>
          <a:lstStyle/>
          <a:p>
            <a:pPr marL="342900" indent="-342900">
              <a:lnSpc>
                <a:spcPct val="150000"/>
              </a:lnSpc>
              <a:buFont typeface="Arial" panose="020B0604020202020204" pitchFamily="34" charset="0"/>
              <a:buChar char="•"/>
            </a:pPr>
            <a:r>
              <a:rPr lang="en-US" altLang="zh-CN" sz="2200" spc="300" dirty="0">
                <a:latin typeface="黑体" panose="02010609060101010101" pitchFamily="49" charset="-122"/>
                <a:ea typeface="黑体" panose="02010609060101010101" pitchFamily="49" charset="-122"/>
              </a:rPr>
              <a:t>8086</a:t>
            </a:r>
            <a:r>
              <a:rPr lang="zh-CN" altLang="en-US" sz="2200" spc="300" dirty="0">
                <a:latin typeface="黑体" panose="02010609060101010101" pitchFamily="49" charset="-122"/>
                <a:ea typeface="黑体" panose="02010609060101010101" pitchFamily="49" charset="-122"/>
              </a:rPr>
              <a:t>通过采用</a:t>
            </a:r>
            <a:r>
              <a:rPr lang="zh-CN" altLang="en-US" sz="2200" spc="300" dirty="0">
                <a:solidFill>
                  <a:srgbClr val="FF0000"/>
                </a:solidFill>
                <a:latin typeface="黑体" panose="02010609060101010101" pitchFamily="49" charset="-122"/>
                <a:ea typeface="黑体" panose="02010609060101010101" pitchFamily="49" charset="-122"/>
              </a:rPr>
              <a:t>物理地址</a:t>
            </a:r>
            <a:r>
              <a:rPr lang="en-US" altLang="zh-CN" sz="2200" spc="300" dirty="0">
                <a:solidFill>
                  <a:srgbClr val="FF0000"/>
                </a:solidFill>
                <a:latin typeface="黑体" panose="02010609060101010101" pitchFamily="49" charset="-122"/>
                <a:ea typeface="黑体" panose="02010609060101010101" pitchFamily="49" charset="-122"/>
              </a:rPr>
              <a:t>=</a:t>
            </a:r>
            <a:r>
              <a:rPr lang="zh-CN" altLang="en-US" sz="2200" spc="300" dirty="0">
                <a:solidFill>
                  <a:srgbClr val="FF0000"/>
                </a:solidFill>
                <a:latin typeface="黑体" panose="02010609060101010101" pitchFamily="49" charset="-122"/>
                <a:ea typeface="黑体" panose="02010609060101010101" pitchFamily="49" charset="-122"/>
              </a:rPr>
              <a:t>段地址</a:t>
            </a:r>
            <a:r>
              <a:rPr lang="en-US" altLang="zh-CN" sz="2200" spc="300" dirty="0">
                <a:solidFill>
                  <a:srgbClr val="FF0000"/>
                </a:solidFill>
                <a:latin typeface="黑体" panose="02010609060101010101" pitchFamily="49" charset="-122"/>
                <a:ea typeface="黑体" panose="02010609060101010101" pitchFamily="49" charset="-122"/>
              </a:rPr>
              <a:t>×16+</a:t>
            </a:r>
            <a:r>
              <a:rPr lang="zh-CN" altLang="en-US" sz="2200" spc="300" dirty="0">
                <a:solidFill>
                  <a:srgbClr val="FF0000"/>
                </a:solidFill>
                <a:latin typeface="黑体" panose="02010609060101010101" pitchFamily="49" charset="-122"/>
                <a:ea typeface="黑体" panose="02010609060101010101" pitchFamily="49" charset="-122"/>
              </a:rPr>
              <a:t>偏移地址</a:t>
            </a:r>
            <a:r>
              <a:rPr lang="zh-CN" altLang="en-US" sz="2200" spc="300" dirty="0">
                <a:latin typeface="黑体" panose="02010609060101010101" pitchFamily="49" charset="-122"/>
                <a:ea typeface="黑体" panose="02010609060101010101" pitchFamily="49" charset="-122"/>
              </a:rPr>
              <a:t>的方法用段地址和偏移地址合成</a:t>
            </a:r>
            <a:r>
              <a:rPr lang="en-US" altLang="zh-CN" sz="2200" spc="300" dirty="0">
                <a:latin typeface="黑体" panose="02010609060101010101" pitchFamily="49" charset="-122"/>
                <a:ea typeface="黑体" panose="02010609060101010101" pitchFamily="49" charset="-122"/>
              </a:rPr>
              <a:t>20</a:t>
            </a:r>
            <a:r>
              <a:rPr lang="zh-CN" altLang="en-US" sz="2200" spc="300" dirty="0">
                <a:latin typeface="黑体" panose="02010609060101010101" pitchFamily="49" charset="-122"/>
                <a:ea typeface="黑体" panose="02010609060101010101" pitchFamily="49" charset="-122"/>
              </a:rPr>
              <a:t>位物理地址。</a:t>
            </a:r>
            <a:endParaRPr lang="en-US" altLang="zh-CN" sz="2200" spc="300" dirty="0">
              <a:latin typeface="黑体" panose="02010609060101010101" pitchFamily="49" charset="-122"/>
              <a:ea typeface="黑体" panose="02010609060101010101" pitchFamily="49" charset="-122"/>
            </a:endParaRPr>
          </a:p>
          <a:p>
            <a:pPr marL="342900" indent="-342900">
              <a:lnSpc>
                <a:spcPct val="150000"/>
              </a:lnSpc>
              <a:buFont typeface="Arial" panose="020B0604020202020204" pitchFamily="34" charset="0"/>
              <a:buChar char="•"/>
            </a:pPr>
            <a:r>
              <a:rPr lang="zh-CN" altLang="en-US" sz="2200" spc="300" dirty="0">
                <a:latin typeface="黑体" panose="02010609060101010101" pitchFamily="49" charset="-122"/>
                <a:ea typeface="黑体" panose="02010609060101010101" pitchFamily="49" charset="-122"/>
              </a:rPr>
              <a:t>例如，</a:t>
            </a:r>
            <a:r>
              <a:rPr lang="en-US" altLang="zh-CN" sz="2200" spc="300" dirty="0">
                <a:latin typeface="黑体" panose="02010609060101010101" pitchFamily="49" charset="-122"/>
                <a:ea typeface="黑体" panose="02010609060101010101" pitchFamily="49" charset="-122"/>
              </a:rPr>
              <a:t>8086</a:t>
            </a:r>
            <a:r>
              <a:rPr lang="zh-CN" altLang="en-US" sz="2200" spc="300" dirty="0">
                <a:latin typeface="黑体" panose="02010609060101010101" pitchFamily="49" charset="-122"/>
                <a:ea typeface="黑体" panose="02010609060101010101" pitchFamily="49" charset="-122"/>
              </a:rPr>
              <a:t>要访问地址为</a:t>
            </a:r>
            <a:r>
              <a:rPr lang="en-US" altLang="zh-CN" sz="2200" spc="300" dirty="0">
                <a:latin typeface="黑体" panose="02010609060101010101" pitchFamily="49" charset="-122"/>
                <a:ea typeface="黑体" panose="02010609060101010101" pitchFamily="49" charset="-122"/>
              </a:rPr>
              <a:t>123C8H</a:t>
            </a:r>
            <a:r>
              <a:rPr lang="zh-CN" altLang="en-US" sz="2200" spc="300" dirty="0">
                <a:latin typeface="黑体" panose="02010609060101010101" pitchFamily="49" charset="-122"/>
                <a:ea typeface="黑体" panose="02010609060101010101" pitchFamily="49" charset="-122"/>
              </a:rPr>
              <a:t>的内存单元时，地址加法器的工作过程如下：</a:t>
            </a:r>
          </a:p>
        </p:txBody>
      </p:sp>
    </p:spTree>
    <p:extLst>
      <p:ext uri="{BB962C8B-B14F-4D97-AF65-F5344CB8AC3E}">
        <p14:creationId xmlns:p14="http://schemas.microsoft.com/office/powerpoint/2010/main" val="1438179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735626" y="1272412"/>
            <a:ext cx="8111812" cy="1536511"/>
          </a:xfrm>
          <a:prstGeom prst="rect">
            <a:avLst/>
          </a:prstGeom>
        </p:spPr>
        <p:txBody>
          <a:bodyPr wrap="square">
            <a:spAutoFit/>
          </a:bodyPr>
          <a:lstStyle/>
          <a:p>
            <a:pPr marL="342900" indent="-342900">
              <a:lnSpc>
                <a:spcPct val="150000"/>
              </a:lnSpc>
              <a:buFont typeface="Arial" panose="020B0604020202020204" pitchFamily="34" charset="0"/>
              <a:buChar char="•"/>
            </a:pPr>
            <a:r>
              <a:rPr lang="zh-CN" altLang="en-US" sz="2200" spc="300" dirty="0">
                <a:latin typeface="黑体" panose="02010609060101010101" pitchFamily="49" charset="-122"/>
                <a:ea typeface="黑体" panose="02010609060101010101" pitchFamily="49" charset="-122"/>
              </a:rPr>
              <a:t>由于</a:t>
            </a:r>
            <a:r>
              <a:rPr lang="en-US" altLang="zh-CN" sz="2200" spc="300" dirty="0">
                <a:latin typeface="黑体" panose="02010609060101010101" pitchFamily="49" charset="-122"/>
                <a:ea typeface="黑体" panose="02010609060101010101" pitchFamily="49" charset="-122"/>
              </a:rPr>
              <a:t>8086</a:t>
            </a:r>
            <a:r>
              <a:rPr lang="zh-CN" altLang="en-US" sz="2200" spc="300" dirty="0">
                <a:latin typeface="黑体" panose="02010609060101010101" pitchFamily="49" charset="-122"/>
                <a:ea typeface="黑体" panose="02010609060101010101" pitchFamily="49" charset="-122"/>
              </a:rPr>
              <a:t>用“段地址</a:t>
            </a:r>
            <a:r>
              <a:rPr lang="en-US" altLang="zh-CN" sz="2200" spc="300" dirty="0">
                <a:latin typeface="黑体" panose="02010609060101010101" pitchFamily="49" charset="-122"/>
                <a:ea typeface="黑体" panose="02010609060101010101" pitchFamily="49" charset="-122"/>
              </a:rPr>
              <a:t>×16+</a:t>
            </a:r>
            <a:r>
              <a:rPr lang="zh-CN" altLang="en-US" sz="2200" spc="300" dirty="0">
                <a:latin typeface="黑体" panose="02010609060101010101" pitchFamily="49" charset="-122"/>
                <a:ea typeface="黑体" panose="02010609060101010101" pitchFamily="49" charset="-122"/>
              </a:rPr>
              <a:t>偏移地址</a:t>
            </a:r>
            <a:r>
              <a:rPr lang="en-US" altLang="zh-CN" sz="2200" spc="300" dirty="0">
                <a:latin typeface="黑体" panose="02010609060101010101" pitchFamily="49" charset="-122"/>
                <a:ea typeface="黑体" panose="02010609060101010101" pitchFamily="49" charset="-122"/>
              </a:rPr>
              <a:t>=</a:t>
            </a:r>
            <a:r>
              <a:rPr lang="zh-CN" altLang="en-US" sz="2200" spc="300" dirty="0">
                <a:latin typeface="黑体" panose="02010609060101010101" pitchFamily="49" charset="-122"/>
                <a:ea typeface="黑体" panose="02010609060101010101" pitchFamily="49" charset="-122"/>
              </a:rPr>
              <a:t>物理地址”的方式给出内存单元的物理地址，使得我们可以用分段的方式来管理内存。</a:t>
            </a:r>
          </a:p>
        </p:txBody>
      </p:sp>
      <p:sp>
        <p:nvSpPr>
          <p:cNvPr id="2" name="矩形 1"/>
          <p:cNvSpPr/>
          <p:nvPr/>
        </p:nvSpPr>
        <p:spPr>
          <a:xfrm>
            <a:off x="735626" y="394685"/>
            <a:ext cx="7849003" cy="584775"/>
          </a:xfrm>
          <a:prstGeom prst="rect">
            <a:avLst/>
          </a:prstGeom>
        </p:spPr>
        <p:txBody>
          <a:bodyPr wrap="square">
            <a:spAutoFit/>
          </a:bodyPr>
          <a:lstStyle/>
          <a:p>
            <a:r>
              <a:rPr lang="zh-CN" altLang="en-US" sz="3200" spc="300" dirty="0">
                <a:solidFill>
                  <a:schemeClr val="tx1">
                    <a:lumMod val="85000"/>
                    <a:lumOff val="15000"/>
                  </a:schemeClr>
                </a:solidFill>
                <a:latin typeface="微软雅黑" panose="020B0503020204020204" pitchFamily="34" charset="-122"/>
                <a:ea typeface="微软雅黑" panose="020B0503020204020204" pitchFamily="34" charset="-122"/>
                <a:cs typeface="Helvetica" panose="020B0604020202020204" pitchFamily="34" charset="0"/>
              </a:rPr>
              <a:t>存储器的分段结构</a:t>
            </a:r>
          </a:p>
        </p:txBody>
      </p:sp>
      <p:pic>
        <p:nvPicPr>
          <p:cNvPr id="3" name="图片 2">
            <a:extLst>
              <a:ext uri="{FF2B5EF4-FFF2-40B4-BE49-F238E27FC236}">
                <a16:creationId xmlns:a16="http://schemas.microsoft.com/office/drawing/2014/main" id="{8A6DE490-C5BB-420B-BA51-9A2723035273}"/>
              </a:ext>
            </a:extLst>
          </p:cNvPr>
          <p:cNvPicPr>
            <a:picLocks noChangeAspect="1"/>
          </p:cNvPicPr>
          <p:nvPr/>
        </p:nvPicPr>
        <p:blipFill>
          <a:blip r:embed="rId3"/>
          <a:stretch>
            <a:fillRect/>
          </a:stretch>
        </p:blipFill>
        <p:spPr>
          <a:xfrm>
            <a:off x="1168225" y="2839173"/>
            <a:ext cx="6807550" cy="3651438"/>
          </a:xfrm>
          <a:prstGeom prst="rect">
            <a:avLst/>
          </a:prstGeom>
        </p:spPr>
      </p:pic>
    </p:spTree>
    <p:extLst>
      <p:ext uri="{BB962C8B-B14F-4D97-AF65-F5344CB8AC3E}">
        <p14:creationId xmlns:p14="http://schemas.microsoft.com/office/powerpoint/2010/main" val="4233878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1"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up)">
                                      <p:cBhvr>
                                        <p:cTn id="1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735626" y="1272412"/>
            <a:ext cx="8111812" cy="3060005"/>
          </a:xfrm>
          <a:prstGeom prst="rect">
            <a:avLst/>
          </a:prstGeom>
        </p:spPr>
        <p:txBody>
          <a:bodyPr wrap="square">
            <a:spAutoFit/>
          </a:bodyPr>
          <a:lstStyle/>
          <a:p>
            <a:pPr marL="342900" indent="-342900">
              <a:lnSpc>
                <a:spcPct val="150000"/>
              </a:lnSpc>
              <a:buFont typeface="Arial" panose="020B0604020202020204" pitchFamily="34" charset="0"/>
              <a:buChar char="•"/>
            </a:pPr>
            <a:r>
              <a:rPr lang="zh-CN" altLang="en-US" sz="2200" spc="300" dirty="0">
                <a:latin typeface="黑体" panose="02010609060101010101" pitchFamily="49" charset="-122"/>
                <a:ea typeface="黑体" panose="02010609060101010101" pitchFamily="49" charset="-122"/>
              </a:rPr>
              <a:t>在编程时可以根据需要，将若干地址连续的内存单元看作一个段，用段地址</a:t>
            </a:r>
            <a:r>
              <a:rPr lang="en-US" altLang="zh-CN" sz="2200" spc="300" dirty="0">
                <a:latin typeface="黑体" panose="02010609060101010101" pitchFamily="49" charset="-122"/>
                <a:ea typeface="黑体" panose="02010609060101010101" pitchFamily="49" charset="-122"/>
              </a:rPr>
              <a:t>×16</a:t>
            </a:r>
            <a:r>
              <a:rPr lang="zh-CN" altLang="en-US" sz="2200" spc="300" dirty="0">
                <a:latin typeface="黑体" panose="02010609060101010101" pitchFamily="49" charset="-122"/>
                <a:ea typeface="黑体" panose="02010609060101010101" pitchFamily="49" charset="-122"/>
              </a:rPr>
              <a:t>定位段的起始地址，用偏移地址定位段中的内存单元。</a:t>
            </a:r>
            <a:endParaRPr lang="en-US" altLang="zh-CN" sz="2200" spc="300" dirty="0">
              <a:latin typeface="黑体" panose="02010609060101010101" pitchFamily="49" charset="-122"/>
              <a:ea typeface="黑体" panose="02010609060101010101" pitchFamily="49" charset="-122"/>
            </a:endParaRPr>
          </a:p>
          <a:p>
            <a:pPr marL="342900" indent="-342900">
              <a:lnSpc>
                <a:spcPct val="150000"/>
              </a:lnSpc>
              <a:buFont typeface="Arial" panose="020B0604020202020204" pitchFamily="34" charset="0"/>
              <a:buChar char="•"/>
            </a:pPr>
            <a:r>
              <a:rPr lang="zh-CN" altLang="en-US" sz="2200" spc="300" dirty="0">
                <a:latin typeface="黑体" panose="02010609060101010101" pitchFamily="49" charset="-122"/>
                <a:ea typeface="黑体" panose="02010609060101010101" pitchFamily="49" charset="-122"/>
              </a:rPr>
              <a:t>编程时，一个内存单元的地址通常写成“段地址</a:t>
            </a:r>
            <a:r>
              <a:rPr lang="en-US" altLang="zh-CN" sz="2200" b="1" spc="300" dirty="0">
                <a:latin typeface="黑体" panose="02010609060101010101" pitchFamily="49" charset="-122"/>
                <a:ea typeface="黑体" panose="02010609060101010101" pitchFamily="49" charset="-122"/>
              </a:rPr>
              <a:t>:</a:t>
            </a:r>
            <a:r>
              <a:rPr lang="zh-CN" altLang="en-US" sz="2200" spc="300" dirty="0">
                <a:latin typeface="黑体" panose="02010609060101010101" pitchFamily="49" charset="-122"/>
                <a:ea typeface="黑体" panose="02010609060101010101" pitchFamily="49" charset="-122"/>
              </a:rPr>
              <a:t>偏移地址”的形式，该形式称为逻辑地址，如逻辑地址</a:t>
            </a:r>
            <a:r>
              <a:rPr lang="en-US" altLang="zh-CN" sz="2200" spc="300" dirty="0">
                <a:latin typeface="黑体" panose="02010609060101010101" pitchFamily="49" charset="-122"/>
                <a:ea typeface="黑体" panose="02010609060101010101" pitchFamily="49" charset="-122"/>
              </a:rPr>
              <a:t>1000H:0001H</a:t>
            </a:r>
            <a:r>
              <a:rPr lang="zh-CN" altLang="en-US" sz="2200" spc="300" dirty="0">
                <a:latin typeface="黑体" panose="02010609060101010101" pitchFamily="49" charset="-122"/>
                <a:ea typeface="黑体" panose="02010609060101010101" pitchFamily="49" charset="-122"/>
              </a:rPr>
              <a:t>对应存储单元的物理地址为</a:t>
            </a:r>
            <a:r>
              <a:rPr lang="en-US" altLang="zh-CN" sz="2200" spc="300" dirty="0">
                <a:latin typeface="黑体" panose="02010609060101010101" pitchFamily="49" charset="-122"/>
                <a:ea typeface="黑体" panose="02010609060101010101" pitchFamily="49" charset="-122"/>
              </a:rPr>
              <a:t>10001H</a:t>
            </a:r>
            <a:r>
              <a:rPr lang="zh-CN" altLang="en-US" sz="2200" spc="300" dirty="0">
                <a:latin typeface="黑体" panose="02010609060101010101" pitchFamily="49" charset="-122"/>
                <a:ea typeface="黑体" panose="02010609060101010101" pitchFamily="49" charset="-122"/>
              </a:rPr>
              <a:t>。</a:t>
            </a:r>
          </a:p>
        </p:txBody>
      </p:sp>
      <p:sp>
        <p:nvSpPr>
          <p:cNvPr id="2" name="矩形 1"/>
          <p:cNvSpPr/>
          <p:nvPr/>
        </p:nvSpPr>
        <p:spPr>
          <a:xfrm>
            <a:off x="735626" y="394685"/>
            <a:ext cx="7849003" cy="584775"/>
          </a:xfrm>
          <a:prstGeom prst="rect">
            <a:avLst/>
          </a:prstGeom>
        </p:spPr>
        <p:txBody>
          <a:bodyPr wrap="square">
            <a:spAutoFit/>
          </a:bodyPr>
          <a:lstStyle/>
          <a:p>
            <a:r>
              <a:rPr lang="zh-CN" altLang="en-US" sz="3200" spc="300" dirty="0">
                <a:solidFill>
                  <a:schemeClr val="tx1">
                    <a:lumMod val="85000"/>
                    <a:lumOff val="15000"/>
                  </a:schemeClr>
                </a:solidFill>
                <a:latin typeface="微软雅黑" panose="020B0503020204020204" pitchFamily="34" charset="-122"/>
                <a:ea typeface="微软雅黑" panose="020B0503020204020204" pitchFamily="34" charset="-122"/>
                <a:cs typeface="Helvetica" panose="020B0604020202020204" pitchFamily="34" charset="0"/>
              </a:rPr>
              <a:t>存储器的分段结构</a:t>
            </a:r>
          </a:p>
        </p:txBody>
      </p:sp>
    </p:spTree>
    <p:extLst>
      <p:ext uri="{BB962C8B-B14F-4D97-AF65-F5344CB8AC3E}">
        <p14:creationId xmlns:p14="http://schemas.microsoft.com/office/powerpoint/2010/main" val="176323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735626" y="599312"/>
            <a:ext cx="8111812" cy="520848"/>
          </a:xfrm>
          <a:prstGeom prst="rect">
            <a:avLst/>
          </a:prstGeom>
        </p:spPr>
        <p:txBody>
          <a:bodyPr wrap="square">
            <a:spAutoFit/>
          </a:bodyPr>
          <a:lstStyle/>
          <a:p>
            <a:pPr>
              <a:lnSpc>
                <a:spcPct val="150000"/>
              </a:lnSpc>
            </a:pPr>
            <a:r>
              <a:rPr lang="zh-CN" altLang="en-US" sz="2200" spc="300" dirty="0">
                <a:latin typeface="黑体" panose="02010609060101010101" pitchFamily="49" charset="-122"/>
                <a:ea typeface="黑体" panose="02010609060101010101" pitchFamily="49" charset="-122"/>
              </a:rPr>
              <a:t>观察下面的地址，有什么发现？</a:t>
            </a:r>
          </a:p>
        </p:txBody>
      </p:sp>
      <p:graphicFrame>
        <p:nvGraphicFramePr>
          <p:cNvPr id="3" name="表格 2">
            <a:extLst>
              <a:ext uri="{FF2B5EF4-FFF2-40B4-BE49-F238E27FC236}">
                <a16:creationId xmlns:a16="http://schemas.microsoft.com/office/drawing/2014/main" id="{D45F9DAB-AA55-43F7-A68F-4DEF34E7B7E9}"/>
              </a:ext>
            </a:extLst>
          </p:cNvPr>
          <p:cNvGraphicFramePr>
            <a:graphicFrameLocks noGrp="1"/>
          </p:cNvGraphicFramePr>
          <p:nvPr>
            <p:extLst>
              <p:ext uri="{D42A27DB-BD31-4B8C-83A1-F6EECF244321}">
                <p14:modId xmlns:p14="http://schemas.microsoft.com/office/powerpoint/2010/main" val="2674829147"/>
              </p:ext>
            </p:extLst>
          </p:nvPr>
        </p:nvGraphicFramePr>
        <p:xfrm>
          <a:off x="2520950" y="1673890"/>
          <a:ext cx="4102100" cy="3196992"/>
        </p:xfrm>
        <a:graphic>
          <a:graphicData uri="http://schemas.openxmlformats.org/drawingml/2006/table">
            <a:tbl>
              <a:tblPr firstRow="1" bandRow="1">
                <a:tableStyleId>{2D5ABB26-0587-4C30-8999-92F81FD0307C}</a:tableStyleId>
              </a:tblPr>
              <a:tblGrid>
                <a:gridCol w="1536700">
                  <a:extLst>
                    <a:ext uri="{9D8B030D-6E8A-4147-A177-3AD203B41FA5}">
                      <a16:colId xmlns:a16="http://schemas.microsoft.com/office/drawing/2014/main" val="1277840543"/>
                    </a:ext>
                  </a:extLst>
                </a:gridCol>
                <a:gridCol w="1198033">
                  <a:extLst>
                    <a:ext uri="{9D8B030D-6E8A-4147-A177-3AD203B41FA5}">
                      <a16:colId xmlns:a16="http://schemas.microsoft.com/office/drawing/2014/main" val="2705910799"/>
                    </a:ext>
                  </a:extLst>
                </a:gridCol>
                <a:gridCol w="1367367">
                  <a:extLst>
                    <a:ext uri="{9D8B030D-6E8A-4147-A177-3AD203B41FA5}">
                      <a16:colId xmlns:a16="http://schemas.microsoft.com/office/drawing/2014/main" val="1806360863"/>
                    </a:ext>
                  </a:extLst>
                </a:gridCol>
              </a:tblGrid>
              <a:tr h="532832">
                <a:tc>
                  <a:txBody>
                    <a:bodyPr/>
                    <a:lstStyle/>
                    <a:p>
                      <a:r>
                        <a:rPr lang="zh-CN" altLang="en-US" sz="2200" dirty="0">
                          <a:latin typeface="Times New Roman" panose="02020603050405020304" pitchFamily="18" charset="0"/>
                          <a:ea typeface="黑体" panose="02010609060101010101" pitchFamily="49" charset="-122"/>
                          <a:cs typeface="Times New Roman" panose="02020603050405020304" pitchFamily="18" charset="0"/>
                        </a:rPr>
                        <a:t>物理地址</a:t>
                      </a:r>
                    </a:p>
                  </a:txBody>
                  <a:tcPr/>
                </a:tc>
                <a:tc>
                  <a:txBody>
                    <a:bodyPr/>
                    <a:lstStyle/>
                    <a:p>
                      <a:r>
                        <a:rPr lang="zh-CN" altLang="en-US" sz="2200" dirty="0">
                          <a:latin typeface="Times New Roman" panose="02020603050405020304" pitchFamily="18" charset="0"/>
                          <a:ea typeface="黑体" panose="02010609060101010101" pitchFamily="49" charset="-122"/>
                          <a:cs typeface="Times New Roman" panose="02020603050405020304" pitchFamily="18" charset="0"/>
                        </a:rPr>
                        <a:t>段地址</a:t>
                      </a:r>
                    </a:p>
                  </a:txBody>
                  <a:tcPr/>
                </a:tc>
                <a:tc>
                  <a:txBody>
                    <a:bodyPr/>
                    <a:lstStyle/>
                    <a:p>
                      <a:r>
                        <a:rPr lang="zh-CN" altLang="en-US" sz="2200" dirty="0">
                          <a:latin typeface="Times New Roman" panose="02020603050405020304" pitchFamily="18" charset="0"/>
                          <a:ea typeface="黑体" panose="02010609060101010101" pitchFamily="49" charset="-122"/>
                          <a:cs typeface="Times New Roman" panose="02020603050405020304" pitchFamily="18" charset="0"/>
                        </a:rPr>
                        <a:t>偏移地址</a:t>
                      </a:r>
                    </a:p>
                  </a:txBody>
                  <a:tcPr/>
                </a:tc>
                <a:extLst>
                  <a:ext uri="{0D108BD9-81ED-4DB2-BD59-A6C34878D82A}">
                    <a16:rowId xmlns:a16="http://schemas.microsoft.com/office/drawing/2014/main" val="294631019"/>
                  </a:ext>
                </a:extLst>
              </a:tr>
              <a:tr h="532832">
                <a:tc>
                  <a:txBody>
                    <a:bodyPr/>
                    <a:lstStyle/>
                    <a:p>
                      <a:r>
                        <a:rPr lang="en-US" altLang="zh-CN" sz="2200" dirty="0">
                          <a:latin typeface="Times New Roman" panose="02020603050405020304" pitchFamily="18" charset="0"/>
                          <a:ea typeface="黑体" panose="02010609060101010101" pitchFamily="49" charset="-122"/>
                          <a:cs typeface="Times New Roman" panose="02020603050405020304" pitchFamily="18" charset="0"/>
                        </a:rPr>
                        <a:t>21F60H</a:t>
                      </a:r>
                      <a:endParaRPr lang="zh-CN" altLang="en-US" sz="2200" dirty="0">
                        <a:latin typeface="Times New Roman" panose="02020603050405020304" pitchFamily="18" charset="0"/>
                        <a:ea typeface="黑体" panose="02010609060101010101" pitchFamily="49" charset="-122"/>
                        <a:cs typeface="Times New Roman" panose="02020603050405020304" pitchFamily="18" charset="0"/>
                      </a:endParaRPr>
                    </a:p>
                  </a:txBody>
                  <a:tcPr/>
                </a:tc>
                <a:tc>
                  <a:txBody>
                    <a:bodyPr/>
                    <a:lstStyle/>
                    <a:p>
                      <a:r>
                        <a:rPr lang="en-US" altLang="zh-CN" sz="2200" dirty="0">
                          <a:latin typeface="Times New Roman" panose="02020603050405020304" pitchFamily="18" charset="0"/>
                          <a:ea typeface="黑体" panose="02010609060101010101" pitchFamily="49" charset="-122"/>
                          <a:cs typeface="Times New Roman" panose="02020603050405020304" pitchFamily="18" charset="0"/>
                        </a:rPr>
                        <a:t>2000H</a:t>
                      </a:r>
                      <a:endParaRPr lang="zh-CN" altLang="en-US" sz="2200" dirty="0">
                        <a:latin typeface="Times New Roman" panose="02020603050405020304" pitchFamily="18" charset="0"/>
                        <a:ea typeface="黑体" panose="02010609060101010101" pitchFamily="49" charset="-122"/>
                        <a:cs typeface="Times New Roman" panose="02020603050405020304" pitchFamily="18" charset="0"/>
                      </a:endParaRPr>
                    </a:p>
                  </a:txBody>
                  <a:tcPr/>
                </a:tc>
                <a:tc>
                  <a:txBody>
                    <a:bodyPr/>
                    <a:lstStyle/>
                    <a:p>
                      <a:r>
                        <a:rPr lang="en-US" altLang="zh-CN" sz="2200" dirty="0">
                          <a:latin typeface="Times New Roman" panose="02020603050405020304" pitchFamily="18" charset="0"/>
                          <a:ea typeface="黑体" panose="02010609060101010101" pitchFamily="49" charset="-122"/>
                          <a:cs typeface="Times New Roman" panose="02020603050405020304" pitchFamily="18" charset="0"/>
                        </a:rPr>
                        <a:t>1F60H</a:t>
                      </a:r>
                      <a:endParaRPr lang="zh-CN" altLang="en-US" sz="2200" dirty="0">
                        <a:latin typeface="Times New Roman" panose="02020603050405020304" pitchFamily="18" charset="0"/>
                        <a:ea typeface="黑体" panose="02010609060101010101" pitchFamily="49" charset="-122"/>
                        <a:cs typeface="Times New Roman" panose="02020603050405020304" pitchFamily="18" charset="0"/>
                      </a:endParaRPr>
                    </a:p>
                  </a:txBody>
                  <a:tcPr/>
                </a:tc>
                <a:extLst>
                  <a:ext uri="{0D108BD9-81ED-4DB2-BD59-A6C34878D82A}">
                    <a16:rowId xmlns:a16="http://schemas.microsoft.com/office/drawing/2014/main" val="462925443"/>
                  </a:ext>
                </a:extLst>
              </a:tr>
              <a:tr h="53283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2200" dirty="0">
                        <a:latin typeface="Times New Roman" panose="02020603050405020304" pitchFamily="18" charset="0"/>
                        <a:ea typeface="黑体" panose="02010609060101010101" pitchFamily="49" charset="-122"/>
                        <a:cs typeface="Times New Roman" panose="02020603050405020304" pitchFamily="18" charset="0"/>
                      </a:endParaRPr>
                    </a:p>
                  </a:txBody>
                  <a:tcPr/>
                </a:tc>
                <a:tc>
                  <a:txBody>
                    <a:bodyPr/>
                    <a:lstStyle/>
                    <a:p>
                      <a:r>
                        <a:rPr lang="en-US" altLang="zh-CN" sz="2200" dirty="0">
                          <a:latin typeface="Times New Roman" panose="02020603050405020304" pitchFamily="18" charset="0"/>
                          <a:ea typeface="黑体" panose="02010609060101010101" pitchFamily="49" charset="-122"/>
                          <a:cs typeface="Times New Roman" panose="02020603050405020304" pitchFamily="18" charset="0"/>
                        </a:rPr>
                        <a:t>2100H</a:t>
                      </a:r>
                      <a:endParaRPr lang="zh-CN" altLang="en-US" sz="2200" dirty="0">
                        <a:latin typeface="Times New Roman" panose="02020603050405020304" pitchFamily="18" charset="0"/>
                        <a:ea typeface="黑体" panose="02010609060101010101" pitchFamily="49" charset="-122"/>
                        <a:cs typeface="Times New Roman" panose="02020603050405020304" pitchFamily="18" charset="0"/>
                      </a:endParaRPr>
                    </a:p>
                  </a:txBody>
                  <a:tcPr/>
                </a:tc>
                <a:tc>
                  <a:txBody>
                    <a:bodyPr/>
                    <a:lstStyle/>
                    <a:p>
                      <a:r>
                        <a:rPr lang="en-US" altLang="zh-CN" sz="2200" dirty="0">
                          <a:latin typeface="Times New Roman" panose="02020603050405020304" pitchFamily="18" charset="0"/>
                          <a:ea typeface="黑体" panose="02010609060101010101" pitchFamily="49" charset="-122"/>
                          <a:cs typeface="Times New Roman" panose="02020603050405020304" pitchFamily="18" charset="0"/>
                        </a:rPr>
                        <a:t>0F60H</a:t>
                      </a:r>
                    </a:p>
                  </a:txBody>
                  <a:tcPr/>
                </a:tc>
                <a:extLst>
                  <a:ext uri="{0D108BD9-81ED-4DB2-BD59-A6C34878D82A}">
                    <a16:rowId xmlns:a16="http://schemas.microsoft.com/office/drawing/2014/main" val="2713434226"/>
                  </a:ext>
                </a:extLst>
              </a:tr>
              <a:tr h="53283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2200" dirty="0">
                        <a:latin typeface="Times New Roman" panose="02020603050405020304" pitchFamily="18" charset="0"/>
                        <a:ea typeface="黑体" panose="02010609060101010101" pitchFamily="49" charset="-122"/>
                        <a:cs typeface="Times New Roman" panose="02020603050405020304" pitchFamily="18" charset="0"/>
                      </a:endParaRPr>
                    </a:p>
                  </a:txBody>
                  <a:tcPr/>
                </a:tc>
                <a:tc>
                  <a:txBody>
                    <a:bodyPr/>
                    <a:lstStyle/>
                    <a:p>
                      <a:r>
                        <a:rPr lang="en-US" altLang="zh-CN" sz="2200" dirty="0">
                          <a:latin typeface="Times New Roman" panose="02020603050405020304" pitchFamily="18" charset="0"/>
                          <a:ea typeface="黑体" panose="02010609060101010101" pitchFamily="49" charset="-122"/>
                          <a:cs typeface="Times New Roman" panose="02020603050405020304" pitchFamily="18" charset="0"/>
                        </a:rPr>
                        <a:t>21F0H</a:t>
                      </a:r>
                      <a:endParaRPr lang="zh-CN" altLang="en-US" sz="2200" dirty="0">
                        <a:latin typeface="Times New Roman" panose="02020603050405020304" pitchFamily="18" charset="0"/>
                        <a:ea typeface="黑体" panose="02010609060101010101" pitchFamily="49" charset="-122"/>
                        <a:cs typeface="Times New Roman" panose="02020603050405020304" pitchFamily="18" charset="0"/>
                      </a:endParaRPr>
                    </a:p>
                  </a:txBody>
                  <a:tcPr/>
                </a:tc>
                <a:tc>
                  <a:txBody>
                    <a:bodyPr/>
                    <a:lstStyle/>
                    <a:p>
                      <a:r>
                        <a:rPr lang="en-US" altLang="zh-CN" sz="2200" dirty="0">
                          <a:latin typeface="Times New Roman" panose="02020603050405020304" pitchFamily="18" charset="0"/>
                          <a:ea typeface="黑体" panose="02010609060101010101" pitchFamily="49" charset="-122"/>
                          <a:cs typeface="Times New Roman" panose="02020603050405020304" pitchFamily="18" charset="0"/>
                        </a:rPr>
                        <a:t>0060H</a:t>
                      </a:r>
                      <a:endParaRPr lang="zh-CN" altLang="en-US" sz="2200" dirty="0">
                        <a:latin typeface="Times New Roman" panose="02020603050405020304" pitchFamily="18" charset="0"/>
                        <a:ea typeface="黑体" panose="02010609060101010101" pitchFamily="49" charset="-122"/>
                        <a:cs typeface="Times New Roman" panose="02020603050405020304" pitchFamily="18" charset="0"/>
                      </a:endParaRPr>
                    </a:p>
                  </a:txBody>
                  <a:tcPr/>
                </a:tc>
                <a:extLst>
                  <a:ext uri="{0D108BD9-81ED-4DB2-BD59-A6C34878D82A}">
                    <a16:rowId xmlns:a16="http://schemas.microsoft.com/office/drawing/2014/main" val="2652406197"/>
                  </a:ext>
                </a:extLst>
              </a:tr>
              <a:tr h="53283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2200" dirty="0">
                        <a:latin typeface="Times New Roman" panose="02020603050405020304" pitchFamily="18" charset="0"/>
                        <a:ea typeface="黑体" panose="02010609060101010101" pitchFamily="49" charset="-122"/>
                        <a:cs typeface="Times New Roman" panose="02020603050405020304" pitchFamily="18" charset="0"/>
                      </a:endParaRPr>
                    </a:p>
                  </a:txBody>
                  <a:tcPr/>
                </a:tc>
                <a:tc>
                  <a:txBody>
                    <a:bodyPr/>
                    <a:lstStyle/>
                    <a:p>
                      <a:r>
                        <a:rPr lang="en-US" altLang="zh-CN" sz="2200" dirty="0">
                          <a:latin typeface="Times New Roman" panose="02020603050405020304" pitchFamily="18" charset="0"/>
                          <a:ea typeface="黑体" panose="02010609060101010101" pitchFamily="49" charset="-122"/>
                          <a:cs typeface="Times New Roman" panose="02020603050405020304" pitchFamily="18" charset="0"/>
                        </a:rPr>
                        <a:t>21F6H</a:t>
                      </a:r>
                      <a:endParaRPr lang="zh-CN" altLang="en-US" sz="2200" dirty="0">
                        <a:latin typeface="Times New Roman" panose="02020603050405020304" pitchFamily="18" charset="0"/>
                        <a:ea typeface="黑体" panose="02010609060101010101" pitchFamily="49" charset="-122"/>
                        <a:cs typeface="Times New Roman" panose="02020603050405020304" pitchFamily="18" charset="0"/>
                      </a:endParaRPr>
                    </a:p>
                  </a:txBody>
                  <a:tcPr/>
                </a:tc>
                <a:tc>
                  <a:txBody>
                    <a:bodyPr/>
                    <a:lstStyle/>
                    <a:p>
                      <a:r>
                        <a:rPr lang="en-US" altLang="zh-CN" sz="2200" dirty="0">
                          <a:latin typeface="Times New Roman" panose="02020603050405020304" pitchFamily="18" charset="0"/>
                          <a:ea typeface="黑体" panose="02010609060101010101" pitchFamily="49" charset="-122"/>
                          <a:cs typeface="Times New Roman" panose="02020603050405020304" pitchFamily="18" charset="0"/>
                        </a:rPr>
                        <a:t>0000H</a:t>
                      </a:r>
                      <a:endParaRPr lang="zh-CN" altLang="en-US" sz="2200" dirty="0">
                        <a:latin typeface="Times New Roman" panose="02020603050405020304" pitchFamily="18" charset="0"/>
                        <a:ea typeface="黑体" panose="02010609060101010101" pitchFamily="49" charset="-122"/>
                        <a:cs typeface="Times New Roman" panose="02020603050405020304" pitchFamily="18" charset="0"/>
                      </a:endParaRPr>
                    </a:p>
                  </a:txBody>
                  <a:tcPr/>
                </a:tc>
                <a:extLst>
                  <a:ext uri="{0D108BD9-81ED-4DB2-BD59-A6C34878D82A}">
                    <a16:rowId xmlns:a16="http://schemas.microsoft.com/office/drawing/2014/main" val="1724188314"/>
                  </a:ext>
                </a:extLst>
              </a:tr>
              <a:tr h="53283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2200" dirty="0">
                        <a:latin typeface="Times New Roman" panose="02020603050405020304" pitchFamily="18" charset="0"/>
                        <a:ea typeface="黑体" panose="02010609060101010101" pitchFamily="49" charset="-122"/>
                        <a:cs typeface="Times New Roman" panose="02020603050405020304" pitchFamily="18" charset="0"/>
                      </a:endParaRPr>
                    </a:p>
                  </a:txBody>
                  <a:tcPr/>
                </a:tc>
                <a:tc>
                  <a:txBody>
                    <a:bodyPr/>
                    <a:lstStyle/>
                    <a:p>
                      <a:r>
                        <a:rPr lang="en-US" altLang="zh-CN" sz="2200" dirty="0">
                          <a:latin typeface="Times New Roman" panose="02020603050405020304" pitchFamily="18" charset="0"/>
                          <a:ea typeface="黑体" panose="02010609060101010101" pitchFamily="49" charset="-122"/>
                          <a:cs typeface="Times New Roman" panose="02020603050405020304" pitchFamily="18" charset="0"/>
                        </a:rPr>
                        <a:t>1F00H</a:t>
                      </a:r>
                      <a:endParaRPr lang="zh-CN" altLang="en-US" sz="2200" dirty="0">
                        <a:latin typeface="Times New Roman" panose="02020603050405020304" pitchFamily="18" charset="0"/>
                        <a:ea typeface="黑体" panose="02010609060101010101" pitchFamily="49" charset="-122"/>
                        <a:cs typeface="Times New Roman" panose="02020603050405020304" pitchFamily="18" charset="0"/>
                      </a:endParaRPr>
                    </a:p>
                  </a:txBody>
                  <a:tcPr/>
                </a:tc>
                <a:tc>
                  <a:txBody>
                    <a:bodyPr/>
                    <a:lstStyle/>
                    <a:p>
                      <a:r>
                        <a:rPr lang="en-US" altLang="zh-CN" sz="2200" dirty="0">
                          <a:latin typeface="Times New Roman" panose="02020603050405020304" pitchFamily="18" charset="0"/>
                          <a:ea typeface="黑体" panose="02010609060101010101" pitchFamily="49" charset="-122"/>
                          <a:cs typeface="Times New Roman" panose="02020603050405020304" pitchFamily="18" charset="0"/>
                        </a:rPr>
                        <a:t>2F60H</a:t>
                      </a:r>
                      <a:endParaRPr lang="zh-CN" altLang="en-US" sz="2200" dirty="0">
                        <a:latin typeface="Times New Roman" panose="02020603050405020304" pitchFamily="18" charset="0"/>
                        <a:ea typeface="黑体" panose="02010609060101010101" pitchFamily="49" charset="-122"/>
                        <a:cs typeface="Times New Roman" panose="02020603050405020304" pitchFamily="18" charset="0"/>
                      </a:endParaRPr>
                    </a:p>
                  </a:txBody>
                  <a:tcPr/>
                </a:tc>
                <a:extLst>
                  <a:ext uri="{0D108BD9-81ED-4DB2-BD59-A6C34878D82A}">
                    <a16:rowId xmlns:a16="http://schemas.microsoft.com/office/drawing/2014/main" val="1505597498"/>
                  </a:ext>
                </a:extLst>
              </a:tr>
            </a:tbl>
          </a:graphicData>
        </a:graphic>
      </p:graphicFrame>
      <p:sp>
        <p:nvSpPr>
          <p:cNvPr id="5" name="矩形 4">
            <a:extLst>
              <a:ext uri="{FF2B5EF4-FFF2-40B4-BE49-F238E27FC236}">
                <a16:creationId xmlns:a16="http://schemas.microsoft.com/office/drawing/2014/main" id="{679132A2-FE8D-45E5-9B29-E33D9D7DECA8}"/>
              </a:ext>
            </a:extLst>
          </p:cNvPr>
          <p:cNvSpPr/>
          <p:nvPr/>
        </p:nvSpPr>
        <p:spPr>
          <a:xfrm>
            <a:off x="516094" y="5424612"/>
            <a:ext cx="8111812" cy="520848"/>
          </a:xfrm>
          <a:prstGeom prst="rect">
            <a:avLst/>
          </a:prstGeom>
        </p:spPr>
        <p:txBody>
          <a:bodyPr wrap="square">
            <a:spAutoFit/>
          </a:bodyPr>
          <a:lstStyle/>
          <a:p>
            <a:pPr>
              <a:lnSpc>
                <a:spcPct val="150000"/>
              </a:lnSpc>
            </a:pPr>
            <a:r>
              <a:rPr lang="en-US" altLang="zh-CN" sz="2200" spc="300" dirty="0">
                <a:solidFill>
                  <a:srgbClr val="FF0000"/>
                </a:solidFill>
                <a:latin typeface="黑体" panose="02010609060101010101" pitchFamily="49" charset="-122"/>
                <a:ea typeface="黑体" panose="02010609060101010101" pitchFamily="49" charset="-122"/>
              </a:rPr>
              <a:t>CPU</a:t>
            </a:r>
            <a:r>
              <a:rPr lang="zh-CN" altLang="en-US" sz="2200" spc="300" dirty="0">
                <a:solidFill>
                  <a:srgbClr val="FF0000"/>
                </a:solidFill>
                <a:latin typeface="黑体" panose="02010609060101010101" pitchFamily="49" charset="-122"/>
                <a:ea typeface="黑体" panose="02010609060101010101" pitchFamily="49" charset="-122"/>
              </a:rPr>
              <a:t>可以用不同的段地址和偏移地址形成同一个物理地址</a:t>
            </a:r>
          </a:p>
        </p:txBody>
      </p:sp>
    </p:spTree>
    <p:extLst>
      <p:ext uri="{BB962C8B-B14F-4D97-AF65-F5344CB8AC3E}">
        <p14:creationId xmlns:p14="http://schemas.microsoft.com/office/powerpoint/2010/main" val="19546274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735626" y="599312"/>
            <a:ext cx="8111812" cy="1028680"/>
          </a:xfrm>
          <a:prstGeom prst="rect">
            <a:avLst/>
          </a:prstGeom>
        </p:spPr>
        <p:txBody>
          <a:bodyPr wrap="square">
            <a:spAutoFit/>
          </a:bodyPr>
          <a:lstStyle/>
          <a:p>
            <a:pPr>
              <a:lnSpc>
                <a:spcPct val="150000"/>
              </a:lnSpc>
            </a:pPr>
            <a:r>
              <a:rPr lang="zh-CN" altLang="en-US" sz="2200" spc="300" dirty="0">
                <a:latin typeface="黑体" panose="02010609060101010101" pitchFamily="49" charset="-122"/>
                <a:ea typeface="黑体" panose="02010609060101010101" pitchFamily="49" charset="-122"/>
              </a:rPr>
              <a:t>如果给定一个段地址，仅通过变化偏移地址来寻址，最多可定位多少个内存单元？</a:t>
            </a:r>
          </a:p>
        </p:txBody>
      </p:sp>
      <p:sp>
        <p:nvSpPr>
          <p:cNvPr id="5" name="矩形 4">
            <a:extLst>
              <a:ext uri="{FF2B5EF4-FFF2-40B4-BE49-F238E27FC236}">
                <a16:creationId xmlns:a16="http://schemas.microsoft.com/office/drawing/2014/main" id="{679132A2-FE8D-45E5-9B29-E33D9D7DECA8}"/>
              </a:ext>
            </a:extLst>
          </p:cNvPr>
          <p:cNvSpPr/>
          <p:nvPr/>
        </p:nvSpPr>
        <p:spPr>
          <a:xfrm>
            <a:off x="735626" y="2211512"/>
            <a:ext cx="8111812" cy="3060005"/>
          </a:xfrm>
          <a:prstGeom prst="rect">
            <a:avLst/>
          </a:prstGeom>
        </p:spPr>
        <p:txBody>
          <a:bodyPr wrap="square">
            <a:spAutoFit/>
          </a:bodyPr>
          <a:lstStyle/>
          <a:p>
            <a:pPr>
              <a:lnSpc>
                <a:spcPct val="150000"/>
              </a:lnSpc>
            </a:pPr>
            <a:r>
              <a:rPr lang="zh-CN" altLang="en-US" sz="2200" spc="300" dirty="0">
                <a:solidFill>
                  <a:srgbClr val="FF0000"/>
                </a:solidFill>
                <a:latin typeface="黑体" panose="02010609060101010101" pitchFamily="49" charset="-122"/>
                <a:ea typeface="黑体" panose="02010609060101010101" pitchFamily="49" charset="-122"/>
              </a:rPr>
              <a:t>偏移地址</a:t>
            </a:r>
            <a:r>
              <a:rPr lang="en-US" altLang="zh-CN" sz="2200" spc="300" dirty="0">
                <a:solidFill>
                  <a:srgbClr val="FF0000"/>
                </a:solidFill>
                <a:latin typeface="黑体" panose="02010609060101010101" pitchFamily="49" charset="-122"/>
                <a:ea typeface="黑体" panose="02010609060101010101" pitchFamily="49" charset="-122"/>
              </a:rPr>
              <a:t>16</a:t>
            </a:r>
            <a:r>
              <a:rPr lang="zh-CN" altLang="en-US" sz="2200" spc="300" dirty="0">
                <a:solidFill>
                  <a:srgbClr val="FF0000"/>
                </a:solidFill>
                <a:latin typeface="黑体" panose="02010609060101010101" pitchFamily="49" charset="-122"/>
                <a:ea typeface="黑体" panose="02010609060101010101" pitchFamily="49" charset="-122"/>
              </a:rPr>
              <a:t>位，变化范围为</a:t>
            </a:r>
            <a:r>
              <a:rPr lang="en-US" altLang="zh-CN" sz="2200" spc="300" dirty="0">
                <a:solidFill>
                  <a:srgbClr val="FF0000"/>
                </a:solidFill>
                <a:latin typeface="黑体" panose="02010609060101010101" pitchFamily="49" charset="-122"/>
                <a:ea typeface="黑体" panose="02010609060101010101" pitchFamily="49" charset="-122"/>
              </a:rPr>
              <a:t>0</a:t>
            </a:r>
            <a:r>
              <a:rPr lang="zh-CN" altLang="en-US" sz="2200" spc="300" dirty="0">
                <a:solidFill>
                  <a:srgbClr val="FF0000"/>
                </a:solidFill>
                <a:latin typeface="黑体" panose="02010609060101010101" pitchFamily="49" charset="-122"/>
                <a:ea typeface="黑体" panose="02010609060101010101" pitchFamily="49" charset="-122"/>
              </a:rPr>
              <a:t>～</a:t>
            </a:r>
            <a:r>
              <a:rPr lang="en-US" altLang="zh-CN" sz="2200" spc="300" dirty="0">
                <a:solidFill>
                  <a:srgbClr val="FF0000"/>
                </a:solidFill>
                <a:latin typeface="黑体" panose="02010609060101010101" pitchFamily="49" charset="-122"/>
                <a:ea typeface="黑体" panose="02010609060101010101" pitchFamily="49" charset="-122"/>
              </a:rPr>
              <a:t>FFFFH</a:t>
            </a:r>
            <a:r>
              <a:rPr lang="zh-CN" altLang="en-US" sz="2200" spc="300" dirty="0">
                <a:solidFill>
                  <a:srgbClr val="FF0000"/>
                </a:solidFill>
                <a:latin typeface="黑体" panose="02010609060101010101" pitchFamily="49" charset="-122"/>
                <a:ea typeface="黑体" panose="02010609060101010101" pitchFamily="49" charset="-122"/>
              </a:rPr>
              <a:t>，仅用偏移地址来寻址最多可寻</a:t>
            </a:r>
            <a:r>
              <a:rPr lang="en-US" altLang="zh-CN" sz="2200" spc="300" dirty="0">
                <a:solidFill>
                  <a:srgbClr val="FF0000"/>
                </a:solidFill>
                <a:latin typeface="黑体" panose="02010609060101010101" pitchFamily="49" charset="-122"/>
                <a:ea typeface="黑体" panose="02010609060101010101" pitchFamily="49" charset="-122"/>
              </a:rPr>
              <a:t>64KB</a:t>
            </a:r>
            <a:r>
              <a:rPr lang="zh-CN" altLang="en-US" sz="2200" spc="300" dirty="0">
                <a:solidFill>
                  <a:srgbClr val="FF0000"/>
                </a:solidFill>
                <a:latin typeface="黑体" panose="02010609060101010101" pitchFamily="49" charset="-122"/>
                <a:ea typeface="黑体" panose="02010609060101010101" pitchFamily="49" charset="-122"/>
              </a:rPr>
              <a:t>个内存单元，即一个段的长度最大为</a:t>
            </a:r>
            <a:r>
              <a:rPr lang="en-US" altLang="zh-CN" sz="2200" spc="300" dirty="0">
                <a:solidFill>
                  <a:srgbClr val="FF0000"/>
                </a:solidFill>
                <a:latin typeface="黑体" panose="02010609060101010101" pitchFamily="49" charset="-122"/>
                <a:ea typeface="黑体" panose="02010609060101010101" pitchFamily="49" charset="-122"/>
              </a:rPr>
              <a:t>64KB</a:t>
            </a:r>
            <a:r>
              <a:rPr lang="zh-CN" altLang="en-US" sz="2200" spc="300" dirty="0">
                <a:solidFill>
                  <a:srgbClr val="FF0000"/>
                </a:solidFill>
                <a:latin typeface="黑体" panose="02010609060101010101" pitchFamily="49" charset="-122"/>
                <a:ea typeface="黑体" panose="02010609060101010101" pitchFamily="49" charset="-122"/>
              </a:rPr>
              <a:t>。</a:t>
            </a:r>
            <a:endParaRPr lang="en-US" altLang="zh-CN" sz="2200" spc="300" dirty="0">
              <a:solidFill>
                <a:srgbClr val="FF0000"/>
              </a:solidFill>
              <a:latin typeface="黑体" panose="02010609060101010101" pitchFamily="49" charset="-122"/>
              <a:ea typeface="黑体" panose="02010609060101010101" pitchFamily="49" charset="-122"/>
            </a:endParaRPr>
          </a:p>
          <a:p>
            <a:pPr>
              <a:lnSpc>
                <a:spcPct val="150000"/>
              </a:lnSpc>
            </a:pPr>
            <a:endParaRPr lang="en-US" altLang="zh-CN" sz="2200" spc="300" dirty="0">
              <a:solidFill>
                <a:srgbClr val="FF0000"/>
              </a:solidFill>
              <a:latin typeface="黑体" panose="02010609060101010101" pitchFamily="49" charset="-122"/>
              <a:ea typeface="黑体" panose="02010609060101010101" pitchFamily="49" charset="-122"/>
            </a:endParaRPr>
          </a:p>
          <a:p>
            <a:pPr>
              <a:lnSpc>
                <a:spcPct val="150000"/>
              </a:lnSpc>
            </a:pPr>
            <a:r>
              <a:rPr lang="zh-CN" altLang="en-US" sz="2200" spc="300" dirty="0">
                <a:solidFill>
                  <a:srgbClr val="FF0000"/>
                </a:solidFill>
                <a:latin typeface="黑体" panose="02010609060101010101" pitchFamily="49" charset="-122"/>
                <a:ea typeface="黑体" panose="02010609060101010101" pitchFamily="49" charset="-122"/>
              </a:rPr>
              <a:t>比如给定段地址</a:t>
            </a:r>
            <a:r>
              <a:rPr lang="en-US" altLang="zh-CN" sz="2200" spc="300" dirty="0">
                <a:solidFill>
                  <a:srgbClr val="FF0000"/>
                </a:solidFill>
                <a:latin typeface="黑体" panose="02010609060101010101" pitchFamily="49" charset="-122"/>
                <a:ea typeface="黑体" panose="02010609060101010101" pitchFamily="49" charset="-122"/>
              </a:rPr>
              <a:t>1000H</a:t>
            </a:r>
            <a:r>
              <a:rPr lang="zh-CN" altLang="en-US" sz="2200" spc="300" dirty="0">
                <a:solidFill>
                  <a:srgbClr val="FF0000"/>
                </a:solidFill>
                <a:latin typeface="黑体" panose="02010609060101010101" pitchFamily="49" charset="-122"/>
                <a:ea typeface="黑体" panose="02010609060101010101" pitchFamily="49" charset="-122"/>
              </a:rPr>
              <a:t>，用偏移地址寻址，</a:t>
            </a:r>
            <a:r>
              <a:rPr lang="en-US" altLang="zh-CN" sz="2200" spc="300" dirty="0">
                <a:solidFill>
                  <a:srgbClr val="FF0000"/>
                </a:solidFill>
                <a:latin typeface="黑体" panose="02010609060101010101" pitchFamily="49" charset="-122"/>
                <a:ea typeface="黑体" panose="02010609060101010101" pitchFamily="49" charset="-122"/>
              </a:rPr>
              <a:t>CPU</a:t>
            </a:r>
            <a:r>
              <a:rPr lang="zh-CN" altLang="en-US" sz="2200" spc="300" dirty="0">
                <a:solidFill>
                  <a:srgbClr val="FF0000"/>
                </a:solidFill>
                <a:latin typeface="黑体" panose="02010609060101010101" pitchFamily="49" charset="-122"/>
                <a:ea typeface="黑体" panose="02010609060101010101" pitchFamily="49" charset="-122"/>
              </a:rPr>
              <a:t>的寻址范围为：</a:t>
            </a:r>
            <a:r>
              <a:rPr lang="en-US" altLang="zh-CN" sz="2200" spc="300" dirty="0">
                <a:solidFill>
                  <a:srgbClr val="FF0000"/>
                </a:solidFill>
                <a:latin typeface="黑体" panose="02010609060101010101" pitchFamily="49" charset="-122"/>
                <a:ea typeface="黑体" panose="02010609060101010101" pitchFamily="49" charset="-122"/>
              </a:rPr>
              <a:t>10000H</a:t>
            </a:r>
            <a:r>
              <a:rPr lang="zh-CN" altLang="en-US" sz="2200" spc="300" dirty="0">
                <a:solidFill>
                  <a:srgbClr val="FF0000"/>
                </a:solidFill>
                <a:latin typeface="黑体" panose="02010609060101010101" pitchFamily="49" charset="-122"/>
                <a:ea typeface="黑体" panose="02010609060101010101" pitchFamily="49" charset="-122"/>
              </a:rPr>
              <a:t>～</a:t>
            </a:r>
            <a:r>
              <a:rPr lang="en-US" altLang="zh-CN" sz="2200" spc="300" dirty="0">
                <a:solidFill>
                  <a:srgbClr val="FF0000"/>
                </a:solidFill>
                <a:latin typeface="黑体" panose="02010609060101010101" pitchFamily="49" charset="-122"/>
                <a:ea typeface="黑体" panose="02010609060101010101" pitchFamily="49" charset="-122"/>
              </a:rPr>
              <a:t>1FFFFH</a:t>
            </a:r>
            <a:r>
              <a:rPr lang="zh-CN" altLang="en-US" sz="2200" spc="300" dirty="0">
                <a:solidFill>
                  <a:srgbClr val="FF0000"/>
                </a:solidFill>
                <a:latin typeface="黑体" panose="02010609060101010101" pitchFamily="49" charset="-122"/>
                <a:ea typeface="黑体" panose="02010609060101010101" pitchFamily="49" charset="-122"/>
              </a:rPr>
              <a:t>。</a:t>
            </a:r>
          </a:p>
        </p:txBody>
      </p:sp>
    </p:spTree>
    <p:extLst>
      <p:ext uri="{BB962C8B-B14F-4D97-AF65-F5344CB8AC3E}">
        <p14:creationId xmlns:p14="http://schemas.microsoft.com/office/powerpoint/2010/main" val="3987161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735626" y="599312"/>
            <a:ext cx="8111812" cy="1536511"/>
          </a:xfrm>
          <a:prstGeom prst="rect">
            <a:avLst/>
          </a:prstGeom>
        </p:spPr>
        <p:txBody>
          <a:bodyPr wrap="square">
            <a:spAutoFit/>
          </a:bodyPr>
          <a:lstStyle/>
          <a:p>
            <a:pPr>
              <a:lnSpc>
                <a:spcPct val="150000"/>
              </a:lnSpc>
            </a:pPr>
            <a:r>
              <a:rPr lang="zh-CN" altLang="en-US" sz="2200" spc="300" dirty="0">
                <a:latin typeface="黑体" panose="02010609060101010101" pitchFamily="49" charset="-122"/>
                <a:ea typeface="黑体" panose="02010609060101010101" pitchFamily="49" charset="-122"/>
              </a:rPr>
              <a:t>已知</a:t>
            </a:r>
            <a:r>
              <a:rPr lang="en-US" altLang="zh-CN" sz="2200" spc="300" dirty="0">
                <a:latin typeface="黑体" panose="02010609060101010101" pitchFamily="49" charset="-122"/>
                <a:ea typeface="黑体" panose="02010609060101010101" pitchFamily="49" charset="-122"/>
              </a:rPr>
              <a:t>DS=1000H</a:t>
            </a:r>
            <a:r>
              <a:rPr lang="zh-CN" altLang="en-US" sz="2200" spc="300" dirty="0">
                <a:latin typeface="黑体" panose="02010609060101010101" pitchFamily="49" charset="-122"/>
                <a:ea typeface="黑体" panose="02010609060101010101" pitchFamily="49" charset="-122"/>
              </a:rPr>
              <a:t>，</a:t>
            </a:r>
            <a:r>
              <a:rPr lang="en-US" altLang="zh-CN" sz="2200" spc="300" dirty="0">
                <a:latin typeface="黑体" panose="02010609060101010101" pitchFamily="49" charset="-122"/>
                <a:ea typeface="黑体" panose="02010609060101010101" pitchFamily="49" charset="-122"/>
              </a:rPr>
              <a:t>DS</a:t>
            </a:r>
            <a:r>
              <a:rPr lang="zh-CN" altLang="en-US" sz="2200" spc="300" dirty="0">
                <a:latin typeface="黑体" panose="02010609060101010101" pitchFamily="49" charset="-122"/>
                <a:ea typeface="黑体" panose="02010609060101010101" pitchFamily="49" charset="-122"/>
              </a:rPr>
              <a:t>段有一操作数，其偏移地址为</a:t>
            </a:r>
            <a:r>
              <a:rPr lang="en-US" altLang="zh-CN" sz="2200" spc="300" dirty="0">
                <a:latin typeface="黑体" panose="02010609060101010101" pitchFamily="49" charset="-122"/>
                <a:ea typeface="黑体" panose="02010609060101010101" pitchFamily="49" charset="-122"/>
              </a:rPr>
              <a:t>0100H</a:t>
            </a:r>
            <a:r>
              <a:rPr lang="zh-CN" altLang="en-US" sz="2200" spc="300" dirty="0">
                <a:latin typeface="黑体" panose="02010609060101010101" pitchFamily="49" charset="-122"/>
                <a:ea typeface="黑体" panose="02010609060101010101" pitchFamily="49" charset="-122"/>
              </a:rPr>
              <a:t>，</a:t>
            </a:r>
          </a:p>
          <a:p>
            <a:pPr>
              <a:lnSpc>
                <a:spcPct val="150000"/>
              </a:lnSpc>
            </a:pPr>
            <a:r>
              <a:rPr lang="en-US" altLang="zh-CN" sz="2200" spc="300" dirty="0">
                <a:latin typeface="黑体" panose="02010609060101010101" pitchFamily="49" charset="-122"/>
                <a:ea typeface="黑体" panose="02010609060101010101" pitchFamily="49" charset="-122"/>
              </a:rPr>
              <a:t>1</a:t>
            </a:r>
            <a:r>
              <a:rPr lang="zh-CN" altLang="en-US" sz="2200" spc="300" dirty="0">
                <a:latin typeface="黑体" panose="02010609060101010101" pitchFamily="49" charset="-122"/>
                <a:ea typeface="黑体" panose="02010609060101010101" pitchFamily="49" charset="-122"/>
              </a:rPr>
              <a:t>）该操作数的物理地址</a:t>
            </a:r>
            <a:r>
              <a:rPr lang="en-US" altLang="zh-CN" sz="2200" spc="300" dirty="0">
                <a:latin typeface="黑体" panose="02010609060101010101" pitchFamily="49" charset="-122"/>
                <a:ea typeface="黑体" panose="02010609060101010101" pitchFamily="49" charset="-122"/>
              </a:rPr>
              <a:t>=</a:t>
            </a:r>
            <a:r>
              <a:rPr lang="zh-CN" altLang="en-US" sz="2200" spc="300" dirty="0">
                <a:latin typeface="黑体" panose="02010609060101010101" pitchFamily="49" charset="-122"/>
                <a:ea typeface="黑体" panose="02010609060101010101" pitchFamily="49" charset="-122"/>
              </a:rPr>
              <a:t>？</a:t>
            </a:r>
          </a:p>
          <a:p>
            <a:pPr>
              <a:lnSpc>
                <a:spcPct val="150000"/>
              </a:lnSpc>
            </a:pPr>
            <a:r>
              <a:rPr lang="en-US" altLang="zh-CN" sz="2200" spc="300" dirty="0">
                <a:latin typeface="黑体" panose="02010609060101010101" pitchFamily="49" charset="-122"/>
                <a:ea typeface="黑体" panose="02010609060101010101" pitchFamily="49" charset="-122"/>
              </a:rPr>
              <a:t>2</a:t>
            </a:r>
            <a:r>
              <a:rPr lang="zh-CN" altLang="en-US" sz="2200" spc="300" dirty="0">
                <a:latin typeface="黑体" panose="02010609060101010101" pitchFamily="49" charset="-122"/>
                <a:ea typeface="黑体" panose="02010609060101010101" pitchFamily="49" charset="-122"/>
              </a:rPr>
              <a:t>）该</a:t>
            </a:r>
            <a:r>
              <a:rPr lang="en-US" altLang="zh-CN" sz="2200" spc="300" dirty="0">
                <a:latin typeface="黑体" panose="02010609060101010101" pitchFamily="49" charset="-122"/>
                <a:ea typeface="黑体" panose="02010609060101010101" pitchFamily="49" charset="-122"/>
              </a:rPr>
              <a:t>DS</a:t>
            </a:r>
            <a:r>
              <a:rPr lang="zh-CN" altLang="en-US" sz="2200" spc="300" dirty="0">
                <a:latin typeface="黑体" panose="02010609060101010101" pitchFamily="49" charset="-122"/>
                <a:ea typeface="黑体" panose="02010609060101010101" pitchFamily="49" charset="-122"/>
              </a:rPr>
              <a:t>段末地址</a:t>
            </a:r>
            <a:r>
              <a:rPr lang="en-US" altLang="zh-CN" sz="2200" spc="300" dirty="0">
                <a:latin typeface="黑体" panose="02010609060101010101" pitchFamily="49" charset="-122"/>
                <a:ea typeface="黑体" panose="02010609060101010101" pitchFamily="49" charset="-122"/>
              </a:rPr>
              <a:t>=</a:t>
            </a:r>
            <a:r>
              <a:rPr lang="zh-CN" altLang="en-US" sz="2200" spc="300" dirty="0">
                <a:latin typeface="黑体" panose="02010609060101010101" pitchFamily="49" charset="-122"/>
                <a:ea typeface="黑体" panose="02010609060101010101" pitchFamily="49" charset="-122"/>
              </a:rPr>
              <a:t>？</a:t>
            </a:r>
          </a:p>
        </p:txBody>
      </p:sp>
      <p:sp>
        <p:nvSpPr>
          <p:cNvPr id="5" name="矩形 4">
            <a:extLst>
              <a:ext uri="{FF2B5EF4-FFF2-40B4-BE49-F238E27FC236}">
                <a16:creationId xmlns:a16="http://schemas.microsoft.com/office/drawing/2014/main" id="{679132A2-FE8D-45E5-9B29-E33D9D7DECA8}"/>
              </a:ext>
            </a:extLst>
          </p:cNvPr>
          <p:cNvSpPr/>
          <p:nvPr/>
        </p:nvSpPr>
        <p:spPr>
          <a:xfrm>
            <a:off x="735626" y="2957236"/>
            <a:ext cx="8111812" cy="1536511"/>
          </a:xfrm>
          <a:prstGeom prst="rect">
            <a:avLst/>
          </a:prstGeom>
        </p:spPr>
        <p:txBody>
          <a:bodyPr wrap="square">
            <a:spAutoFit/>
          </a:bodyPr>
          <a:lstStyle/>
          <a:p>
            <a:pPr>
              <a:lnSpc>
                <a:spcPct val="150000"/>
              </a:lnSpc>
            </a:pPr>
            <a:r>
              <a:rPr lang="pt-BR" altLang="zh-CN" sz="2200" dirty="0">
                <a:solidFill>
                  <a:srgbClr val="FF0000"/>
                </a:solidFill>
                <a:latin typeface="黑体" panose="02010609060101010101" pitchFamily="49" charset="-122"/>
                <a:ea typeface="黑体" panose="02010609060101010101" pitchFamily="49" charset="-122"/>
              </a:rPr>
              <a:t>1</a:t>
            </a:r>
            <a:r>
              <a:rPr lang="zh-CN" altLang="pt-BR" sz="2200" dirty="0">
                <a:solidFill>
                  <a:srgbClr val="FF0000"/>
                </a:solidFill>
                <a:latin typeface="黑体" panose="02010609060101010101" pitchFamily="49" charset="-122"/>
                <a:ea typeface="黑体" panose="02010609060101010101" pitchFamily="49" charset="-122"/>
              </a:rPr>
              <a:t>）物理地址</a:t>
            </a:r>
            <a:r>
              <a:rPr lang="pt-BR" altLang="zh-CN" sz="2200" dirty="0">
                <a:solidFill>
                  <a:srgbClr val="FF0000"/>
                </a:solidFill>
                <a:latin typeface="黑体" panose="02010609060101010101" pitchFamily="49" charset="-122"/>
                <a:ea typeface="黑体" panose="02010609060101010101" pitchFamily="49" charset="-122"/>
              </a:rPr>
              <a:t>=1000H×10H + 0100H = 10000H + 0100H = 10100H</a:t>
            </a:r>
          </a:p>
          <a:p>
            <a:pPr>
              <a:lnSpc>
                <a:spcPct val="150000"/>
              </a:lnSpc>
            </a:pPr>
            <a:endParaRPr lang="pt-BR" altLang="zh-CN" sz="2200" dirty="0">
              <a:solidFill>
                <a:srgbClr val="FF0000"/>
              </a:solidFill>
              <a:latin typeface="黑体" panose="02010609060101010101" pitchFamily="49" charset="-122"/>
              <a:ea typeface="黑体" panose="02010609060101010101" pitchFamily="49" charset="-122"/>
            </a:endParaRPr>
          </a:p>
          <a:p>
            <a:pPr>
              <a:lnSpc>
                <a:spcPct val="150000"/>
              </a:lnSpc>
            </a:pPr>
            <a:r>
              <a:rPr lang="pt-BR" altLang="zh-CN" sz="2200" dirty="0">
                <a:solidFill>
                  <a:srgbClr val="FF0000"/>
                </a:solidFill>
                <a:latin typeface="黑体" panose="02010609060101010101" pitchFamily="49" charset="-122"/>
                <a:ea typeface="黑体" panose="02010609060101010101" pitchFamily="49" charset="-122"/>
              </a:rPr>
              <a:t>2</a:t>
            </a:r>
            <a:r>
              <a:rPr lang="zh-CN" altLang="pt-BR" sz="2200" dirty="0">
                <a:solidFill>
                  <a:srgbClr val="FF0000"/>
                </a:solidFill>
                <a:latin typeface="黑体" panose="02010609060101010101" pitchFamily="49" charset="-122"/>
                <a:ea typeface="黑体" panose="02010609060101010101" pitchFamily="49" charset="-122"/>
              </a:rPr>
              <a:t>）末地址</a:t>
            </a:r>
            <a:r>
              <a:rPr lang="pt-BR" altLang="zh-CN" sz="2200" dirty="0">
                <a:solidFill>
                  <a:srgbClr val="FF0000"/>
                </a:solidFill>
                <a:latin typeface="黑体" panose="02010609060101010101" pitchFamily="49" charset="-122"/>
                <a:ea typeface="黑体" panose="02010609060101010101" pitchFamily="49" charset="-122"/>
              </a:rPr>
              <a:t>=1000H×10H + FFFFH = 10000H + FFFFH = 1FFFFH </a:t>
            </a:r>
          </a:p>
        </p:txBody>
      </p:sp>
    </p:spTree>
    <p:extLst>
      <p:ext uri="{BB962C8B-B14F-4D97-AF65-F5344CB8AC3E}">
        <p14:creationId xmlns:p14="http://schemas.microsoft.com/office/powerpoint/2010/main" val="3129081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735626" y="599312"/>
            <a:ext cx="8111812" cy="1536511"/>
          </a:xfrm>
          <a:prstGeom prst="rect">
            <a:avLst/>
          </a:prstGeom>
        </p:spPr>
        <p:txBody>
          <a:bodyPr wrap="square">
            <a:spAutoFit/>
          </a:bodyPr>
          <a:lstStyle/>
          <a:p>
            <a:pPr>
              <a:lnSpc>
                <a:spcPct val="150000"/>
              </a:lnSpc>
            </a:pPr>
            <a:r>
              <a:rPr lang="zh-CN" altLang="en-US" sz="2200" spc="300" dirty="0">
                <a:latin typeface="黑体" panose="02010609060101010101" pitchFamily="49" charset="-122"/>
                <a:ea typeface="黑体" panose="02010609060101010101" pitchFamily="49" charset="-122"/>
              </a:rPr>
              <a:t>有一数据存放在内存</a:t>
            </a:r>
            <a:r>
              <a:rPr lang="en-US" altLang="zh-CN" sz="2200" spc="300" dirty="0">
                <a:latin typeface="黑体" panose="02010609060101010101" pitchFamily="49" charset="-122"/>
                <a:ea typeface="黑体" panose="02010609060101010101" pitchFamily="49" charset="-122"/>
              </a:rPr>
              <a:t>20000H</a:t>
            </a:r>
            <a:r>
              <a:rPr lang="zh-CN" altLang="en-US" sz="2200" spc="300" dirty="0">
                <a:latin typeface="黑体" panose="02010609060101010101" pitchFamily="49" charset="-122"/>
                <a:ea typeface="黑体" panose="02010609060101010101" pitchFamily="49" charset="-122"/>
              </a:rPr>
              <a:t>单元中，现给定段地址为</a:t>
            </a:r>
            <a:r>
              <a:rPr lang="en-US" altLang="zh-CN" sz="2200" spc="300" dirty="0">
                <a:latin typeface="黑体" panose="02010609060101010101" pitchFamily="49" charset="-122"/>
                <a:ea typeface="黑体" panose="02010609060101010101" pitchFamily="49" charset="-122"/>
              </a:rPr>
              <a:t>SA</a:t>
            </a:r>
            <a:r>
              <a:rPr lang="zh-CN" altLang="en-US" sz="2200" spc="300" dirty="0">
                <a:latin typeface="黑体" panose="02010609060101010101" pitchFamily="49" charset="-122"/>
                <a:ea typeface="黑体" panose="02010609060101010101" pitchFamily="49" charset="-122"/>
              </a:rPr>
              <a:t>，若想用偏移地址寻址到此单元。则</a:t>
            </a:r>
            <a:r>
              <a:rPr lang="en-US" altLang="zh-CN" sz="2200" spc="300" dirty="0">
                <a:latin typeface="黑体" panose="02010609060101010101" pitchFamily="49" charset="-122"/>
                <a:ea typeface="黑体" panose="02010609060101010101" pitchFamily="49" charset="-122"/>
              </a:rPr>
              <a:t>SA</a:t>
            </a:r>
            <a:r>
              <a:rPr lang="zh-CN" altLang="en-US" sz="2200" spc="300" dirty="0">
                <a:latin typeface="黑体" panose="02010609060101010101" pitchFamily="49" charset="-122"/>
                <a:ea typeface="黑体" panose="02010609060101010101" pitchFamily="49" charset="-122"/>
              </a:rPr>
              <a:t>应满足的条件是：最小为</a:t>
            </a:r>
            <a:r>
              <a:rPr lang="zh-CN" altLang="en-US" sz="2200" u="sng" spc="300" dirty="0">
                <a:latin typeface="黑体" panose="02010609060101010101" pitchFamily="49" charset="-122"/>
                <a:ea typeface="黑体" panose="02010609060101010101" pitchFamily="49" charset="-122"/>
              </a:rPr>
              <a:t>     </a:t>
            </a:r>
            <a:r>
              <a:rPr lang="zh-CN" altLang="en-US" sz="2200" spc="300" dirty="0">
                <a:latin typeface="黑体" panose="02010609060101010101" pitchFamily="49" charset="-122"/>
                <a:ea typeface="黑体" panose="02010609060101010101" pitchFamily="49" charset="-122"/>
              </a:rPr>
              <a:t>，最大为</a:t>
            </a:r>
            <a:r>
              <a:rPr lang="zh-CN" altLang="en-US" sz="2200" u="sng" spc="300" dirty="0">
                <a:latin typeface="黑体" panose="02010609060101010101" pitchFamily="49" charset="-122"/>
                <a:ea typeface="黑体" panose="02010609060101010101" pitchFamily="49" charset="-122"/>
              </a:rPr>
              <a:t>     </a:t>
            </a:r>
            <a:r>
              <a:rPr lang="zh-CN" altLang="en-US" sz="2200" spc="300" dirty="0">
                <a:latin typeface="黑体" panose="02010609060101010101" pitchFamily="49" charset="-122"/>
                <a:ea typeface="黑体" panose="02010609060101010101" pitchFamily="49" charset="-122"/>
              </a:rPr>
              <a:t>。</a:t>
            </a:r>
          </a:p>
        </p:txBody>
      </p:sp>
      <p:sp>
        <p:nvSpPr>
          <p:cNvPr id="5" name="矩形 4">
            <a:extLst>
              <a:ext uri="{FF2B5EF4-FFF2-40B4-BE49-F238E27FC236}">
                <a16:creationId xmlns:a16="http://schemas.microsoft.com/office/drawing/2014/main" id="{679132A2-FE8D-45E5-9B29-E33D9D7DECA8}"/>
              </a:ext>
            </a:extLst>
          </p:cNvPr>
          <p:cNvSpPr/>
          <p:nvPr/>
        </p:nvSpPr>
        <p:spPr>
          <a:xfrm>
            <a:off x="735626" y="2957236"/>
            <a:ext cx="8111812" cy="1536511"/>
          </a:xfrm>
          <a:prstGeom prst="rect">
            <a:avLst/>
          </a:prstGeom>
        </p:spPr>
        <p:txBody>
          <a:bodyPr wrap="square">
            <a:spAutoFit/>
          </a:bodyPr>
          <a:lstStyle/>
          <a:p>
            <a:pPr>
              <a:lnSpc>
                <a:spcPct val="150000"/>
              </a:lnSpc>
            </a:pPr>
            <a:r>
              <a:rPr lang="zh-CN" altLang="en-US" sz="2200" dirty="0">
                <a:solidFill>
                  <a:srgbClr val="FF0000"/>
                </a:solidFill>
                <a:latin typeface="黑体" panose="02010609060101010101" pitchFamily="49" charset="-122"/>
                <a:ea typeface="黑体" panose="02010609060101010101" pitchFamily="49" charset="-122"/>
              </a:rPr>
              <a:t>因为 </a:t>
            </a:r>
            <a:r>
              <a:rPr lang="en-US" altLang="zh-CN" sz="2200" dirty="0">
                <a:solidFill>
                  <a:srgbClr val="FF0000"/>
                </a:solidFill>
                <a:latin typeface="黑体" panose="02010609060101010101" pitchFamily="49" charset="-122"/>
                <a:ea typeface="黑体" panose="02010609060101010101" pitchFamily="49" charset="-122"/>
              </a:rPr>
              <a:t>SA×16 + FFFFH </a:t>
            </a:r>
            <a:r>
              <a:rPr lang="zh-CN" altLang="en-US" sz="2200" dirty="0">
                <a:solidFill>
                  <a:srgbClr val="FF0000"/>
                </a:solidFill>
                <a:latin typeface="黑体" panose="02010609060101010101" pitchFamily="49" charset="-122"/>
                <a:ea typeface="黑体" panose="02010609060101010101" pitchFamily="49" charset="-122"/>
              </a:rPr>
              <a:t>≥ </a:t>
            </a:r>
            <a:r>
              <a:rPr lang="en-US" altLang="zh-CN" sz="2200" dirty="0">
                <a:solidFill>
                  <a:srgbClr val="FF0000"/>
                </a:solidFill>
                <a:latin typeface="黑体" panose="02010609060101010101" pitchFamily="49" charset="-122"/>
                <a:ea typeface="黑体" panose="02010609060101010101" pitchFamily="49" charset="-122"/>
              </a:rPr>
              <a:t>20000H</a:t>
            </a:r>
            <a:r>
              <a:rPr lang="zh-CN" altLang="en-US" sz="2200" dirty="0">
                <a:solidFill>
                  <a:srgbClr val="FF0000"/>
                </a:solidFill>
                <a:latin typeface="黑体" panose="02010609060101010101" pitchFamily="49" charset="-122"/>
                <a:ea typeface="黑体" panose="02010609060101010101" pitchFamily="49" charset="-122"/>
              </a:rPr>
              <a:t>，所以</a:t>
            </a:r>
            <a:r>
              <a:rPr lang="en-US" altLang="zh-CN" sz="2200" dirty="0">
                <a:solidFill>
                  <a:srgbClr val="FF0000"/>
                </a:solidFill>
                <a:latin typeface="黑体" panose="02010609060101010101" pitchFamily="49" charset="-122"/>
                <a:ea typeface="黑体" panose="02010609060101010101" pitchFamily="49" charset="-122"/>
              </a:rPr>
              <a:t>SA</a:t>
            </a:r>
            <a:r>
              <a:rPr lang="zh-CN" altLang="en-US" sz="2200" dirty="0">
                <a:solidFill>
                  <a:srgbClr val="FF0000"/>
                </a:solidFill>
                <a:latin typeface="黑体" panose="02010609060101010101" pitchFamily="49" charset="-122"/>
                <a:ea typeface="黑体" panose="02010609060101010101" pitchFamily="49" charset="-122"/>
              </a:rPr>
              <a:t>最小应为：</a:t>
            </a:r>
            <a:r>
              <a:rPr lang="en-US" altLang="zh-CN" sz="2200" dirty="0">
                <a:solidFill>
                  <a:srgbClr val="FF0000"/>
                </a:solidFill>
                <a:latin typeface="黑体" panose="02010609060101010101" pitchFamily="49" charset="-122"/>
                <a:ea typeface="黑体" panose="02010609060101010101" pitchFamily="49" charset="-122"/>
              </a:rPr>
              <a:t>1001H</a:t>
            </a:r>
            <a:endParaRPr lang="pt-BR" altLang="zh-CN" sz="2200" dirty="0">
              <a:solidFill>
                <a:srgbClr val="FF0000"/>
              </a:solidFill>
              <a:latin typeface="黑体" panose="02010609060101010101" pitchFamily="49" charset="-122"/>
              <a:ea typeface="黑体" panose="02010609060101010101" pitchFamily="49" charset="-122"/>
            </a:endParaRPr>
          </a:p>
          <a:p>
            <a:pPr>
              <a:lnSpc>
                <a:spcPct val="150000"/>
              </a:lnSpc>
            </a:pPr>
            <a:endParaRPr lang="pt-BR" altLang="zh-CN" sz="2200" dirty="0">
              <a:solidFill>
                <a:srgbClr val="FF0000"/>
              </a:solidFill>
              <a:latin typeface="黑体" panose="02010609060101010101" pitchFamily="49" charset="-122"/>
              <a:ea typeface="黑体" panose="02010609060101010101" pitchFamily="49" charset="-122"/>
            </a:endParaRPr>
          </a:p>
          <a:p>
            <a:pPr>
              <a:lnSpc>
                <a:spcPct val="150000"/>
              </a:lnSpc>
            </a:pPr>
            <a:r>
              <a:rPr lang="zh-CN" altLang="en-US" sz="2200" dirty="0">
                <a:solidFill>
                  <a:srgbClr val="FF0000"/>
                </a:solidFill>
                <a:latin typeface="黑体" panose="02010609060101010101" pitchFamily="49" charset="-122"/>
                <a:ea typeface="黑体" panose="02010609060101010101" pitchFamily="49" charset="-122"/>
              </a:rPr>
              <a:t>因为 </a:t>
            </a:r>
            <a:r>
              <a:rPr lang="en-US" altLang="zh-CN" sz="2200" dirty="0">
                <a:solidFill>
                  <a:srgbClr val="FF0000"/>
                </a:solidFill>
                <a:latin typeface="黑体" panose="02010609060101010101" pitchFamily="49" charset="-122"/>
                <a:ea typeface="黑体" panose="02010609060101010101" pitchFamily="49" charset="-122"/>
              </a:rPr>
              <a:t>SA×16 + 0000H </a:t>
            </a:r>
            <a:r>
              <a:rPr lang="zh-CN" altLang="en-US" sz="2200" dirty="0">
                <a:solidFill>
                  <a:srgbClr val="FF0000"/>
                </a:solidFill>
                <a:latin typeface="黑体" panose="02010609060101010101" pitchFamily="49" charset="-122"/>
                <a:ea typeface="黑体" panose="02010609060101010101" pitchFamily="49" charset="-122"/>
              </a:rPr>
              <a:t>≤ </a:t>
            </a:r>
            <a:r>
              <a:rPr lang="en-US" altLang="zh-CN" sz="2200" dirty="0">
                <a:solidFill>
                  <a:srgbClr val="FF0000"/>
                </a:solidFill>
                <a:latin typeface="黑体" panose="02010609060101010101" pitchFamily="49" charset="-122"/>
                <a:ea typeface="黑体" panose="02010609060101010101" pitchFamily="49" charset="-122"/>
              </a:rPr>
              <a:t>20000H</a:t>
            </a:r>
            <a:r>
              <a:rPr lang="zh-CN" altLang="en-US" sz="2200" dirty="0">
                <a:solidFill>
                  <a:srgbClr val="FF0000"/>
                </a:solidFill>
                <a:latin typeface="黑体" panose="02010609060101010101" pitchFamily="49" charset="-122"/>
                <a:ea typeface="黑体" panose="02010609060101010101" pitchFamily="49" charset="-122"/>
              </a:rPr>
              <a:t>，所以</a:t>
            </a:r>
            <a:r>
              <a:rPr lang="en-US" altLang="zh-CN" sz="2200" dirty="0">
                <a:solidFill>
                  <a:srgbClr val="FF0000"/>
                </a:solidFill>
                <a:latin typeface="黑体" panose="02010609060101010101" pitchFamily="49" charset="-122"/>
                <a:ea typeface="黑体" panose="02010609060101010101" pitchFamily="49" charset="-122"/>
              </a:rPr>
              <a:t>SA</a:t>
            </a:r>
            <a:r>
              <a:rPr lang="zh-CN" altLang="en-US" sz="2200" dirty="0">
                <a:solidFill>
                  <a:srgbClr val="FF0000"/>
                </a:solidFill>
                <a:latin typeface="黑体" panose="02010609060101010101" pitchFamily="49" charset="-122"/>
                <a:ea typeface="黑体" panose="02010609060101010101" pitchFamily="49" charset="-122"/>
              </a:rPr>
              <a:t>最大应为：</a:t>
            </a:r>
            <a:r>
              <a:rPr lang="en-US" altLang="zh-CN" sz="2200" dirty="0">
                <a:solidFill>
                  <a:srgbClr val="FF0000"/>
                </a:solidFill>
                <a:latin typeface="黑体" panose="02010609060101010101" pitchFamily="49" charset="-122"/>
                <a:ea typeface="黑体" panose="02010609060101010101" pitchFamily="49" charset="-122"/>
              </a:rPr>
              <a:t>2000H</a:t>
            </a:r>
            <a:endParaRPr lang="pt-BR" altLang="zh-CN" sz="2200" dirty="0">
              <a:solidFill>
                <a:srgbClr val="FF0000"/>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1597290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1106055" y="1443715"/>
            <a:ext cx="5125122" cy="677108"/>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800" b="0" i="0" u="none" strike="noStrike" kern="1200" cap="none" spc="30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Helvetica" panose="020B0604020202020204" pitchFamily="34" charset="0"/>
              </a:rPr>
              <a:t>8086/8088</a:t>
            </a:r>
            <a:r>
              <a:rPr kumimoji="0" lang="zh-CN" altLang="en-US" sz="3800" b="0" i="0" u="none" strike="noStrike" kern="1200" cap="none" spc="30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Helvetica" panose="020B0604020202020204" pitchFamily="34" charset="0"/>
              </a:rPr>
              <a:t>微处理器</a:t>
            </a:r>
          </a:p>
        </p:txBody>
      </p:sp>
      <p:sp>
        <p:nvSpPr>
          <p:cNvPr id="12" name="文本框 11"/>
          <p:cNvSpPr txBox="1"/>
          <p:nvPr/>
        </p:nvSpPr>
        <p:spPr>
          <a:xfrm>
            <a:off x="1736036" y="2542932"/>
            <a:ext cx="5083698" cy="2246769"/>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l"/>
              <a:tabLst/>
              <a:defRPr/>
            </a:pPr>
            <a:r>
              <a:rPr kumimoji="0" lang="en-US" altLang="zh-CN" sz="2000" b="0" i="0" u="none" strike="noStrike" kern="1200" cap="none" spc="300" normalizeH="0" baseline="0" noProof="0" dirty="0">
                <a:ln>
                  <a:noFill/>
                </a:ln>
                <a:solidFill>
                  <a:prstClr val="black">
                    <a:alpha val="30000"/>
                  </a:prstClr>
                </a:solidFill>
                <a:effectLst/>
                <a:uLnTx/>
                <a:uFillTx/>
                <a:latin typeface="微软雅黑" panose="020B0503020204020204" pitchFamily="34" charset="-122"/>
                <a:ea typeface="微软雅黑" panose="020B0503020204020204" pitchFamily="34" charset="-122"/>
                <a:cs typeface="+mn-cs"/>
              </a:rPr>
              <a:t>8086/8088</a:t>
            </a:r>
            <a:r>
              <a:rPr kumimoji="0" lang="zh-CN" altLang="en-US" sz="2000" b="0" i="0" u="none" strike="noStrike" kern="1200" cap="none" spc="300" normalizeH="0" baseline="0" noProof="0" dirty="0">
                <a:ln>
                  <a:noFill/>
                </a:ln>
                <a:solidFill>
                  <a:prstClr val="black">
                    <a:alpha val="30000"/>
                  </a:prstClr>
                </a:solidFill>
                <a:effectLst/>
                <a:uLnTx/>
                <a:uFillTx/>
                <a:latin typeface="微软雅黑" panose="020B0503020204020204" pitchFamily="34" charset="-122"/>
                <a:ea typeface="微软雅黑" panose="020B0503020204020204" pitchFamily="34" charset="-122"/>
                <a:cs typeface="+mn-cs"/>
              </a:rPr>
              <a:t>内部组成结构</a:t>
            </a:r>
            <a:endParaRPr kumimoji="0" lang="en-US" altLang="zh-CN" sz="2000" b="0" i="0" u="none" strike="noStrike" kern="1200" cap="none" spc="300" normalizeH="0" baseline="0" noProof="0" dirty="0">
              <a:ln>
                <a:noFill/>
              </a:ln>
              <a:solidFill>
                <a:prstClr val="black">
                  <a:alpha val="30000"/>
                </a:prstClr>
              </a:solidFill>
              <a:effectLst/>
              <a:uLnTx/>
              <a:uFillTx/>
              <a:latin typeface="微软雅黑" panose="020B0503020204020204" pitchFamily="34" charset="-122"/>
              <a:ea typeface="微软雅黑" panose="020B0503020204020204" pitchFamily="34" charset="-122"/>
              <a:cs typeface="+mn-cs"/>
            </a:endParaRPr>
          </a:p>
          <a:p>
            <a:pPr marL="342900" marR="0" lvl="0" indent="-342900" algn="l" defTabSz="914400" rtl="0" eaLnBrk="1" fontAlgn="auto" latinLnBrk="0" hangingPunct="1">
              <a:lnSpc>
                <a:spcPct val="200000"/>
              </a:lnSpc>
              <a:spcBef>
                <a:spcPts val="0"/>
              </a:spcBef>
              <a:spcAft>
                <a:spcPts val="0"/>
              </a:spcAft>
              <a:buClrTx/>
              <a:buSzTx/>
              <a:buFont typeface="Wingdings" panose="05000000000000000000" pitchFamily="2" charset="2"/>
              <a:buChar char="l"/>
              <a:tabLst/>
              <a:defRPr/>
            </a:pPr>
            <a:r>
              <a:rPr kumimoji="0" lang="zh-CN" altLang="en-US" sz="2000" b="0" i="0" u="none" strike="noStrike" kern="1200" cap="none" spc="300" normalizeH="0" baseline="0" noProof="0" dirty="0">
                <a:ln>
                  <a:noFill/>
                </a:ln>
                <a:solidFill>
                  <a:prstClr val="black">
                    <a:alpha val="30000"/>
                  </a:prstClr>
                </a:solidFill>
                <a:effectLst/>
                <a:uLnTx/>
                <a:uFillTx/>
                <a:latin typeface="微软雅黑" panose="020B0503020204020204" pitchFamily="34" charset="-122"/>
                <a:ea typeface="微软雅黑" panose="020B0503020204020204" pitchFamily="34" charset="-122"/>
                <a:cs typeface="+mn-cs"/>
              </a:rPr>
              <a:t>存储器组织结构</a:t>
            </a:r>
            <a:endParaRPr kumimoji="0" lang="en-US" altLang="zh-CN" sz="2000" b="0" i="0" u="none" strike="noStrike" kern="1200" cap="none" spc="300" normalizeH="0" baseline="0" noProof="0" dirty="0">
              <a:ln>
                <a:noFill/>
              </a:ln>
              <a:solidFill>
                <a:prstClr val="black">
                  <a:alpha val="30000"/>
                </a:prstClr>
              </a:solidFill>
              <a:effectLst/>
              <a:uLnTx/>
              <a:uFillTx/>
              <a:latin typeface="微软雅黑" panose="020B0503020204020204" pitchFamily="34" charset="-122"/>
              <a:ea typeface="微软雅黑" panose="020B0503020204020204" pitchFamily="34" charset="-122"/>
              <a:cs typeface="+mn-cs"/>
            </a:endParaRPr>
          </a:p>
          <a:p>
            <a:pPr marL="342900" marR="0" lvl="0" indent="-342900" algn="l" defTabSz="914400" rtl="0" eaLnBrk="1" fontAlgn="auto" latinLnBrk="0" hangingPunct="1">
              <a:lnSpc>
                <a:spcPct val="200000"/>
              </a:lnSpc>
              <a:spcBef>
                <a:spcPts val="0"/>
              </a:spcBef>
              <a:spcAft>
                <a:spcPts val="0"/>
              </a:spcAft>
              <a:buClrTx/>
              <a:buSzTx/>
              <a:buFont typeface="Wingdings" panose="05000000000000000000" pitchFamily="2" charset="2"/>
              <a:buChar char="l"/>
              <a:tabLst/>
              <a:defRPr/>
            </a:pPr>
            <a:r>
              <a:rPr kumimoji="0" lang="en-US" altLang="zh-CN" sz="2000" b="0" i="0" u="none" strike="noStrike" kern="1200" cap="none" spc="30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8086</a:t>
            </a:r>
            <a:r>
              <a:rPr kumimoji="0" lang="zh-CN" altLang="en-US" sz="2000" b="0" i="0" u="none" strike="noStrike" kern="1200" cap="none" spc="30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的引脚信号及功能</a:t>
            </a:r>
            <a:endParaRPr kumimoji="0" lang="en-US" altLang="zh-CN" sz="2000" b="0" i="0" u="none" strike="noStrike" kern="1200" cap="none" spc="30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342900" marR="0" lvl="0" indent="-342900" algn="l" defTabSz="914400" rtl="0" eaLnBrk="1" fontAlgn="auto" latinLnBrk="0" hangingPunct="1">
              <a:lnSpc>
                <a:spcPct val="200000"/>
              </a:lnSpc>
              <a:spcBef>
                <a:spcPts val="0"/>
              </a:spcBef>
              <a:spcAft>
                <a:spcPts val="0"/>
              </a:spcAft>
              <a:buClrTx/>
              <a:buSzTx/>
              <a:buFont typeface="Wingdings" panose="05000000000000000000" pitchFamily="2" charset="2"/>
              <a:buChar char="l"/>
              <a:tabLst/>
              <a:defRPr/>
            </a:pPr>
            <a:r>
              <a:rPr kumimoji="0" lang="en-US" altLang="zh-CN" sz="2000" b="0" i="0" u="none" strike="noStrike" kern="1200" cap="none" spc="300" normalizeH="0" baseline="0" noProof="0" dirty="0">
                <a:ln>
                  <a:noFill/>
                </a:ln>
                <a:solidFill>
                  <a:prstClr val="black">
                    <a:alpha val="30000"/>
                  </a:prstClr>
                </a:solidFill>
                <a:effectLst/>
                <a:uLnTx/>
                <a:uFillTx/>
                <a:latin typeface="微软雅黑" panose="020B0503020204020204" pitchFamily="34" charset="-122"/>
                <a:ea typeface="微软雅黑" panose="020B0503020204020204" pitchFamily="34" charset="-122"/>
                <a:cs typeface="+mn-cs"/>
              </a:rPr>
              <a:t>8086</a:t>
            </a:r>
            <a:r>
              <a:rPr kumimoji="0" lang="zh-CN" altLang="en-US" sz="2000" b="0" i="0" u="none" strike="noStrike" kern="1200" cap="none" spc="300" normalizeH="0" baseline="0" noProof="0" dirty="0">
                <a:ln>
                  <a:noFill/>
                </a:ln>
                <a:solidFill>
                  <a:prstClr val="black">
                    <a:alpha val="30000"/>
                  </a:prstClr>
                </a:solidFill>
                <a:effectLst/>
                <a:uLnTx/>
                <a:uFillTx/>
                <a:latin typeface="微软雅黑" panose="020B0503020204020204" pitchFamily="34" charset="-122"/>
                <a:ea typeface="微软雅黑" panose="020B0503020204020204" pitchFamily="34" charset="-122"/>
                <a:cs typeface="+mn-cs"/>
              </a:rPr>
              <a:t>的工作时序</a:t>
            </a:r>
          </a:p>
        </p:txBody>
      </p:sp>
    </p:spTree>
    <p:extLst>
      <p:ext uri="{BB962C8B-B14F-4D97-AF65-F5344CB8AC3E}">
        <p14:creationId xmlns:p14="http://schemas.microsoft.com/office/powerpoint/2010/main" val="52575110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7A5A8AE2-8E0B-4055-AC24-FD4D1192EF7B}" type="slidenum">
              <a:rPr kumimoji="0" lang="zh-CN" altLang="en-US" sz="1400" b="0" i="0" u="none" strike="noStrike" kern="1200" cap="none" spc="0" normalizeH="0" baseline="0" noProof="0" smtClean="0">
                <a:ln>
                  <a:noFill/>
                </a:ln>
                <a:solidFill>
                  <a:srgbClr val="000000"/>
                </a:solidFill>
                <a:effectLst/>
                <a:uLnTx/>
                <a:uFillTx/>
                <a:latin typeface="Tahoma" panose="020B060403050404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38</a:t>
            </a:fld>
            <a:endParaRPr kumimoji="0" lang="en-US" altLang="zh-CN" sz="14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endParaRPr>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7440" y="0"/>
            <a:ext cx="7572000" cy="6858000"/>
          </a:xfrm>
          <a:prstGeom prst="rect">
            <a:avLst/>
          </a:prstGeom>
        </p:spPr>
      </p:pic>
    </p:spTree>
    <p:extLst>
      <p:ext uri="{BB962C8B-B14F-4D97-AF65-F5344CB8AC3E}">
        <p14:creationId xmlns:p14="http://schemas.microsoft.com/office/powerpoint/2010/main" val="40803669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2EF5EF5E-722B-4F84-B748-97CB895AD453}"/>
              </a:ext>
            </a:extLst>
          </p:cNvPr>
          <p:cNvPicPr>
            <a:picLocks noChangeAspect="1"/>
          </p:cNvPicPr>
          <p:nvPr/>
        </p:nvPicPr>
        <p:blipFill>
          <a:blip r:embed="rId3"/>
          <a:stretch>
            <a:fillRect/>
          </a:stretch>
        </p:blipFill>
        <p:spPr>
          <a:xfrm>
            <a:off x="60992" y="551498"/>
            <a:ext cx="5841415" cy="5755004"/>
          </a:xfrm>
          <a:prstGeom prst="rect">
            <a:avLst/>
          </a:prstGeom>
        </p:spPr>
      </p:pic>
      <p:sp>
        <p:nvSpPr>
          <p:cNvPr id="6" name="文本框 5">
            <a:extLst>
              <a:ext uri="{FF2B5EF4-FFF2-40B4-BE49-F238E27FC236}">
                <a16:creationId xmlns:a16="http://schemas.microsoft.com/office/drawing/2014/main" id="{A4F51E0A-6E4A-40D7-B218-B551A11D9CA5}"/>
              </a:ext>
            </a:extLst>
          </p:cNvPr>
          <p:cNvSpPr txBox="1"/>
          <p:nvPr/>
        </p:nvSpPr>
        <p:spPr>
          <a:xfrm>
            <a:off x="5008791" y="1109421"/>
            <a:ext cx="3903633"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AD0</a:t>
            </a:r>
            <a:r>
              <a:rPr kumimoji="0" lang="zh-CN" altLang="en-US" sz="20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a:t>
            </a:r>
            <a:r>
              <a:rPr kumimoji="0" lang="en-US" altLang="zh-CN" sz="20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AD15</a:t>
            </a:r>
            <a:r>
              <a:rPr kumimoji="0" lang="zh-CN" altLang="en-US" sz="20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是地址数据分时复用的</a:t>
            </a:r>
          </a:p>
        </p:txBody>
      </p:sp>
      <p:sp>
        <p:nvSpPr>
          <p:cNvPr id="7" name="文本框 6">
            <a:extLst>
              <a:ext uri="{FF2B5EF4-FFF2-40B4-BE49-F238E27FC236}">
                <a16:creationId xmlns:a16="http://schemas.microsoft.com/office/drawing/2014/main" id="{BC8692E9-0045-4E26-BE36-DB5BFA27986F}"/>
              </a:ext>
            </a:extLst>
          </p:cNvPr>
          <p:cNvSpPr txBox="1"/>
          <p:nvPr/>
        </p:nvSpPr>
        <p:spPr>
          <a:xfrm>
            <a:off x="5902407" y="4948359"/>
            <a:ext cx="2690160"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ALE</a:t>
            </a:r>
            <a:r>
              <a:rPr kumimoji="0" lang="zh-CN" altLang="en-US" sz="20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用来锁存地址信号</a:t>
            </a:r>
          </a:p>
        </p:txBody>
      </p:sp>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CC2F6426-E473-435A-B48E-41FAA95BD873}"/>
                  </a:ext>
                </a:extLst>
              </p:cNvPr>
              <p:cNvSpPr txBox="1"/>
              <p:nvPr/>
            </p:nvSpPr>
            <p:spPr>
              <a:xfrm>
                <a:off x="5841415" y="4390436"/>
                <a:ext cx="3429585"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acc>
                      <m:accPr>
                        <m:chr m:val="̅"/>
                        <m:ctrlPr>
                          <a:rPr kumimoji="0" lang="zh-CN" altLang="en-US"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accPr>
                      <m:e>
                        <m:r>
                          <m:rPr>
                            <m:sty m:val="p"/>
                          </m:rP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cs typeface="+mn-cs"/>
                          </a:rPr>
                          <m:t>DEN</m:t>
                        </m:r>
                      </m:e>
                    </m:acc>
                  </m:oMath>
                </a14:m>
                <a:r>
                  <a:rPr kumimoji="0" lang="zh-CN" altLang="en-US" sz="20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为数据缓冲器控制允许</a:t>
                </a:r>
              </a:p>
            </p:txBody>
          </p:sp>
        </mc:Choice>
        <mc:Fallback xmlns="">
          <p:sp>
            <p:nvSpPr>
              <p:cNvPr id="9" name="文本框 8">
                <a:extLst>
                  <a:ext uri="{FF2B5EF4-FFF2-40B4-BE49-F238E27FC236}">
                    <a16:creationId xmlns:a16="http://schemas.microsoft.com/office/drawing/2014/main" id="{CC2F6426-E473-435A-B48E-41FAA95BD873}"/>
                  </a:ext>
                </a:extLst>
              </p:cNvPr>
              <p:cNvSpPr txBox="1">
                <a:spLocks noRot="1" noChangeAspect="1" noMove="1" noResize="1" noEditPoints="1" noAdjustHandles="1" noChangeArrowheads="1" noChangeShapeType="1" noTextEdit="1"/>
              </p:cNvSpPr>
              <p:nvPr/>
            </p:nvSpPr>
            <p:spPr>
              <a:xfrm>
                <a:off x="5841415" y="4390436"/>
                <a:ext cx="3429585" cy="400110"/>
              </a:xfrm>
              <a:prstGeom prst="rect">
                <a:avLst/>
              </a:prstGeom>
              <a:blipFill>
                <a:blip r:embed="rId4"/>
                <a:stretch>
                  <a:fillRect t="-10606" b="-22727"/>
                </a:stretch>
              </a:blipFill>
            </p:spPr>
            <p:txBody>
              <a:bodyPr/>
              <a:lstStyle/>
              <a:p>
                <a:r>
                  <a:rPr lang="zh-CN" altLang="en-US">
                    <a:noFill/>
                  </a:rPr>
                  <a:t> </a:t>
                </a:r>
              </a:p>
            </p:txBody>
          </p:sp>
        </mc:Fallback>
      </mc:AlternateContent>
      <p:sp>
        <p:nvSpPr>
          <p:cNvPr id="2" name="矩形 1">
            <a:extLst>
              <a:ext uri="{FF2B5EF4-FFF2-40B4-BE49-F238E27FC236}">
                <a16:creationId xmlns:a16="http://schemas.microsoft.com/office/drawing/2014/main" id="{638B3CA9-8831-4AE1-9780-E7ADE1EF6606}"/>
              </a:ext>
            </a:extLst>
          </p:cNvPr>
          <p:cNvSpPr/>
          <p:nvPr/>
        </p:nvSpPr>
        <p:spPr>
          <a:xfrm>
            <a:off x="292100" y="1147521"/>
            <a:ext cx="622300" cy="3800838"/>
          </a:xfrm>
          <a:prstGeom prst="rect">
            <a:avLst/>
          </a:prstGeom>
          <a:solidFill>
            <a:schemeClr val="accent1">
              <a:alpha val="3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14ED2988-B5FB-477F-845A-2727594E780B}"/>
              </a:ext>
            </a:extLst>
          </p:cNvPr>
          <p:cNvSpPr/>
          <p:nvPr/>
        </p:nvSpPr>
        <p:spPr>
          <a:xfrm>
            <a:off x="3512910" y="1145752"/>
            <a:ext cx="622300" cy="363779"/>
          </a:xfrm>
          <a:prstGeom prst="rect">
            <a:avLst/>
          </a:prstGeom>
          <a:solidFill>
            <a:schemeClr val="accent1">
              <a:alpha val="3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42EB72FA-A5C9-4075-8A5A-24DC582C798F}"/>
              </a:ext>
            </a:extLst>
          </p:cNvPr>
          <p:cNvSpPr/>
          <p:nvPr/>
        </p:nvSpPr>
        <p:spPr>
          <a:xfrm>
            <a:off x="4948267" y="1127586"/>
            <a:ext cx="3903633" cy="400110"/>
          </a:xfrm>
          <a:prstGeom prst="rect">
            <a:avLst/>
          </a:prstGeom>
          <a:solidFill>
            <a:schemeClr val="accent1">
              <a:alpha val="3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B255E0B3-B884-4CB6-B1C5-D8DE890BF7C0}"/>
              </a:ext>
            </a:extLst>
          </p:cNvPr>
          <p:cNvSpPr/>
          <p:nvPr/>
        </p:nvSpPr>
        <p:spPr>
          <a:xfrm>
            <a:off x="3543044" y="4446701"/>
            <a:ext cx="622300" cy="264999"/>
          </a:xfrm>
          <a:prstGeom prst="rect">
            <a:avLst/>
          </a:prstGeom>
          <a:solidFill>
            <a:srgbClr val="FF0000">
              <a:alpha val="3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7BE50689-A6B4-442E-9616-38BF8F64A1C5}"/>
              </a:ext>
            </a:extLst>
          </p:cNvPr>
          <p:cNvSpPr/>
          <p:nvPr/>
        </p:nvSpPr>
        <p:spPr>
          <a:xfrm>
            <a:off x="5837326" y="4368061"/>
            <a:ext cx="3140179" cy="400110"/>
          </a:xfrm>
          <a:prstGeom prst="rect">
            <a:avLst/>
          </a:prstGeom>
          <a:solidFill>
            <a:srgbClr val="FF0000">
              <a:alpha val="3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id="{F069FB8F-3775-459B-936E-13ACF24793DA}"/>
              </a:ext>
            </a:extLst>
          </p:cNvPr>
          <p:cNvSpPr/>
          <p:nvPr/>
        </p:nvSpPr>
        <p:spPr>
          <a:xfrm>
            <a:off x="3631944" y="4726101"/>
            <a:ext cx="622300" cy="264999"/>
          </a:xfrm>
          <a:prstGeom prst="rect">
            <a:avLst/>
          </a:prstGeom>
          <a:solidFill>
            <a:srgbClr val="00B050">
              <a:alpha val="3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a:extLst>
              <a:ext uri="{FF2B5EF4-FFF2-40B4-BE49-F238E27FC236}">
                <a16:creationId xmlns:a16="http://schemas.microsoft.com/office/drawing/2014/main" id="{0B7853C5-F2DC-4B53-B29A-E3D0E5FF4384}"/>
              </a:ext>
            </a:extLst>
          </p:cNvPr>
          <p:cNvSpPr/>
          <p:nvPr/>
        </p:nvSpPr>
        <p:spPr>
          <a:xfrm>
            <a:off x="5902407" y="4991100"/>
            <a:ext cx="2690159" cy="400110"/>
          </a:xfrm>
          <a:prstGeom prst="rect">
            <a:avLst/>
          </a:prstGeom>
          <a:solidFill>
            <a:srgbClr val="00B050">
              <a:alpha val="3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452100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500"/>
                                        <p:tgtEl>
                                          <p:spTgt spid="9"/>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500"/>
                                        <p:tgtEl>
                                          <p:spTgt spid="14"/>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fade">
                                      <p:cBhvr>
                                        <p:cTn id="41" dur="500"/>
                                        <p:tgtEl>
                                          <p:spTgt spid="15"/>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7"/>
                                        </p:tgtEl>
                                        <p:attrNameLst>
                                          <p:attrName>style.visibility</p:attrName>
                                        </p:attrNameLst>
                                      </p:cBhvr>
                                      <p:to>
                                        <p:strVal val="visible"/>
                                      </p:to>
                                    </p:set>
                                    <p:animEffect transition="in" filter="fade">
                                      <p:cBhvr>
                                        <p:cTn id="4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9" grpId="0"/>
      <p:bldP spid="2" grpId="0" animBg="1"/>
      <p:bldP spid="10" grpId="0" animBg="1"/>
      <p:bldP spid="11" grpId="0" animBg="1"/>
      <p:bldP spid="12" grpId="0" animBg="1"/>
      <p:bldP spid="13" grpId="0" animBg="1"/>
      <p:bldP spid="14" grpId="0" animBg="1"/>
      <p:bldP spid="15"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0" y="12356"/>
            <a:ext cx="9159745" cy="6802137"/>
          </a:xfrm>
          <a:prstGeom prst="rect">
            <a:avLst/>
          </a:prstGeom>
        </p:spPr>
      </p:pic>
    </p:spTree>
    <p:extLst>
      <p:ext uri="{BB962C8B-B14F-4D97-AF65-F5344CB8AC3E}">
        <p14:creationId xmlns:p14="http://schemas.microsoft.com/office/powerpoint/2010/main" val="411300557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E5C88B7F-0F5F-4B82-B243-55CAF0AD3F00}"/>
              </a:ext>
            </a:extLst>
          </p:cNvPr>
          <p:cNvPicPr>
            <a:picLocks noChangeAspect="1"/>
          </p:cNvPicPr>
          <p:nvPr/>
        </p:nvPicPr>
        <p:blipFill>
          <a:blip r:embed="rId3"/>
          <a:stretch>
            <a:fillRect/>
          </a:stretch>
        </p:blipFill>
        <p:spPr>
          <a:xfrm>
            <a:off x="286470" y="255212"/>
            <a:ext cx="8571060" cy="6347575"/>
          </a:xfrm>
          <a:prstGeom prst="rect">
            <a:avLst/>
          </a:prstGeom>
        </p:spPr>
      </p:pic>
      <p:cxnSp>
        <p:nvCxnSpPr>
          <p:cNvPr id="19" name="直接连接符 18">
            <a:extLst>
              <a:ext uri="{FF2B5EF4-FFF2-40B4-BE49-F238E27FC236}">
                <a16:creationId xmlns:a16="http://schemas.microsoft.com/office/drawing/2014/main" id="{DB5D9FD3-C168-4E59-8D1B-133B3B221F70}"/>
              </a:ext>
            </a:extLst>
          </p:cNvPr>
          <p:cNvCxnSpPr>
            <a:cxnSpLocks/>
          </p:cNvCxnSpPr>
          <p:nvPr/>
        </p:nvCxnSpPr>
        <p:spPr>
          <a:xfrm>
            <a:off x="2178050" y="3175000"/>
            <a:ext cx="2178050" cy="0"/>
          </a:xfrm>
          <a:prstGeom prst="line">
            <a:avLst/>
          </a:prstGeom>
          <a:ln w="57150">
            <a:solidFill>
              <a:srgbClr val="FF0000">
                <a:alpha val="35000"/>
              </a:srgbClr>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1B4DD668-CC0E-47CD-8782-7E18207F7F1F}"/>
              </a:ext>
            </a:extLst>
          </p:cNvPr>
          <p:cNvCxnSpPr>
            <a:cxnSpLocks/>
          </p:cNvCxnSpPr>
          <p:nvPr/>
        </p:nvCxnSpPr>
        <p:spPr>
          <a:xfrm>
            <a:off x="4333875" y="2984499"/>
            <a:ext cx="0" cy="190501"/>
          </a:xfrm>
          <a:prstGeom prst="line">
            <a:avLst/>
          </a:prstGeom>
          <a:ln w="57150">
            <a:solidFill>
              <a:srgbClr val="FF0000">
                <a:alpha val="35000"/>
              </a:srgbClr>
            </a:solidFill>
          </a:ln>
        </p:spPr>
        <p:style>
          <a:lnRef idx="1">
            <a:schemeClr val="accent1"/>
          </a:lnRef>
          <a:fillRef idx="0">
            <a:schemeClr val="accent1"/>
          </a:fillRef>
          <a:effectRef idx="0">
            <a:schemeClr val="accent1"/>
          </a:effectRef>
          <a:fontRef idx="minor">
            <a:schemeClr val="tx1"/>
          </a:fontRef>
        </p:style>
      </p:cxnSp>
      <p:sp>
        <p:nvSpPr>
          <p:cNvPr id="24" name="矩形 23">
            <a:extLst>
              <a:ext uri="{FF2B5EF4-FFF2-40B4-BE49-F238E27FC236}">
                <a16:creationId xmlns:a16="http://schemas.microsoft.com/office/drawing/2014/main" id="{9B8E8392-E307-4365-9BD3-48ECD708DC41}"/>
              </a:ext>
            </a:extLst>
          </p:cNvPr>
          <p:cNvSpPr/>
          <p:nvPr/>
        </p:nvSpPr>
        <p:spPr>
          <a:xfrm>
            <a:off x="5022131" y="3117848"/>
            <a:ext cx="2451097" cy="355545"/>
          </a:xfrm>
          <a:prstGeom prst="rect">
            <a:avLst/>
          </a:prstGeom>
          <a:solidFill>
            <a:srgbClr val="FF000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5" name="直接连接符 24">
            <a:extLst>
              <a:ext uri="{FF2B5EF4-FFF2-40B4-BE49-F238E27FC236}">
                <a16:creationId xmlns:a16="http://schemas.microsoft.com/office/drawing/2014/main" id="{860C2CE8-A8BB-4324-990B-1B7C3DEC724F}"/>
              </a:ext>
            </a:extLst>
          </p:cNvPr>
          <p:cNvCxnSpPr>
            <a:cxnSpLocks/>
          </p:cNvCxnSpPr>
          <p:nvPr/>
        </p:nvCxnSpPr>
        <p:spPr>
          <a:xfrm>
            <a:off x="1908175" y="3762375"/>
            <a:ext cx="0" cy="2016125"/>
          </a:xfrm>
          <a:prstGeom prst="line">
            <a:avLst/>
          </a:prstGeom>
          <a:ln w="57150">
            <a:solidFill>
              <a:srgbClr val="00B050">
                <a:alpha val="35000"/>
              </a:srgbClr>
            </a:solidFill>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540AB03D-23CE-4E9B-B7B0-F27BB7F370F1}"/>
              </a:ext>
            </a:extLst>
          </p:cNvPr>
          <p:cNvCxnSpPr>
            <a:cxnSpLocks/>
          </p:cNvCxnSpPr>
          <p:nvPr/>
        </p:nvCxnSpPr>
        <p:spPr>
          <a:xfrm>
            <a:off x="1908175" y="5778500"/>
            <a:ext cx="2178050" cy="0"/>
          </a:xfrm>
          <a:prstGeom prst="line">
            <a:avLst/>
          </a:prstGeom>
          <a:ln w="57150">
            <a:solidFill>
              <a:srgbClr val="00B050">
                <a:alpha val="35000"/>
              </a:srgbClr>
            </a:solidFill>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53954A45-6388-41DE-BCB0-B9B11253B8E1}"/>
              </a:ext>
            </a:extLst>
          </p:cNvPr>
          <p:cNvCxnSpPr>
            <a:cxnSpLocks/>
          </p:cNvCxnSpPr>
          <p:nvPr/>
        </p:nvCxnSpPr>
        <p:spPr>
          <a:xfrm rot="5400000">
            <a:off x="3968750" y="5727700"/>
            <a:ext cx="209550" cy="0"/>
          </a:xfrm>
          <a:prstGeom prst="line">
            <a:avLst/>
          </a:prstGeom>
          <a:ln w="57150">
            <a:solidFill>
              <a:srgbClr val="00B050">
                <a:alpha val="35000"/>
              </a:srgbClr>
            </a:solidFill>
          </a:ln>
        </p:spPr>
        <p:style>
          <a:lnRef idx="1">
            <a:schemeClr val="accent1"/>
          </a:lnRef>
          <a:fillRef idx="0">
            <a:schemeClr val="accent1"/>
          </a:fillRef>
          <a:effectRef idx="0">
            <a:schemeClr val="accent1"/>
          </a:effectRef>
          <a:fontRef idx="minor">
            <a:schemeClr val="tx1"/>
          </a:fontRef>
        </p:style>
      </p:cxnSp>
      <p:sp>
        <p:nvSpPr>
          <p:cNvPr id="30" name="矩形 29">
            <a:extLst>
              <a:ext uri="{FF2B5EF4-FFF2-40B4-BE49-F238E27FC236}">
                <a16:creationId xmlns:a16="http://schemas.microsoft.com/office/drawing/2014/main" id="{E620076D-F09C-4163-8AB2-66A5B7E754B8}"/>
              </a:ext>
            </a:extLst>
          </p:cNvPr>
          <p:cNvSpPr/>
          <p:nvPr/>
        </p:nvSpPr>
        <p:spPr>
          <a:xfrm>
            <a:off x="1402631" y="5135588"/>
            <a:ext cx="2451097" cy="355545"/>
          </a:xfrm>
          <a:prstGeom prst="rect">
            <a:avLst/>
          </a:prstGeom>
          <a:solidFill>
            <a:srgbClr val="00B05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30594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500"/>
                                        <p:tgtEl>
                                          <p:spTgt spid="2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5"/>
                                        </p:tgtEl>
                                        <p:attrNameLst>
                                          <p:attrName>style.visibility</p:attrName>
                                        </p:attrNameLst>
                                      </p:cBhvr>
                                      <p:to>
                                        <p:strVal val="visible"/>
                                      </p:to>
                                    </p:set>
                                    <p:animEffect transition="in" filter="fade">
                                      <p:cBhvr>
                                        <p:cTn id="18" dur="500"/>
                                        <p:tgtEl>
                                          <p:spTgt spid="25"/>
                                        </p:tgtEl>
                                      </p:cBhvr>
                                    </p:animEffect>
                                  </p:childTnLst>
                                </p:cTn>
                              </p:par>
                              <p:par>
                                <p:cTn id="19" presetID="10" presetClass="entr" presetSubtype="0" fill="hold" nodeType="withEffect">
                                  <p:stCondLst>
                                    <p:cond delay="0"/>
                                  </p:stCondLst>
                                  <p:childTnLst>
                                    <p:set>
                                      <p:cBhvr>
                                        <p:cTn id="20" dur="1" fill="hold">
                                          <p:stCondLst>
                                            <p:cond delay="0"/>
                                          </p:stCondLst>
                                        </p:cTn>
                                        <p:tgtEl>
                                          <p:spTgt spid="27"/>
                                        </p:tgtEl>
                                        <p:attrNameLst>
                                          <p:attrName>style.visibility</p:attrName>
                                        </p:attrNameLst>
                                      </p:cBhvr>
                                      <p:to>
                                        <p:strVal val="visible"/>
                                      </p:to>
                                    </p:set>
                                    <p:animEffect transition="in" filter="fade">
                                      <p:cBhvr>
                                        <p:cTn id="21" dur="500"/>
                                        <p:tgtEl>
                                          <p:spTgt spid="27"/>
                                        </p:tgtEl>
                                      </p:cBhvr>
                                    </p:animEffect>
                                  </p:childTnLst>
                                </p:cTn>
                              </p:par>
                              <p:par>
                                <p:cTn id="22" presetID="10" presetClass="entr" presetSubtype="0" fill="hold" nodeType="withEffect">
                                  <p:stCondLst>
                                    <p:cond delay="0"/>
                                  </p:stCondLst>
                                  <p:childTnLst>
                                    <p:set>
                                      <p:cBhvr>
                                        <p:cTn id="23" dur="1" fill="hold">
                                          <p:stCondLst>
                                            <p:cond delay="0"/>
                                          </p:stCondLst>
                                        </p:cTn>
                                        <p:tgtEl>
                                          <p:spTgt spid="28"/>
                                        </p:tgtEl>
                                        <p:attrNameLst>
                                          <p:attrName>style.visibility</p:attrName>
                                        </p:attrNameLst>
                                      </p:cBhvr>
                                      <p:to>
                                        <p:strVal val="visible"/>
                                      </p:to>
                                    </p:set>
                                    <p:animEffect transition="in" filter="fade">
                                      <p:cBhvr>
                                        <p:cTn id="24" dur="500"/>
                                        <p:tgtEl>
                                          <p:spTgt spid="28"/>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0"/>
                                        </p:tgtEl>
                                        <p:attrNameLst>
                                          <p:attrName>style.visibility</p:attrName>
                                        </p:attrNameLst>
                                      </p:cBhvr>
                                      <p:to>
                                        <p:strVal val="visible"/>
                                      </p:to>
                                    </p:set>
                                    <p:animEffect transition="in" filter="fade">
                                      <p:cBhvr>
                                        <p:cTn id="2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30"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1FE5CECD-28B8-4F33-9564-DAAF3466D9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1736" y="996433"/>
            <a:ext cx="8760527" cy="4865133"/>
          </a:xfrm>
          <a:prstGeom prst="rect">
            <a:avLst/>
          </a:prstGeom>
        </p:spPr>
      </p:pic>
    </p:spTree>
    <p:extLst>
      <p:ext uri="{BB962C8B-B14F-4D97-AF65-F5344CB8AC3E}">
        <p14:creationId xmlns:p14="http://schemas.microsoft.com/office/powerpoint/2010/main" val="5777782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2EF5EF5E-722B-4F84-B748-97CB895AD453}"/>
              </a:ext>
            </a:extLst>
          </p:cNvPr>
          <p:cNvPicPr>
            <a:picLocks noChangeAspect="1"/>
          </p:cNvPicPr>
          <p:nvPr/>
        </p:nvPicPr>
        <p:blipFill>
          <a:blip r:embed="rId3"/>
          <a:stretch>
            <a:fillRect/>
          </a:stretch>
        </p:blipFill>
        <p:spPr>
          <a:xfrm>
            <a:off x="10192" y="551498"/>
            <a:ext cx="5841415" cy="5755004"/>
          </a:xfrm>
          <a:prstGeom prst="rect">
            <a:avLst/>
          </a:prstGeom>
        </p:spPr>
      </p:pic>
      <p:sp>
        <p:nvSpPr>
          <p:cNvPr id="6" name="文本框 5">
            <a:extLst>
              <a:ext uri="{FF2B5EF4-FFF2-40B4-BE49-F238E27FC236}">
                <a16:creationId xmlns:a16="http://schemas.microsoft.com/office/drawing/2014/main" id="{A4F51E0A-6E4A-40D7-B218-B551A11D9CA5}"/>
              </a:ext>
            </a:extLst>
          </p:cNvPr>
          <p:cNvSpPr txBox="1"/>
          <p:nvPr/>
        </p:nvSpPr>
        <p:spPr>
          <a:xfrm>
            <a:off x="4794655" y="551498"/>
            <a:ext cx="4288353" cy="400110"/>
          </a:xfrm>
          <a:prstGeom prst="rect">
            <a:avLst/>
          </a:prstGeom>
          <a:solidFill>
            <a:schemeClr val="accent1">
              <a:alpha val="42000"/>
            </a:schemeClr>
          </a:solidFill>
        </p:spPr>
        <p:txBody>
          <a:bodyPr wrap="none" rtlCol="0">
            <a:spAutoFit/>
          </a:bodyPr>
          <a:lstStyle/>
          <a:p>
            <a:pPr lvl="0">
              <a:defRPr/>
            </a:pPr>
            <a:r>
              <a:rPr lang="en-US" altLang="zh-CN" sz="2000" dirty="0">
                <a:solidFill>
                  <a:srgbClr val="000000"/>
                </a:solidFill>
                <a:latin typeface="黑体" panose="02010609060101010101" pitchFamily="49" charset="-122"/>
                <a:ea typeface="黑体" panose="02010609060101010101" pitchFamily="49" charset="-122"/>
              </a:rPr>
              <a:t>A16/S3</a:t>
            </a:r>
            <a:r>
              <a:rPr lang="zh-CN" altLang="en-US" sz="2000" dirty="0">
                <a:solidFill>
                  <a:srgbClr val="000000"/>
                </a:solidFill>
                <a:latin typeface="黑体" panose="02010609060101010101" pitchFamily="49" charset="-122"/>
                <a:ea typeface="黑体" panose="02010609060101010101" pitchFamily="49" charset="-122"/>
              </a:rPr>
              <a:t>～</a:t>
            </a:r>
            <a:r>
              <a:rPr lang="en-US" altLang="zh-CN" sz="2000" dirty="0">
                <a:solidFill>
                  <a:srgbClr val="000000"/>
                </a:solidFill>
                <a:latin typeface="黑体" panose="02010609060101010101" pitchFamily="49" charset="-122"/>
                <a:ea typeface="黑体" panose="02010609060101010101" pitchFamily="49" charset="-122"/>
              </a:rPr>
              <a:t>A19/S6</a:t>
            </a:r>
            <a:r>
              <a:rPr lang="zh-CN" altLang="en-US" sz="2000" dirty="0">
                <a:solidFill>
                  <a:srgbClr val="000000"/>
                </a:solidFill>
                <a:latin typeface="黑体" panose="02010609060101010101" pitchFamily="49" charset="-122"/>
                <a:ea typeface="黑体" panose="02010609060101010101" pitchFamily="49" charset="-122"/>
              </a:rPr>
              <a:t>是地址状态分时复用</a:t>
            </a:r>
          </a:p>
        </p:txBody>
      </p:sp>
      <p:sp>
        <p:nvSpPr>
          <p:cNvPr id="2" name="矩形 1">
            <a:extLst>
              <a:ext uri="{FF2B5EF4-FFF2-40B4-BE49-F238E27FC236}">
                <a16:creationId xmlns:a16="http://schemas.microsoft.com/office/drawing/2014/main" id="{638B3CA9-8831-4AE1-9780-E7ADE1EF6606}"/>
              </a:ext>
            </a:extLst>
          </p:cNvPr>
          <p:cNvSpPr/>
          <p:nvPr/>
        </p:nvSpPr>
        <p:spPr>
          <a:xfrm>
            <a:off x="3581144" y="1471431"/>
            <a:ext cx="711456" cy="1005069"/>
          </a:xfrm>
          <a:prstGeom prst="rect">
            <a:avLst/>
          </a:prstGeom>
          <a:solidFill>
            <a:schemeClr val="accent1">
              <a:alpha val="3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a:extLst>
              <a:ext uri="{FF2B5EF4-FFF2-40B4-BE49-F238E27FC236}">
                <a16:creationId xmlns:a16="http://schemas.microsoft.com/office/drawing/2014/main" id="{FD71D7CC-BC6A-4502-A0ED-0C3E448BCEF3}"/>
              </a:ext>
            </a:extLst>
          </p:cNvPr>
          <p:cNvSpPr txBox="1"/>
          <p:nvPr/>
        </p:nvSpPr>
        <p:spPr>
          <a:xfrm>
            <a:off x="5826143" y="1102134"/>
            <a:ext cx="3256865" cy="3351367"/>
          </a:xfrm>
          <a:prstGeom prst="rect">
            <a:avLst/>
          </a:prstGeom>
          <a:solidFill>
            <a:schemeClr val="accent1">
              <a:alpha val="42000"/>
            </a:schemeClr>
          </a:solidFill>
          <a:ln>
            <a:noFill/>
          </a:ln>
        </p:spPr>
        <p:txBody>
          <a:bodyPr wrap="square" rtlCol="0">
            <a:spAutoFit/>
          </a:bodyPr>
          <a:lstStyle/>
          <a:p>
            <a:pPr marL="180000" marR="0" lvl="0" indent="-1800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altLang="zh-CN"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S6</a:t>
            </a:r>
            <a:r>
              <a:rPr kumimoji="0" lang="zh-CN" altLang="en-US"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为</a:t>
            </a:r>
            <a:r>
              <a:rPr kumimoji="0" lang="en-US" altLang="zh-CN"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0</a:t>
            </a:r>
            <a:r>
              <a:rPr kumimoji="0" lang="zh-CN" altLang="en-US"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表示</a:t>
            </a:r>
            <a:r>
              <a:rPr kumimoji="0" lang="en-US" altLang="zh-CN"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8086</a:t>
            </a:r>
            <a:r>
              <a:rPr kumimoji="0" lang="zh-CN" altLang="en-US"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当前与总线相连</a:t>
            </a:r>
            <a:endParaRPr kumimoji="0" lang="en-US" altLang="zh-CN"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endParaRPr>
          </a:p>
          <a:p>
            <a:pPr marL="180000" marR="0" lvl="0" indent="-1800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altLang="zh-CN"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S5</a:t>
            </a:r>
            <a:r>
              <a:rPr kumimoji="0" lang="zh-CN" altLang="en-US"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指示</a:t>
            </a:r>
            <a:r>
              <a:rPr kumimoji="0" lang="en-US" altLang="zh-CN"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FR</a:t>
            </a:r>
            <a:r>
              <a:rPr kumimoji="0" lang="zh-CN" altLang="en-US"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中</a:t>
            </a:r>
            <a:r>
              <a:rPr kumimoji="0" lang="en-US" altLang="zh-CN"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IF</a:t>
            </a:r>
            <a:r>
              <a:rPr kumimoji="0" lang="zh-CN" altLang="en-US"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位的当前状态</a:t>
            </a:r>
            <a:endParaRPr kumimoji="0" lang="en-US" altLang="zh-CN"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endParaRPr>
          </a:p>
          <a:p>
            <a:pPr marL="180000" marR="0" lvl="0" indent="-1800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altLang="zh-CN"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S4S3=00</a:t>
            </a:r>
            <a:r>
              <a:rPr kumimoji="0" lang="zh-CN" altLang="en-US"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，正在使用</a:t>
            </a:r>
            <a:r>
              <a:rPr kumimoji="0" lang="en-US" altLang="zh-CN"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ES</a:t>
            </a:r>
          </a:p>
          <a:p>
            <a:pPr marL="180000" marR="0" lvl="0" indent="-1800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altLang="zh-CN"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S4S3=01</a:t>
            </a:r>
            <a:r>
              <a:rPr kumimoji="0" lang="zh-CN" altLang="en-US"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，正在使用</a:t>
            </a:r>
            <a:r>
              <a:rPr kumimoji="0" lang="en-US" altLang="zh-CN"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SS</a:t>
            </a:r>
          </a:p>
          <a:p>
            <a:pPr marL="180000" marR="0" lvl="0" indent="-1800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altLang="zh-CN"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S4S3=10</a:t>
            </a:r>
            <a:r>
              <a:rPr kumimoji="0" lang="zh-CN" altLang="en-US"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，正在使用</a:t>
            </a:r>
            <a:r>
              <a:rPr kumimoji="0" lang="en-US" altLang="zh-CN"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CS</a:t>
            </a:r>
            <a:r>
              <a:rPr kumimoji="0" lang="zh-CN" altLang="en-US"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或未使用任何段寄存器</a:t>
            </a:r>
            <a:endParaRPr kumimoji="0" lang="en-US" altLang="zh-CN"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endParaRPr>
          </a:p>
          <a:p>
            <a:pPr marL="180000" marR="0" lvl="0" indent="-1800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altLang="zh-CN"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S4S3=11</a:t>
            </a:r>
            <a:r>
              <a:rPr kumimoji="0" lang="zh-CN" altLang="en-US"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，正在使用</a:t>
            </a:r>
            <a:r>
              <a:rPr kumimoji="0" lang="en-US" altLang="zh-CN"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DS</a:t>
            </a:r>
          </a:p>
        </p:txBody>
      </p:sp>
    </p:spTree>
    <p:extLst>
      <p:ext uri="{BB962C8B-B14F-4D97-AF65-F5344CB8AC3E}">
        <p14:creationId xmlns:p14="http://schemas.microsoft.com/office/powerpoint/2010/main" val="3933355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 grpId="0" animBg="1"/>
      <p:bldP spid="16"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735626" y="1272412"/>
            <a:ext cx="8111812" cy="3060005"/>
          </a:xfrm>
          <a:prstGeom prst="rect">
            <a:avLst/>
          </a:prstGeom>
        </p:spPr>
        <p:txBody>
          <a:bodyPr wrap="square">
            <a:spAutoFit/>
          </a:bodyPr>
          <a:lstStyle/>
          <a:p>
            <a:pPr marL="342900" indent="-342900">
              <a:lnSpc>
                <a:spcPct val="150000"/>
              </a:lnSpc>
              <a:buFont typeface="Arial" panose="020B0604020202020204" pitchFamily="34" charset="0"/>
              <a:buChar char="•"/>
            </a:pPr>
            <a:r>
              <a:rPr lang="zh-CN" altLang="en-US" sz="2200" b="1" spc="300" dirty="0">
                <a:latin typeface="黑体" panose="02010609060101010101" pitchFamily="49" charset="-122"/>
                <a:ea typeface="黑体" panose="02010609060101010101" pitchFamily="49" charset="-122"/>
              </a:rPr>
              <a:t>最小工作模式</a:t>
            </a:r>
            <a:r>
              <a:rPr lang="zh-CN" altLang="en-US" sz="2200" spc="300" dirty="0">
                <a:latin typeface="黑体" panose="02010609060101010101" pitchFamily="49" charset="-122"/>
                <a:ea typeface="黑体" panose="02010609060101010101" pitchFamily="49" charset="-122"/>
              </a:rPr>
              <a:t>：系统中只有一个</a:t>
            </a:r>
            <a:r>
              <a:rPr lang="en-US" altLang="zh-CN" sz="2200" spc="300" dirty="0">
                <a:latin typeface="黑体" panose="02010609060101010101" pitchFamily="49" charset="-122"/>
                <a:ea typeface="黑体" panose="02010609060101010101" pitchFamily="49" charset="-122"/>
              </a:rPr>
              <a:t>8086</a:t>
            </a:r>
            <a:r>
              <a:rPr lang="zh-CN" altLang="en-US" sz="2200" spc="300" dirty="0">
                <a:latin typeface="黑体" panose="02010609060101010101" pitchFamily="49" charset="-122"/>
                <a:ea typeface="黑体" panose="02010609060101010101" pitchFamily="49" charset="-122"/>
              </a:rPr>
              <a:t>或</a:t>
            </a:r>
            <a:r>
              <a:rPr lang="en-US" altLang="zh-CN" sz="2200" spc="300" dirty="0">
                <a:latin typeface="黑体" panose="02010609060101010101" pitchFamily="49" charset="-122"/>
                <a:ea typeface="黑体" panose="02010609060101010101" pitchFamily="49" charset="-122"/>
              </a:rPr>
              <a:t>8088</a:t>
            </a:r>
            <a:r>
              <a:rPr lang="zh-CN" altLang="en-US" sz="2200" spc="300" dirty="0">
                <a:latin typeface="黑体" panose="02010609060101010101" pitchFamily="49" charset="-122"/>
                <a:ea typeface="黑体" panose="02010609060101010101" pitchFamily="49" charset="-122"/>
              </a:rPr>
              <a:t> </a:t>
            </a:r>
            <a:r>
              <a:rPr lang="en-US" altLang="zh-CN" sz="2200" spc="300" dirty="0">
                <a:latin typeface="黑体" panose="02010609060101010101" pitchFamily="49" charset="-122"/>
                <a:ea typeface="黑体" panose="02010609060101010101" pitchFamily="49" charset="-122"/>
              </a:rPr>
              <a:t>CPU</a:t>
            </a:r>
            <a:r>
              <a:rPr lang="zh-CN" altLang="en-US" sz="2200" spc="300" dirty="0">
                <a:latin typeface="黑体" panose="02010609060101010101" pitchFamily="49" charset="-122"/>
                <a:ea typeface="黑体" panose="02010609060101010101" pitchFamily="49" charset="-122"/>
              </a:rPr>
              <a:t>，系统所有的总线控制信号都是由</a:t>
            </a:r>
            <a:r>
              <a:rPr lang="en-US" altLang="zh-CN" sz="2200" spc="300" dirty="0">
                <a:latin typeface="黑体" panose="02010609060101010101" pitchFamily="49" charset="-122"/>
                <a:ea typeface="黑体" panose="02010609060101010101" pitchFamily="49" charset="-122"/>
              </a:rPr>
              <a:t>CPU</a:t>
            </a:r>
            <a:r>
              <a:rPr lang="zh-CN" altLang="en-US" sz="2200" spc="300" dirty="0">
                <a:latin typeface="黑体" panose="02010609060101010101" pitchFamily="49" charset="-122"/>
                <a:ea typeface="黑体" panose="02010609060101010101" pitchFamily="49" charset="-122"/>
              </a:rPr>
              <a:t>直接产生，减少了系统中总线控制逻辑电路。</a:t>
            </a:r>
          </a:p>
          <a:p>
            <a:pPr marL="342900" indent="-342900">
              <a:lnSpc>
                <a:spcPct val="150000"/>
              </a:lnSpc>
              <a:buFont typeface="Arial" panose="020B0604020202020204" pitchFamily="34" charset="0"/>
              <a:buChar char="•"/>
            </a:pPr>
            <a:r>
              <a:rPr lang="zh-CN" altLang="en-US" sz="2200" b="1" spc="300" dirty="0">
                <a:latin typeface="黑体" panose="02010609060101010101" pitchFamily="49" charset="-122"/>
                <a:ea typeface="黑体" panose="02010609060101010101" pitchFamily="49" charset="-122"/>
              </a:rPr>
              <a:t>最大工作模式</a:t>
            </a:r>
            <a:r>
              <a:rPr lang="zh-CN" altLang="en-US" sz="2200" spc="300" dirty="0">
                <a:latin typeface="黑体" panose="02010609060101010101" pitchFamily="49" charset="-122"/>
                <a:ea typeface="黑体" panose="02010609060101010101" pitchFamily="49" charset="-122"/>
              </a:rPr>
              <a:t>：除了主处理器</a:t>
            </a:r>
            <a:r>
              <a:rPr lang="en-US" altLang="zh-CN" sz="2200" spc="300" dirty="0">
                <a:latin typeface="黑体" panose="02010609060101010101" pitchFamily="49" charset="-122"/>
                <a:ea typeface="黑体" panose="02010609060101010101" pitchFamily="49" charset="-122"/>
              </a:rPr>
              <a:t>8086</a:t>
            </a:r>
            <a:r>
              <a:rPr lang="zh-CN" altLang="en-US" sz="2200" spc="300" dirty="0">
                <a:latin typeface="黑体" panose="02010609060101010101" pitchFamily="49" charset="-122"/>
                <a:ea typeface="黑体" panose="02010609060101010101" pitchFamily="49" charset="-122"/>
              </a:rPr>
              <a:t>或</a:t>
            </a:r>
            <a:r>
              <a:rPr lang="en-US" altLang="zh-CN" sz="2200" spc="300" dirty="0">
                <a:latin typeface="黑体" panose="02010609060101010101" pitchFamily="49" charset="-122"/>
                <a:ea typeface="黑体" panose="02010609060101010101" pitchFamily="49" charset="-122"/>
              </a:rPr>
              <a:t>8088</a:t>
            </a:r>
            <a:r>
              <a:rPr lang="zh-CN" altLang="en-US" sz="2200" spc="300" dirty="0">
                <a:latin typeface="黑体" panose="02010609060101010101" pitchFamily="49" charset="-122"/>
                <a:ea typeface="黑体" panose="02010609060101010101" pitchFamily="49" charset="-122"/>
              </a:rPr>
              <a:t>以外，还有其他协处理器（如</a:t>
            </a:r>
            <a:r>
              <a:rPr lang="en-US" altLang="zh-CN" sz="2200" spc="300" dirty="0">
                <a:latin typeface="黑体" panose="02010609060101010101" pitchFamily="49" charset="-122"/>
                <a:ea typeface="黑体" panose="02010609060101010101" pitchFamily="49" charset="-122"/>
              </a:rPr>
              <a:t>8087</a:t>
            </a:r>
            <a:r>
              <a:rPr lang="zh-CN" altLang="en-US" sz="2200" spc="300" dirty="0">
                <a:latin typeface="黑体" panose="02010609060101010101" pitchFamily="49" charset="-122"/>
                <a:ea typeface="黑体" panose="02010609060101010101" pitchFamily="49" charset="-122"/>
              </a:rPr>
              <a:t>或</a:t>
            </a:r>
            <a:r>
              <a:rPr lang="en-US" altLang="zh-CN" sz="2200" spc="300" dirty="0">
                <a:latin typeface="黑体" panose="02010609060101010101" pitchFamily="49" charset="-122"/>
                <a:ea typeface="黑体" panose="02010609060101010101" pitchFamily="49" charset="-122"/>
              </a:rPr>
              <a:t>8089</a:t>
            </a:r>
            <a:r>
              <a:rPr lang="zh-CN" altLang="en-US" sz="2200" spc="300" dirty="0">
                <a:latin typeface="黑体" panose="02010609060101010101" pitchFamily="49" charset="-122"/>
                <a:ea typeface="黑体" panose="02010609060101010101" pitchFamily="49" charset="-122"/>
              </a:rPr>
              <a:t>），该模式下，系统大部分的总线控制信号由专用的总线控制器</a:t>
            </a:r>
            <a:r>
              <a:rPr lang="en-US" altLang="zh-CN" sz="2200" spc="300" dirty="0">
                <a:latin typeface="黑体" panose="02010609060101010101" pitchFamily="49" charset="-122"/>
                <a:ea typeface="黑体" panose="02010609060101010101" pitchFamily="49" charset="-122"/>
              </a:rPr>
              <a:t>8288</a:t>
            </a:r>
            <a:r>
              <a:rPr lang="zh-CN" altLang="en-US" sz="2200" spc="300" dirty="0">
                <a:latin typeface="黑体" panose="02010609060101010101" pitchFamily="49" charset="-122"/>
                <a:ea typeface="黑体" panose="02010609060101010101" pitchFamily="49" charset="-122"/>
              </a:rPr>
              <a:t>产生。</a:t>
            </a:r>
          </a:p>
        </p:txBody>
      </p:sp>
      <p:sp>
        <p:nvSpPr>
          <p:cNvPr id="2" name="矩形 1"/>
          <p:cNvSpPr/>
          <p:nvPr/>
        </p:nvSpPr>
        <p:spPr>
          <a:xfrm>
            <a:off x="735626" y="394685"/>
            <a:ext cx="7849003" cy="584775"/>
          </a:xfrm>
          <a:prstGeom prst="rect">
            <a:avLst/>
          </a:prstGeom>
        </p:spPr>
        <p:txBody>
          <a:bodyPr wrap="square">
            <a:spAutoFit/>
          </a:bodyPr>
          <a:lstStyle/>
          <a:p>
            <a:r>
              <a:rPr lang="en-US" altLang="zh-CN" sz="3200" spc="300" dirty="0">
                <a:solidFill>
                  <a:schemeClr val="tx1">
                    <a:lumMod val="85000"/>
                    <a:lumOff val="15000"/>
                  </a:schemeClr>
                </a:solidFill>
                <a:latin typeface="微软雅黑" panose="020B0503020204020204" pitchFamily="34" charset="-122"/>
                <a:ea typeface="微软雅黑" panose="020B0503020204020204" pitchFamily="34" charset="-122"/>
                <a:cs typeface="Helvetica" panose="020B0604020202020204" pitchFamily="34" charset="0"/>
              </a:rPr>
              <a:t>8086/8088 CPU</a:t>
            </a:r>
            <a:r>
              <a:rPr lang="zh-CN" altLang="en-US" sz="3200" spc="300" dirty="0">
                <a:solidFill>
                  <a:schemeClr val="tx1">
                    <a:lumMod val="85000"/>
                    <a:lumOff val="15000"/>
                  </a:schemeClr>
                </a:solidFill>
                <a:latin typeface="微软雅黑" panose="020B0503020204020204" pitchFamily="34" charset="-122"/>
                <a:ea typeface="微软雅黑" panose="020B0503020204020204" pitchFamily="34" charset="-122"/>
                <a:cs typeface="Helvetica" panose="020B0604020202020204" pitchFamily="34" charset="0"/>
              </a:rPr>
              <a:t>最大及最小工作模式</a:t>
            </a:r>
          </a:p>
        </p:txBody>
      </p:sp>
    </p:spTree>
    <p:extLst>
      <p:ext uri="{BB962C8B-B14F-4D97-AF65-F5344CB8AC3E}">
        <p14:creationId xmlns:p14="http://schemas.microsoft.com/office/powerpoint/2010/main" val="851766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D6DE747C-A6AA-4797-AD9E-3EDD7CFE8D73}"/>
              </a:ext>
            </a:extLst>
          </p:cNvPr>
          <p:cNvPicPr>
            <a:picLocks noChangeAspect="1"/>
          </p:cNvPicPr>
          <p:nvPr/>
        </p:nvPicPr>
        <p:blipFill>
          <a:blip r:embed="rId3"/>
          <a:stretch>
            <a:fillRect/>
          </a:stretch>
        </p:blipFill>
        <p:spPr>
          <a:xfrm>
            <a:off x="0" y="816499"/>
            <a:ext cx="5302490" cy="5225001"/>
          </a:xfrm>
          <a:prstGeom prst="rect">
            <a:avLst/>
          </a:prstGeom>
        </p:spPr>
      </p:pic>
      <p:sp>
        <p:nvSpPr>
          <p:cNvPr id="3" name="矩形 2">
            <a:extLst>
              <a:ext uri="{FF2B5EF4-FFF2-40B4-BE49-F238E27FC236}">
                <a16:creationId xmlns:a16="http://schemas.microsoft.com/office/drawing/2014/main" id="{914DB88D-5B22-4107-960A-0008B8904BA6}"/>
              </a:ext>
            </a:extLst>
          </p:cNvPr>
          <p:cNvSpPr/>
          <p:nvPr/>
        </p:nvSpPr>
        <p:spPr>
          <a:xfrm>
            <a:off x="4572000" y="2091772"/>
            <a:ext cx="4483100" cy="943528"/>
          </a:xfrm>
          <a:prstGeom prst="rect">
            <a:avLst/>
          </a:prstGeom>
          <a:solidFill>
            <a:srgbClr val="FF0000">
              <a:alpha val="38000"/>
            </a:srgbClr>
          </a:solidFill>
        </p:spPr>
        <p:txBody>
          <a:bodyPr wrap="square">
            <a:spAutoFit/>
          </a:bodyPr>
          <a:lstStyle/>
          <a:p>
            <a:pPr lvl="0" eaLnBrk="0" fontAlgn="base" hangingPunct="0">
              <a:lnSpc>
                <a:spcPct val="150000"/>
              </a:lnSpc>
              <a:spcBef>
                <a:spcPct val="0"/>
              </a:spcBef>
              <a:spcAft>
                <a:spcPct val="0"/>
              </a:spcAft>
              <a:defRPr/>
            </a:pPr>
            <a:r>
              <a:rPr kumimoji="1" lang="zh-CN" altLang="en-US" sz="2000" dirty="0">
                <a:solidFill>
                  <a:srgbClr val="000000"/>
                </a:solidFill>
                <a:latin typeface="黑体" panose="02010609060101010101" pitchFamily="49" charset="-122"/>
                <a:ea typeface="黑体" panose="02010609060101010101" pitchFamily="49" charset="-122"/>
              </a:rPr>
              <a:t>该引脚接高电平时，</a:t>
            </a:r>
            <a:r>
              <a:rPr kumimoji="1" lang="en-US" altLang="zh-CN" sz="2000" dirty="0">
                <a:solidFill>
                  <a:srgbClr val="000000"/>
                </a:solidFill>
                <a:latin typeface="黑体" panose="02010609060101010101" pitchFamily="49" charset="-122"/>
                <a:ea typeface="黑体" panose="02010609060101010101" pitchFamily="49" charset="-122"/>
              </a:rPr>
              <a:t>CPU</a:t>
            </a:r>
            <a:r>
              <a:rPr kumimoji="1" lang="zh-CN" altLang="en-US" sz="2000" dirty="0">
                <a:solidFill>
                  <a:srgbClr val="000000"/>
                </a:solidFill>
                <a:latin typeface="黑体" panose="02010609060101010101" pitchFamily="49" charset="-122"/>
                <a:ea typeface="黑体" panose="02010609060101010101" pitchFamily="49" charset="-122"/>
              </a:rPr>
              <a:t>处于最小模式</a:t>
            </a:r>
            <a:endParaRPr kumimoji="1" lang="en-US" altLang="zh-CN" sz="2000" dirty="0">
              <a:solidFill>
                <a:srgbClr val="000000"/>
              </a:solidFill>
              <a:latin typeface="黑体" panose="02010609060101010101" pitchFamily="49" charset="-122"/>
              <a:ea typeface="黑体" panose="02010609060101010101" pitchFamily="49" charset="-122"/>
            </a:endParaRPr>
          </a:p>
          <a:p>
            <a:pPr lvl="0" eaLnBrk="0" fontAlgn="base" hangingPunct="0">
              <a:lnSpc>
                <a:spcPct val="150000"/>
              </a:lnSpc>
              <a:spcBef>
                <a:spcPct val="0"/>
              </a:spcBef>
              <a:spcAft>
                <a:spcPct val="0"/>
              </a:spcAft>
              <a:defRPr/>
            </a:pPr>
            <a:r>
              <a:rPr kumimoji="1" lang="zh-CN" altLang="en-US" sz="2000" dirty="0">
                <a:solidFill>
                  <a:srgbClr val="000000"/>
                </a:solidFill>
                <a:latin typeface="黑体" panose="02010609060101010101" pitchFamily="49" charset="-122"/>
                <a:ea typeface="黑体" panose="02010609060101010101" pitchFamily="49" charset="-122"/>
              </a:rPr>
              <a:t>该引脚接低电平时，</a:t>
            </a:r>
            <a:r>
              <a:rPr kumimoji="1" lang="en-US" altLang="zh-CN" sz="2000" dirty="0">
                <a:solidFill>
                  <a:srgbClr val="000000"/>
                </a:solidFill>
                <a:latin typeface="黑体" panose="02010609060101010101" pitchFamily="49" charset="-122"/>
                <a:ea typeface="黑体" panose="02010609060101010101" pitchFamily="49" charset="-122"/>
              </a:rPr>
              <a:t>CPU</a:t>
            </a:r>
            <a:r>
              <a:rPr kumimoji="1" lang="zh-CN" altLang="en-US" sz="2000" dirty="0">
                <a:solidFill>
                  <a:srgbClr val="000000"/>
                </a:solidFill>
                <a:latin typeface="黑体" panose="02010609060101010101" pitchFamily="49" charset="-122"/>
                <a:ea typeface="黑体" panose="02010609060101010101" pitchFamily="49" charset="-122"/>
              </a:rPr>
              <a:t>处于最大模式</a:t>
            </a:r>
          </a:p>
        </p:txBody>
      </p:sp>
      <p:sp>
        <p:nvSpPr>
          <p:cNvPr id="9" name="矩形 8">
            <a:extLst>
              <a:ext uri="{FF2B5EF4-FFF2-40B4-BE49-F238E27FC236}">
                <a16:creationId xmlns:a16="http://schemas.microsoft.com/office/drawing/2014/main" id="{D2AF165E-ADEB-439C-B883-8DA31AFF220B}"/>
              </a:ext>
            </a:extLst>
          </p:cNvPr>
          <p:cNvSpPr/>
          <p:nvPr/>
        </p:nvSpPr>
        <p:spPr>
          <a:xfrm>
            <a:off x="3200144" y="2744901"/>
            <a:ext cx="1028956" cy="290399"/>
          </a:xfrm>
          <a:prstGeom prst="rect">
            <a:avLst/>
          </a:prstGeom>
          <a:solidFill>
            <a:srgbClr val="FF0000">
              <a:alpha val="3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721721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9"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D6DE747C-A6AA-4797-AD9E-3EDD7CFE8D73}"/>
              </a:ext>
            </a:extLst>
          </p:cNvPr>
          <p:cNvPicPr>
            <a:picLocks noChangeAspect="1"/>
          </p:cNvPicPr>
          <p:nvPr/>
        </p:nvPicPr>
        <p:blipFill>
          <a:blip r:embed="rId3"/>
          <a:stretch>
            <a:fillRect/>
          </a:stretch>
        </p:blipFill>
        <p:spPr>
          <a:xfrm>
            <a:off x="0" y="816499"/>
            <a:ext cx="5302490" cy="5225001"/>
          </a:xfrm>
          <a:prstGeom prst="rect">
            <a:avLst/>
          </a:prstGeom>
        </p:spPr>
      </p:pic>
      <p:sp>
        <p:nvSpPr>
          <p:cNvPr id="3" name="矩形 2">
            <a:extLst>
              <a:ext uri="{FF2B5EF4-FFF2-40B4-BE49-F238E27FC236}">
                <a16:creationId xmlns:a16="http://schemas.microsoft.com/office/drawing/2014/main" id="{914DB88D-5B22-4107-960A-0008B8904BA6}"/>
              </a:ext>
            </a:extLst>
          </p:cNvPr>
          <p:cNvSpPr/>
          <p:nvPr/>
        </p:nvSpPr>
        <p:spPr>
          <a:xfrm>
            <a:off x="4572000" y="664099"/>
            <a:ext cx="4483100" cy="1866858"/>
          </a:xfrm>
          <a:prstGeom prst="rect">
            <a:avLst/>
          </a:prstGeom>
          <a:noFill/>
        </p:spPr>
        <p:txBody>
          <a:bodyPr wrap="square">
            <a:spAutoFit/>
          </a:bodyPr>
          <a:lstStyle/>
          <a:p>
            <a:pPr lvl="0" eaLnBrk="0" fontAlgn="base" hangingPunct="0">
              <a:lnSpc>
                <a:spcPct val="150000"/>
              </a:lnSpc>
              <a:spcBef>
                <a:spcPct val="0"/>
              </a:spcBef>
              <a:spcAft>
                <a:spcPct val="0"/>
              </a:spcAft>
              <a:defRPr/>
            </a:pPr>
            <a:r>
              <a:rPr kumimoji="1" lang="zh-CN" altLang="en-US" sz="2000" dirty="0">
                <a:solidFill>
                  <a:srgbClr val="000000"/>
                </a:solidFill>
                <a:latin typeface="黑体" panose="02010609060101010101" pitchFamily="49" charset="-122"/>
                <a:ea typeface="黑体" panose="02010609060101010101" pitchFamily="49" charset="-122"/>
              </a:rPr>
              <a:t>共</a:t>
            </a:r>
            <a:r>
              <a:rPr kumimoji="1" lang="en-US" altLang="zh-CN" sz="2000" dirty="0">
                <a:solidFill>
                  <a:srgbClr val="000000"/>
                </a:solidFill>
                <a:latin typeface="黑体" panose="02010609060101010101" pitchFamily="49" charset="-122"/>
                <a:ea typeface="黑体" panose="02010609060101010101" pitchFamily="49" charset="-122"/>
              </a:rPr>
              <a:t>17</a:t>
            </a:r>
            <a:r>
              <a:rPr kumimoji="1" lang="zh-CN" altLang="en-US" sz="2000" dirty="0">
                <a:solidFill>
                  <a:srgbClr val="000000"/>
                </a:solidFill>
                <a:latin typeface="黑体" panose="02010609060101010101" pitchFamily="49" charset="-122"/>
                <a:ea typeface="黑体" panose="02010609060101010101" pitchFamily="49" charset="-122"/>
              </a:rPr>
              <a:t>条控制总线，其中</a:t>
            </a:r>
            <a:r>
              <a:rPr kumimoji="1" lang="en-US" altLang="zh-CN" sz="2000" dirty="0">
                <a:solidFill>
                  <a:srgbClr val="000000"/>
                </a:solidFill>
                <a:latin typeface="黑体" panose="02010609060101010101" pitchFamily="49" charset="-122"/>
                <a:ea typeface="黑体" panose="02010609060101010101" pitchFamily="49" charset="-122"/>
              </a:rPr>
              <a:t>9</a:t>
            </a:r>
            <a:r>
              <a:rPr kumimoji="1" lang="zh-CN" altLang="en-US" sz="2000" dirty="0">
                <a:solidFill>
                  <a:srgbClr val="000000"/>
                </a:solidFill>
                <a:latin typeface="黑体" panose="02010609060101010101" pitchFamily="49" charset="-122"/>
                <a:ea typeface="黑体" panose="02010609060101010101" pitchFamily="49" charset="-122"/>
              </a:rPr>
              <a:t>条最大最小模式共用，</a:t>
            </a:r>
            <a:r>
              <a:rPr kumimoji="1" lang="en-US" altLang="zh-CN" sz="2000" dirty="0">
                <a:solidFill>
                  <a:srgbClr val="000000"/>
                </a:solidFill>
                <a:latin typeface="黑体" panose="02010609060101010101" pitchFamily="49" charset="-122"/>
                <a:ea typeface="黑体" panose="02010609060101010101" pitchFamily="49" charset="-122"/>
              </a:rPr>
              <a:t>8</a:t>
            </a:r>
            <a:r>
              <a:rPr kumimoji="1" lang="zh-CN" altLang="en-US" sz="2000" dirty="0">
                <a:solidFill>
                  <a:srgbClr val="000000"/>
                </a:solidFill>
                <a:latin typeface="黑体" panose="02010609060101010101" pitchFamily="49" charset="-122"/>
                <a:ea typeface="黑体" panose="02010609060101010101" pitchFamily="49" charset="-122"/>
              </a:rPr>
              <a:t>条控制线在最大最小模式分别有不同的定义（括号内为最大模式下的引脚定义）</a:t>
            </a:r>
          </a:p>
        </p:txBody>
      </p:sp>
    </p:spTree>
    <p:extLst>
      <p:ext uri="{BB962C8B-B14F-4D97-AF65-F5344CB8AC3E}">
        <p14:creationId xmlns:p14="http://schemas.microsoft.com/office/powerpoint/2010/main" val="10626101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D6DE747C-A6AA-4797-AD9E-3EDD7CFE8D73}"/>
              </a:ext>
            </a:extLst>
          </p:cNvPr>
          <p:cNvPicPr>
            <a:picLocks noChangeAspect="1"/>
          </p:cNvPicPr>
          <p:nvPr/>
        </p:nvPicPr>
        <p:blipFill>
          <a:blip r:embed="rId3"/>
          <a:stretch>
            <a:fillRect/>
          </a:stretch>
        </p:blipFill>
        <p:spPr>
          <a:xfrm>
            <a:off x="3841510" y="714899"/>
            <a:ext cx="5302490" cy="5225001"/>
          </a:xfrm>
          <a:prstGeom prst="rect">
            <a:avLst/>
          </a:prstGeom>
        </p:spPr>
      </p:pic>
      <p:sp>
        <p:nvSpPr>
          <p:cNvPr id="3" name="矩形 2">
            <a:extLst>
              <a:ext uri="{FF2B5EF4-FFF2-40B4-BE49-F238E27FC236}">
                <a16:creationId xmlns:a16="http://schemas.microsoft.com/office/drawing/2014/main" id="{914DB88D-5B22-4107-960A-0008B8904BA6}"/>
              </a:ext>
            </a:extLst>
          </p:cNvPr>
          <p:cNvSpPr/>
          <p:nvPr/>
        </p:nvSpPr>
        <p:spPr>
          <a:xfrm>
            <a:off x="165100" y="3954207"/>
            <a:ext cx="3530600" cy="1405193"/>
          </a:xfrm>
          <a:prstGeom prst="rect">
            <a:avLst/>
          </a:prstGeom>
          <a:solidFill>
            <a:srgbClr val="FF0000">
              <a:alpha val="38000"/>
            </a:srgbClr>
          </a:solidFill>
        </p:spPr>
        <p:txBody>
          <a:bodyPr wrap="square">
            <a:spAutoFit/>
          </a:bodyPr>
          <a:lstStyle/>
          <a:p>
            <a:pPr lvl="0" eaLnBrk="0" fontAlgn="base" hangingPunct="0">
              <a:lnSpc>
                <a:spcPct val="150000"/>
              </a:lnSpc>
              <a:spcBef>
                <a:spcPct val="0"/>
              </a:spcBef>
              <a:spcAft>
                <a:spcPct val="0"/>
              </a:spcAft>
              <a:defRPr/>
            </a:pPr>
            <a:r>
              <a:rPr kumimoji="1" lang="en-US" altLang="zh-CN" sz="2000" dirty="0">
                <a:solidFill>
                  <a:srgbClr val="000000"/>
                </a:solidFill>
                <a:latin typeface="黑体" panose="02010609060101010101" pitchFamily="49" charset="-122"/>
                <a:ea typeface="黑体" panose="02010609060101010101" pitchFamily="49" charset="-122"/>
              </a:rPr>
              <a:t>CLK (Clock)</a:t>
            </a:r>
            <a:r>
              <a:rPr kumimoji="1" lang="zh-CN" altLang="en-US" sz="2000" dirty="0">
                <a:solidFill>
                  <a:srgbClr val="000000"/>
                </a:solidFill>
                <a:latin typeface="黑体" panose="02010609060101010101" pitchFamily="49" charset="-122"/>
                <a:ea typeface="黑体" panose="02010609060101010101" pitchFamily="49" charset="-122"/>
              </a:rPr>
              <a:t>，时钟输入端，一般由外接时钟发生器</a:t>
            </a:r>
            <a:r>
              <a:rPr kumimoji="1" lang="en-US" altLang="zh-CN" sz="2000" dirty="0">
                <a:solidFill>
                  <a:srgbClr val="000000"/>
                </a:solidFill>
                <a:latin typeface="黑体" panose="02010609060101010101" pitchFamily="49" charset="-122"/>
                <a:ea typeface="黑体" panose="02010609060101010101" pitchFamily="49" charset="-122"/>
              </a:rPr>
              <a:t>8284A</a:t>
            </a:r>
            <a:r>
              <a:rPr kumimoji="1" lang="zh-CN" altLang="en-US" sz="2000" dirty="0">
                <a:solidFill>
                  <a:srgbClr val="000000"/>
                </a:solidFill>
                <a:latin typeface="黑体" panose="02010609060101010101" pitchFamily="49" charset="-122"/>
                <a:ea typeface="黑体" panose="02010609060101010101" pitchFamily="49" charset="-122"/>
              </a:rPr>
              <a:t>提供时钟信号</a:t>
            </a:r>
          </a:p>
        </p:txBody>
      </p:sp>
      <p:sp>
        <p:nvSpPr>
          <p:cNvPr id="9" name="矩形 8">
            <a:extLst>
              <a:ext uri="{FF2B5EF4-FFF2-40B4-BE49-F238E27FC236}">
                <a16:creationId xmlns:a16="http://schemas.microsoft.com/office/drawing/2014/main" id="{D2AF165E-ADEB-439C-B883-8DA31AFF220B}"/>
              </a:ext>
            </a:extLst>
          </p:cNvPr>
          <p:cNvSpPr/>
          <p:nvPr/>
        </p:nvSpPr>
        <p:spPr>
          <a:xfrm>
            <a:off x="3962400" y="5119801"/>
            <a:ext cx="685800" cy="239599"/>
          </a:xfrm>
          <a:prstGeom prst="rect">
            <a:avLst/>
          </a:prstGeom>
          <a:solidFill>
            <a:srgbClr val="FF0000">
              <a:alpha val="3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951250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9"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D6DE747C-A6AA-4797-AD9E-3EDD7CFE8D73}"/>
              </a:ext>
            </a:extLst>
          </p:cNvPr>
          <p:cNvPicPr>
            <a:picLocks noChangeAspect="1"/>
          </p:cNvPicPr>
          <p:nvPr/>
        </p:nvPicPr>
        <p:blipFill>
          <a:blip r:embed="rId3"/>
          <a:stretch>
            <a:fillRect/>
          </a:stretch>
        </p:blipFill>
        <p:spPr>
          <a:xfrm>
            <a:off x="3841510" y="714899"/>
            <a:ext cx="5302490" cy="5225001"/>
          </a:xfrm>
          <a:prstGeom prst="rect">
            <a:avLst/>
          </a:prstGeom>
        </p:spPr>
      </p:pic>
      <p:sp>
        <p:nvSpPr>
          <p:cNvPr id="3" name="矩形 2">
            <a:extLst>
              <a:ext uri="{FF2B5EF4-FFF2-40B4-BE49-F238E27FC236}">
                <a16:creationId xmlns:a16="http://schemas.microsoft.com/office/drawing/2014/main" id="{914DB88D-5B22-4107-960A-0008B8904BA6}"/>
              </a:ext>
            </a:extLst>
          </p:cNvPr>
          <p:cNvSpPr/>
          <p:nvPr/>
        </p:nvSpPr>
        <p:spPr>
          <a:xfrm>
            <a:off x="237765" y="778143"/>
            <a:ext cx="3530600" cy="4636847"/>
          </a:xfrm>
          <a:prstGeom prst="rect">
            <a:avLst/>
          </a:prstGeom>
          <a:solidFill>
            <a:srgbClr val="FF0000">
              <a:alpha val="38000"/>
            </a:srgbClr>
          </a:solidFill>
        </p:spPr>
        <p:txBody>
          <a:bodyPr wrap="square">
            <a:spAutoFit/>
          </a:bodyPr>
          <a:lstStyle/>
          <a:p>
            <a:pPr lvl="0" eaLnBrk="0" fontAlgn="base" hangingPunct="0">
              <a:lnSpc>
                <a:spcPct val="150000"/>
              </a:lnSpc>
              <a:spcBef>
                <a:spcPct val="0"/>
              </a:spcBef>
              <a:spcAft>
                <a:spcPct val="0"/>
              </a:spcAft>
              <a:defRPr/>
            </a:pPr>
            <a:r>
              <a:rPr kumimoji="1" lang="en-US" altLang="zh-CN" sz="2000" dirty="0">
                <a:solidFill>
                  <a:srgbClr val="000000"/>
                </a:solidFill>
                <a:latin typeface="黑体" panose="02010609060101010101" pitchFamily="49" charset="-122"/>
                <a:ea typeface="黑体" panose="02010609060101010101" pitchFamily="49" charset="-122"/>
              </a:rPr>
              <a:t>NMI </a:t>
            </a:r>
            <a:r>
              <a:rPr kumimoji="1" lang="zh-CN" altLang="en-US" sz="2000" dirty="0">
                <a:solidFill>
                  <a:srgbClr val="000000"/>
                </a:solidFill>
                <a:latin typeface="黑体" panose="02010609060101010101" pitchFamily="49" charset="-122"/>
                <a:ea typeface="黑体" panose="02010609060101010101" pitchFamily="49" charset="-122"/>
              </a:rPr>
              <a:t>非屏蔽中断输入端，上升沿触发有效</a:t>
            </a:r>
          </a:p>
          <a:p>
            <a:pPr lvl="0" eaLnBrk="0" fontAlgn="base" hangingPunct="0">
              <a:lnSpc>
                <a:spcPct val="150000"/>
              </a:lnSpc>
              <a:spcBef>
                <a:spcPct val="0"/>
              </a:spcBef>
              <a:spcAft>
                <a:spcPct val="0"/>
              </a:spcAft>
              <a:defRPr/>
            </a:pPr>
            <a:endParaRPr kumimoji="1" lang="zh-CN" altLang="en-US" sz="2000" dirty="0">
              <a:solidFill>
                <a:srgbClr val="000000"/>
              </a:solidFill>
              <a:latin typeface="黑体" panose="02010609060101010101" pitchFamily="49" charset="-122"/>
              <a:ea typeface="黑体" panose="02010609060101010101" pitchFamily="49" charset="-122"/>
            </a:endParaRPr>
          </a:p>
          <a:p>
            <a:pPr lvl="0" eaLnBrk="0" fontAlgn="base" hangingPunct="0">
              <a:lnSpc>
                <a:spcPct val="150000"/>
              </a:lnSpc>
              <a:spcBef>
                <a:spcPct val="0"/>
              </a:spcBef>
              <a:spcAft>
                <a:spcPct val="0"/>
              </a:spcAft>
              <a:defRPr/>
            </a:pPr>
            <a:r>
              <a:rPr kumimoji="1" lang="zh-CN" altLang="en-US" sz="2000" dirty="0">
                <a:solidFill>
                  <a:srgbClr val="000000"/>
                </a:solidFill>
                <a:latin typeface="黑体" panose="02010609060101010101" pitchFamily="49" charset="-122"/>
                <a:ea typeface="黑体" panose="02010609060101010101" pitchFamily="49" charset="-122"/>
              </a:rPr>
              <a:t>当非屏蔽中断源有中断请求时，将产生一个由低电平到高电平的触发信号至此引脚，向</a:t>
            </a:r>
            <a:r>
              <a:rPr kumimoji="1" lang="en-US" altLang="zh-CN" sz="2000" dirty="0">
                <a:solidFill>
                  <a:srgbClr val="000000"/>
                </a:solidFill>
                <a:latin typeface="黑体" panose="02010609060101010101" pitchFamily="49" charset="-122"/>
                <a:ea typeface="黑体" panose="02010609060101010101" pitchFamily="49" charset="-122"/>
              </a:rPr>
              <a:t>CPU</a:t>
            </a:r>
            <a:r>
              <a:rPr kumimoji="1" lang="zh-CN" altLang="en-US" sz="2000" dirty="0">
                <a:solidFill>
                  <a:srgbClr val="000000"/>
                </a:solidFill>
                <a:latin typeface="黑体" panose="02010609060101010101" pitchFamily="49" charset="-122"/>
                <a:ea typeface="黑体" panose="02010609060101010101" pitchFamily="49" charset="-122"/>
              </a:rPr>
              <a:t>申请中断</a:t>
            </a:r>
          </a:p>
          <a:p>
            <a:pPr lvl="0" eaLnBrk="0" fontAlgn="base" hangingPunct="0">
              <a:lnSpc>
                <a:spcPct val="150000"/>
              </a:lnSpc>
              <a:spcBef>
                <a:spcPct val="0"/>
              </a:spcBef>
              <a:spcAft>
                <a:spcPct val="0"/>
              </a:spcAft>
              <a:defRPr/>
            </a:pPr>
            <a:endParaRPr kumimoji="1" lang="zh-CN" altLang="en-US" sz="2000" dirty="0">
              <a:solidFill>
                <a:srgbClr val="000000"/>
              </a:solidFill>
              <a:latin typeface="黑体" panose="02010609060101010101" pitchFamily="49" charset="-122"/>
              <a:ea typeface="黑体" panose="02010609060101010101" pitchFamily="49" charset="-122"/>
            </a:endParaRPr>
          </a:p>
          <a:p>
            <a:pPr lvl="0" eaLnBrk="0" fontAlgn="base" hangingPunct="0">
              <a:lnSpc>
                <a:spcPct val="150000"/>
              </a:lnSpc>
              <a:spcBef>
                <a:spcPct val="0"/>
              </a:spcBef>
              <a:spcAft>
                <a:spcPct val="0"/>
              </a:spcAft>
              <a:defRPr/>
            </a:pPr>
            <a:r>
              <a:rPr kumimoji="1" lang="zh-CN" altLang="en-US" sz="2000" dirty="0">
                <a:solidFill>
                  <a:srgbClr val="000000"/>
                </a:solidFill>
                <a:latin typeface="黑体" panose="02010609060101010101" pitchFamily="49" charset="-122"/>
                <a:ea typeface="黑体" panose="02010609060101010101" pitchFamily="49" charset="-122"/>
              </a:rPr>
              <a:t>该中断不受</a:t>
            </a:r>
            <a:r>
              <a:rPr kumimoji="1" lang="en-US" altLang="zh-CN" sz="2000" dirty="0">
                <a:solidFill>
                  <a:srgbClr val="000000"/>
                </a:solidFill>
                <a:latin typeface="黑体" panose="02010609060101010101" pitchFamily="49" charset="-122"/>
                <a:ea typeface="黑体" panose="02010609060101010101" pitchFamily="49" charset="-122"/>
              </a:rPr>
              <a:t>IF</a:t>
            </a:r>
            <a:r>
              <a:rPr kumimoji="1" lang="zh-CN" altLang="en-US" sz="2000" dirty="0">
                <a:solidFill>
                  <a:srgbClr val="000000"/>
                </a:solidFill>
                <a:latin typeface="黑体" panose="02010609060101010101" pitchFamily="49" charset="-122"/>
                <a:ea typeface="黑体" panose="02010609060101010101" pitchFamily="49" charset="-122"/>
              </a:rPr>
              <a:t>的影响，不能被软件屏蔽</a:t>
            </a:r>
          </a:p>
        </p:txBody>
      </p:sp>
      <p:sp>
        <p:nvSpPr>
          <p:cNvPr id="9" name="矩形 8">
            <a:extLst>
              <a:ext uri="{FF2B5EF4-FFF2-40B4-BE49-F238E27FC236}">
                <a16:creationId xmlns:a16="http://schemas.microsoft.com/office/drawing/2014/main" id="{D2AF165E-ADEB-439C-B883-8DA31AFF220B}"/>
              </a:ext>
            </a:extLst>
          </p:cNvPr>
          <p:cNvSpPr/>
          <p:nvPr/>
        </p:nvSpPr>
        <p:spPr>
          <a:xfrm>
            <a:off x="3987800" y="4700701"/>
            <a:ext cx="685800" cy="239599"/>
          </a:xfrm>
          <a:prstGeom prst="rect">
            <a:avLst/>
          </a:prstGeom>
          <a:solidFill>
            <a:srgbClr val="FF0000">
              <a:alpha val="3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211125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9"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D6DE747C-A6AA-4797-AD9E-3EDD7CFE8D73}"/>
              </a:ext>
            </a:extLst>
          </p:cNvPr>
          <p:cNvPicPr>
            <a:picLocks noChangeAspect="1"/>
          </p:cNvPicPr>
          <p:nvPr/>
        </p:nvPicPr>
        <p:blipFill>
          <a:blip r:embed="rId3"/>
          <a:stretch>
            <a:fillRect/>
          </a:stretch>
        </p:blipFill>
        <p:spPr>
          <a:xfrm>
            <a:off x="3841510" y="714899"/>
            <a:ext cx="5302490" cy="5225001"/>
          </a:xfrm>
          <a:prstGeom prst="rect">
            <a:avLst/>
          </a:prstGeom>
        </p:spPr>
      </p:pic>
      <p:sp>
        <p:nvSpPr>
          <p:cNvPr id="3" name="矩形 2">
            <a:extLst>
              <a:ext uri="{FF2B5EF4-FFF2-40B4-BE49-F238E27FC236}">
                <a16:creationId xmlns:a16="http://schemas.microsoft.com/office/drawing/2014/main" id="{914DB88D-5B22-4107-960A-0008B8904BA6}"/>
              </a:ext>
            </a:extLst>
          </p:cNvPr>
          <p:cNvSpPr/>
          <p:nvPr/>
        </p:nvSpPr>
        <p:spPr>
          <a:xfrm>
            <a:off x="310910" y="2067541"/>
            <a:ext cx="3530600" cy="3251852"/>
          </a:xfrm>
          <a:prstGeom prst="rect">
            <a:avLst/>
          </a:prstGeom>
          <a:solidFill>
            <a:srgbClr val="FF0000">
              <a:alpha val="38000"/>
            </a:srgbClr>
          </a:solidFill>
        </p:spPr>
        <p:txBody>
          <a:bodyPr wrap="square">
            <a:spAutoFit/>
          </a:bodyPr>
          <a:lstStyle/>
          <a:p>
            <a:pPr lvl="0" eaLnBrk="0" fontAlgn="base" hangingPunct="0">
              <a:lnSpc>
                <a:spcPct val="150000"/>
              </a:lnSpc>
              <a:spcBef>
                <a:spcPct val="0"/>
              </a:spcBef>
              <a:spcAft>
                <a:spcPct val="0"/>
              </a:spcAft>
              <a:defRPr/>
            </a:pPr>
            <a:r>
              <a:rPr kumimoji="1" lang="en-US" altLang="zh-CN" sz="2000" dirty="0">
                <a:solidFill>
                  <a:srgbClr val="000000"/>
                </a:solidFill>
                <a:latin typeface="黑体" panose="02010609060101010101" pitchFamily="49" charset="-122"/>
                <a:ea typeface="黑体" panose="02010609060101010101" pitchFamily="49" charset="-122"/>
              </a:rPr>
              <a:t>INTR </a:t>
            </a:r>
            <a:r>
              <a:rPr kumimoji="1" lang="zh-CN" altLang="en-US" sz="2000" dirty="0">
                <a:solidFill>
                  <a:srgbClr val="000000"/>
                </a:solidFill>
                <a:latin typeface="黑体" panose="02010609060101010101" pitchFamily="49" charset="-122"/>
                <a:ea typeface="黑体" panose="02010609060101010101" pitchFamily="49" charset="-122"/>
              </a:rPr>
              <a:t>可屏蔽中断请求输入端，高电平有效</a:t>
            </a:r>
          </a:p>
          <a:p>
            <a:pPr lvl="0" eaLnBrk="0" fontAlgn="base" hangingPunct="0">
              <a:lnSpc>
                <a:spcPct val="150000"/>
              </a:lnSpc>
              <a:spcBef>
                <a:spcPct val="0"/>
              </a:spcBef>
              <a:spcAft>
                <a:spcPct val="0"/>
              </a:spcAft>
              <a:defRPr/>
            </a:pPr>
            <a:endParaRPr kumimoji="1" lang="zh-CN" altLang="en-US" sz="2000" dirty="0">
              <a:solidFill>
                <a:srgbClr val="000000"/>
              </a:solidFill>
              <a:latin typeface="黑体" panose="02010609060101010101" pitchFamily="49" charset="-122"/>
              <a:ea typeface="黑体" panose="02010609060101010101" pitchFamily="49" charset="-122"/>
            </a:endParaRPr>
          </a:p>
          <a:p>
            <a:pPr lvl="0" eaLnBrk="0" fontAlgn="base" hangingPunct="0">
              <a:lnSpc>
                <a:spcPct val="150000"/>
              </a:lnSpc>
              <a:spcBef>
                <a:spcPct val="0"/>
              </a:spcBef>
              <a:spcAft>
                <a:spcPct val="0"/>
              </a:spcAft>
              <a:defRPr/>
            </a:pPr>
            <a:r>
              <a:rPr kumimoji="1" lang="en-US" altLang="zh-CN" sz="2000" dirty="0">
                <a:solidFill>
                  <a:srgbClr val="000000"/>
                </a:solidFill>
                <a:latin typeface="黑体" panose="02010609060101010101" pitchFamily="49" charset="-122"/>
                <a:ea typeface="黑体" panose="02010609060101010101" pitchFamily="49" charset="-122"/>
              </a:rPr>
              <a:t>CPU</a:t>
            </a:r>
            <a:r>
              <a:rPr kumimoji="1" lang="zh-CN" altLang="en-US" sz="2000" dirty="0">
                <a:solidFill>
                  <a:srgbClr val="000000"/>
                </a:solidFill>
                <a:latin typeface="黑体" panose="02010609060101010101" pitchFamily="49" charset="-122"/>
                <a:ea typeface="黑体" panose="02010609060101010101" pitchFamily="49" charset="-122"/>
              </a:rPr>
              <a:t>在每条指令的最后一个时钟周期检测该引脚，若为高电平，且</a:t>
            </a:r>
            <a:r>
              <a:rPr kumimoji="1" lang="en-US" altLang="zh-CN" sz="2000" dirty="0">
                <a:solidFill>
                  <a:srgbClr val="000000"/>
                </a:solidFill>
                <a:latin typeface="黑体" panose="02010609060101010101" pitchFamily="49" charset="-122"/>
                <a:ea typeface="黑体" panose="02010609060101010101" pitchFamily="49" charset="-122"/>
              </a:rPr>
              <a:t>IF=1</a:t>
            </a:r>
            <a:r>
              <a:rPr kumimoji="1" lang="zh-CN" altLang="en-US" sz="2000" dirty="0">
                <a:solidFill>
                  <a:srgbClr val="000000"/>
                </a:solidFill>
                <a:latin typeface="黑体" panose="02010609060101010101" pitchFamily="49" charset="-122"/>
                <a:ea typeface="黑体" panose="02010609060101010101" pitchFamily="49" charset="-122"/>
              </a:rPr>
              <a:t>，</a:t>
            </a:r>
            <a:r>
              <a:rPr kumimoji="1" lang="en-US" altLang="zh-CN" sz="2000" dirty="0">
                <a:solidFill>
                  <a:srgbClr val="000000"/>
                </a:solidFill>
                <a:latin typeface="黑体" panose="02010609060101010101" pitchFamily="49" charset="-122"/>
                <a:ea typeface="黑体" panose="02010609060101010101" pitchFamily="49" charset="-122"/>
              </a:rPr>
              <a:t>CPU</a:t>
            </a:r>
            <a:r>
              <a:rPr kumimoji="1" lang="zh-CN" altLang="en-US" sz="2000" dirty="0">
                <a:solidFill>
                  <a:srgbClr val="000000"/>
                </a:solidFill>
                <a:latin typeface="黑体" panose="02010609060101010101" pitchFamily="49" charset="-122"/>
                <a:ea typeface="黑体" panose="02010609060101010101" pitchFamily="49" charset="-122"/>
              </a:rPr>
              <a:t>就会在结束当前指令周期后响应中断请求</a:t>
            </a:r>
          </a:p>
        </p:txBody>
      </p:sp>
      <p:sp>
        <p:nvSpPr>
          <p:cNvPr id="9" name="矩形 8">
            <a:extLst>
              <a:ext uri="{FF2B5EF4-FFF2-40B4-BE49-F238E27FC236}">
                <a16:creationId xmlns:a16="http://schemas.microsoft.com/office/drawing/2014/main" id="{D2AF165E-ADEB-439C-B883-8DA31AFF220B}"/>
              </a:ext>
            </a:extLst>
          </p:cNvPr>
          <p:cNvSpPr/>
          <p:nvPr/>
        </p:nvSpPr>
        <p:spPr>
          <a:xfrm>
            <a:off x="3987800" y="4916601"/>
            <a:ext cx="685800" cy="239599"/>
          </a:xfrm>
          <a:prstGeom prst="rect">
            <a:avLst/>
          </a:prstGeom>
          <a:solidFill>
            <a:srgbClr val="FF0000">
              <a:alpha val="3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748467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9"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D6DE747C-A6AA-4797-AD9E-3EDD7CFE8D73}"/>
              </a:ext>
            </a:extLst>
          </p:cNvPr>
          <p:cNvPicPr>
            <a:picLocks noChangeAspect="1"/>
          </p:cNvPicPr>
          <p:nvPr/>
        </p:nvPicPr>
        <p:blipFill>
          <a:blip r:embed="rId3"/>
          <a:stretch>
            <a:fillRect/>
          </a:stretch>
        </p:blipFill>
        <p:spPr>
          <a:xfrm>
            <a:off x="0" y="816499"/>
            <a:ext cx="5302490" cy="5225001"/>
          </a:xfrm>
          <a:prstGeom prst="rect">
            <a:avLst/>
          </a:prstGeom>
        </p:spPr>
      </p:pic>
      <mc:AlternateContent xmlns:mc="http://schemas.openxmlformats.org/markup-compatibility/2006" xmlns:a14="http://schemas.microsoft.com/office/drawing/2010/main">
        <mc:Choice Requires="a14">
          <p:sp>
            <p:nvSpPr>
              <p:cNvPr id="3" name="矩形 2">
                <a:extLst>
                  <a:ext uri="{FF2B5EF4-FFF2-40B4-BE49-F238E27FC236}">
                    <a16:creationId xmlns:a16="http://schemas.microsoft.com/office/drawing/2014/main" id="{914DB88D-5B22-4107-960A-0008B8904BA6}"/>
                  </a:ext>
                </a:extLst>
              </p:cNvPr>
              <p:cNvSpPr/>
              <p:nvPr/>
            </p:nvSpPr>
            <p:spPr>
              <a:xfrm>
                <a:off x="5302490" y="378441"/>
                <a:ext cx="3530600" cy="1866858"/>
              </a:xfrm>
              <a:prstGeom prst="rect">
                <a:avLst/>
              </a:prstGeom>
              <a:solidFill>
                <a:srgbClr val="FF0000">
                  <a:alpha val="38000"/>
                </a:srgbClr>
              </a:solidFill>
            </p:spPr>
            <p:txBody>
              <a:bodyPr wrap="square">
                <a:spAutoFit/>
              </a:bodyPr>
              <a:lstStyle/>
              <a:p>
                <a:pPr lvl="0" eaLnBrk="0" fontAlgn="base" hangingPunct="0">
                  <a:lnSpc>
                    <a:spcPct val="150000"/>
                  </a:lnSpc>
                  <a:spcBef>
                    <a:spcPct val="0"/>
                  </a:spcBef>
                  <a:spcAft>
                    <a:spcPct val="0"/>
                  </a:spcAft>
                  <a:defRPr/>
                </a:pPr>
                <a14:m>
                  <m:oMath xmlns:m="http://schemas.openxmlformats.org/officeDocument/2006/math">
                    <m:acc>
                      <m:accPr>
                        <m:chr m:val="̅"/>
                        <m:ctrlPr>
                          <a:rPr kumimoji="1" lang="en-US" altLang="zh-CN" sz="2000" i="1" dirty="0">
                            <a:solidFill>
                              <a:srgbClr val="000000"/>
                            </a:solidFill>
                            <a:latin typeface="Cambria Math" panose="02040503050406030204" pitchFamily="18" charset="0"/>
                          </a:rPr>
                        </m:ctrlPr>
                      </m:accPr>
                      <m:e>
                        <m:r>
                          <m:rPr>
                            <m:sty m:val="p"/>
                          </m:rPr>
                          <a:rPr kumimoji="1" lang="en-US" altLang="zh-CN" sz="2000" dirty="0">
                            <a:solidFill>
                              <a:srgbClr val="000000"/>
                            </a:solidFill>
                            <a:latin typeface="Cambria Math" panose="02040503050406030204" pitchFamily="18" charset="0"/>
                          </a:rPr>
                          <m:t>RD</m:t>
                        </m:r>
                      </m:e>
                    </m:acc>
                  </m:oMath>
                </a14:m>
                <a:r>
                  <a:rPr kumimoji="1" lang="en-US" altLang="zh-CN" sz="2000" dirty="0">
                    <a:solidFill>
                      <a:srgbClr val="000000"/>
                    </a:solidFill>
                    <a:latin typeface="黑体" panose="02010609060101010101" pitchFamily="49" charset="-122"/>
                    <a:ea typeface="黑体" panose="02010609060101010101" pitchFamily="49" charset="-122"/>
                  </a:rPr>
                  <a:t>(Read)</a:t>
                </a:r>
                <a:r>
                  <a:rPr kumimoji="1" lang="zh-CN" altLang="en-US" sz="2000" dirty="0">
                    <a:solidFill>
                      <a:srgbClr val="000000"/>
                    </a:solidFill>
                    <a:latin typeface="黑体" panose="02010609060101010101" pitchFamily="49" charset="-122"/>
                    <a:ea typeface="黑体" panose="02010609060101010101" pitchFamily="49" charset="-122"/>
                  </a:rPr>
                  <a:t>，读信号输出端，低电平有效</a:t>
                </a:r>
              </a:p>
              <a:p>
                <a:pPr lvl="0" eaLnBrk="0" fontAlgn="base" hangingPunct="0">
                  <a:lnSpc>
                    <a:spcPct val="150000"/>
                  </a:lnSpc>
                  <a:spcBef>
                    <a:spcPct val="0"/>
                  </a:spcBef>
                  <a:spcAft>
                    <a:spcPct val="0"/>
                  </a:spcAft>
                  <a:defRPr/>
                </a:pPr>
                <a:r>
                  <a:rPr kumimoji="1" lang="zh-CN" altLang="en-US" sz="2000" dirty="0">
                    <a:solidFill>
                      <a:srgbClr val="000000"/>
                    </a:solidFill>
                    <a:latin typeface="黑体" panose="02010609060101010101" pitchFamily="49" charset="-122"/>
                    <a:ea typeface="黑体" panose="02010609060101010101" pitchFamily="49" charset="-122"/>
                  </a:rPr>
                  <a:t>有效时表示</a:t>
                </a:r>
                <a:r>
                  <a:rPr kumimoji="1" lang="en-US" altLang="zh-CN" sz="2000" dirty="0">
                    <a:solidFill>
                      <a:srgbClr val="000000"/>
                    </a:solidFill>
                    <a:latin typeface="黑体" panose="02010609060101010101" pitchFamily="49" charset="-122"/>
                    <a:ea typeface="黑体" panose="02010609060101010101" pitchFamily="49" charset="-122"/>
                  </a:rPr>
                  <a:t>CPU</a:t>
                </a:r>
                <a:r>
                  <a:rPr kumimoji="1" lang="zh-CN" altLang="en-US" sz="2000" dirty="0">
                    <a:solidFill>
                      <a:srgbClr val="000000"/>
                    </a:solidFill>
                    <a:latin typeface="黑体" panose="02010609060101010101" pitchFamily="49" charset="-122"/>
                    <a:ea typeface="黑体" panose="02010609060101010101" pitchFamily="49" charset="-122"/>
                  </a:rPr>
                  <a:t>将要从内存储器或</a:t>
                </a:r>
                <a:r>
                  <a:rPr kumimoji="1" lang="en-US" altLang="zh-CN" sz="2000" dirty="0">
                    <a:solidFill>
                      <a:srgbClr val="000000"/>
                    </a:solidFill>
                    <a:latin typeface="黑体" panose="02010609060101010101" pitchFamily="49" charset="-122"/>
                    <a:ea typeface="黑体" panose="02010609060101010101" pitchFamily="49" charset="-122"/>
                  </a:rPr>
                  <a:t>I/O</a:t>
                </a:r>
                <a:r>
                  <a:rPr kumimoji="1" lang="zh-CN" altLang="en-US" sz="2000" dirty="0">
                    <a:solidFill>
                      <a:srgbClr val="000000"/>
                    </a:solidFill>
                    <a:latin typeface="黑体" panose="02010609060101010101" pitchFamily="49" charset="-122"/>
                    <a:ea typeface="黑体" panose="02010609060101010101" pitchFamily="49" charset="-122"/>
                  </a:rPr>
                  <a:t>接口读入数据</a:t>
                </a:r>
              </a:p>
            </p:txBody>
          </p:sp>
        </mc:Choice>
        <mc:Fallback xmlns="">
          <p:sp>
            <p:nvSpPr>
              <p:cNvPr id="3" name="矩形 2">
                <a:extLst>
                  <a:ext uri="{FF2B5EF4-FFF2-40B4-BE49-F238E27FC236}">
                    <a16:creationId xmlns:a16="http://schemas.microsoft.com/office/drawing/2014/main" id="{914DB88D-5B22-4107-960A-0008B8904BA6}"/>
                  </a:ext>
                </a:extLst>
              </p:cNvPr>
              <p:cNvSpPr>
                <a:spLocks noRot="1" noChangeAspect="1" noMove="1" noResize="1" noEditPoints="1" noAdjustHandles="1" noChangeArrowheads="1" noChangeShapeType="1" noTextEdit="1"/>
              </p:cNvSpPr>
              <p:nvPr/>
            </p:nvSpPr>
            <p:spPr>
              <a:xfrm>
                <a:off x="5302490" y="378441"/>
                <a:ext cx="3530600" cy="1866858"/>
              </a:xfrm>
              <a:prstGeom prst="rect">
                <a:avLst/>
              </a:prstGeom>
              <a:blipFill>
                <a:blip r:embed="rId4"/>
                <a:stretch>
                  <a:fillRect l="-1900" b="-4902"/>
                </a:stretch>
              </a:blipFill>
            </p:spPr>
            <p:txBody>
              <a:bodyPr/>
              <a:lstStyle/>
              <a:p>
                <a:r>
                  <a:rPr lang="zh-CN" altLang="en-US">
                    <a:noFill/>
                  </a:rPr>
                  <a:t> </a:t>
                </a:r>
              </a:p>
            </p:txBody>
          </p:sp>
        </mc:Fallback>
      </mc:AlternateContent>
      <p:sp>
        <p:nvSpPr>
          <p:cNvPr id="9" name="矩形 8">
            <a:extLst>
              <a:ext uri="{FF2B5EF4-FFF2-40B4-BE49-F238E27FC236}">
                <a16:creationId xmlns:a16="http://schemas.microsoft.com/office/drawing/2014/main" id="{D2AF165E-ADEB-439C-B883-8DA31AFF220B}"/>
              </a:ext>
            </a:extLst>
          </p:cNvPr>
          <p:cNvSpPr/>
          <p:nvPr/>
        </p:nvSpPr>
        <p:spPr>
          <a:xfrm>
            <a:off x="3086100" y="3002167"/>
            <a:ext cx="685800" cy="239599"/>
          </a:xfrm>
          <a:prstGeom prst="rect">
            <a:avLst/>
          </a:prstGeom>
          <a:solidFill>
            <a:srgbClr val="FF0000">
              <a:alpha val="3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0B41B219-03FA-4E9F-880F-75223543A4BE}"/>
              </a:ext>
            </a:extLst>
          </p:cNvPr>
          <p:cNvSpPr/>
          <p:nvPr/>
        </p:nvSpPr>
        <p:spPr>
          <a:xfrm>
            <a:off x="3060700" y="3687967"/>
            <a:ext cx="685800" cy="239599"/>
          </a:xfrm>
          <a:prstGeom prst="rect">
            <a:avLst/>
          </a:prstGeom>
          <a:solidFill>
            <a:srgbClr val="00B050">
              <a:alpha val="3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252AA51F-1976-423C-8ED7-9C371ADCEEBA}"/>
                  </a:ext>
                </a:extLst>
              </p:cNvPr>
              <p:cNvSpPr/>
              <p:nvPr/>
            </p:nvSpPr>
            <p:spPr>
              <a:xfrm>
                <a:off x="5302490" y="2398066"/>
                <a:ext cx="3530600" cy="4187428"/>
              </a:xfrm>
              <a:prstGeom prst="rect">
                <a:avLst/>
              </a:prstGeom>
              <a:solidFill>
                <a:srgbClr val="00B050">
                  <a:alpha val="38000"/>
                </a:srgbClr>
              </a:solidFill>
            </p:spPr>
            <p:txBody>
              <a:bodyPr wrap="square">
                <a:spAutoFit/>
              </a:bodyPr>
              <a:lstStyle/>
              <a:p>
                <a:pPr lvl="0" eaLnBrk="0" fontAlgn="base" hangingPunct="0">
                  <a:lnSpc>
                    <a:spcPct val="150000"/>
                  </a:lnSpc>
                  <a:spcBef>
                    <a:spcPct val="0"/>
                  </a:spcBef>
                  <a:spcAft>
                    <a:spcPct val="0"/>
                  </a:spcAft>
                  <a:defRPr/>
                </a:pPr>
                <a14:m>
                  <m:oMath xmlns:m="http://schemas.openxmlformats.org/officeDocument/2006/math">
                    <m:acc>
                      <m:accPr>
                        <m:chr m:val="̅"/>
                        <m:ctrlPr>
                          <a:rPr kumimoji="1" lang="en-US" altLang="zh-CN" sz="2000" i="1">
                            <a:solidFill>
                              <a:srgbClr val="000000"/>
                            </a:solidFill>
                            <a:latin typeface="Cambria Math" panose="02040503050406030204" pitchFamily="18" charset="0"/>
                          </a:rPr>
                        </m:ctrlPr>
                      </m:accPr>
                      <m:e>
                        <m:r>
                          <m:rPr>
                            <m:sty m:val="p"/>
                          </m:rPr>
                          <a:rPr kumimoji="1" lang="en-US" altLang="zh-CN" sz="2000" i="1">
                            <a:solidFill>
                              <a:srgbClr val="000000"/>
                            </a:solidFill>
                            <a:latin typeface="Cambria Math" panose="02040503050406030204" pitchFamily="18" charset="0"/>
                          </a:rPr>
                          <m:t>WR</m:t>
                        </m:r>
                      </m:e>
                    </m:acc>
                  </m:oMath>
                </a14:m>
                <a:r>
                  <a:rPr kumimoji="1" lang="en-US" altLang="zh-CN" sz="2000" dirty="0">
                    <a:solidFill>
                      <a:srgbClr val="000000"/>
                    </a:solidFill>
                    <a:latin typeface="黑体" panose="02010609060101010101" pitchFamily="49" charset="-122"/>
                    <a:ea typeface="黑体" panose="02010609060101010101" pitchFamily="49" charset="-122"/>
                  </a:rPr>
                  <a:t> (</a:t>
                </a:r>
                <a:r>
                  <a:rPr kumimoji="1" lang="en-US" altLang="zh-CN" sz="2000" dirty="0" err="1">
                    <a:solidFill>
                      <a:srgbClr val="000000"/>
                    </a:solidFill>
                    <a:latin typeface="黑体" panose="02010609060101010101" pitchFamily="49" charset="-122"/>
                    <a:ea typeface="黑体" panose="02010609060101010101" pitchFamily="49" charset="-122"/>
                  </a:rPr>
                  <a:t>Wirte</a:t>
                </a:r>
                <a:r>
                  <a:rPr kumimoji="1" lang="en-US" altLang="zh-CN" sz="2000" dirty="0">
                    <a:solidFill>
                      <a:srgbClr val="000000"/>
                    </a:solidFill>
                    <a:latin typeface="黑体" panose="02010609060101010101" pitchFamily="49" charset="-122"/>
                    <a:ea typeface="黑体" panose="02010609060101010101" pitchFamily="49" charset="-122"/>
                  </a:rPr>
                  <a:t>)</a:t>
                </a:r>
                <a:r>
                  <a:rPr kumimoji="1" lang="zh-CN" altLang="en-US" sz="2000" dirty="0">
                    <a:solidFill>
                      <a:srgbClr val="000000"/>
                    </a:solidFill>
                    <a:latin typeface="黑体" panose="02010609060101010101" pitchFamily="49" charset="-122"/>
                    <a:ea typeface="黑体" panose="02010609060101010101" pitchFamily="49" charset="-122"/>
                  </a:rPr>
                  <a:t>，写信号输出端，低电平有效</a:t>
                </a:r>
                <a:endParaRPr kumimoji="1" lang="en-US" altLang="zh-CN" sz="2000" dirty="0">
                  <a:solidFill>
                    <a:srgbClr val="000000"/>
                  </a:solidFill>
                  <a:latin typeface="黑体" panose="02010609060101010101" pitchFamily="49" charset="-122"/>
                  <a:ea typeface="黑体" panose="02010609060101010101" pitchFamily="49" charset="-122"/>
                </a:endParaRPr>
              </a:p>
              <a:p>
                <a:pPr lvl="0" eaLnBrk="0" fontAlgn="base" hangingPunct="0">
                  <a:lnSpc>
                    <a:spcPct val="150000"/>
                  </a:lnSpc>
                  <a:spcBef>
                    <a:spcPct val="0"/>
                  </a:spcBef>
                  <a:spcAft>
                    <a:spcPct val="0"/>
                  </a:spcAft>
                  <a:defRPr/>
                </a:pPr>
                <a:endParaRPr kumimoji="1" lang="en-US" altLang="zh-CN" sz="2000" dirty="0">
                  <a:solidFill>
                    <a:srgbClr val="000000"/>
                  </a:solidFill>
                  <a:latin typeface="黑体" panose="02010609060101010101" pitchFamily="49" charset="-122"/>
                  <a:ea typeface="黑体" panose="02010609060101010101" pitchFamily="49" charset="-122"/>
                </a:endParaRPr>
              </a:p>
              <a:p>
                <a:pPr lvl="0" eaLnBrk="0" fontAlgn="base" hangingPunct="0">
                  <a:lnSpc>
                    <a:spcPct val="150000"/>
                  </a:lnSpc>
                  <a:spcBef>
                    <a:spcPct val="0"/>
                  </a:spcBef>
                  <a:spcAft>
                    <a:spcPct val="0"/>
                  </a:spcAft>
                  <a:defRPr/>
                </a:pPr>
                <a:r>
                  <a:rPr kumimoji="1" lang="zh-CN" altLang="en-US" sz="2000" dirty="0">
                    <a:solidFill>
                      <a:srgbClr val="000000"/>
                    </a:solidFill>
                    <a:latin typeface="黑体" panose="02010609060101010101" pitchFamily="49" charset="-122"/>
                    <a:ea typeface="黑体" panose="02010609060101010101" pitchFamily="49" charset="-122"/>
                  </a:rPr>
                  <a:t>与</a:t>
                </a:r>
                <a14:m>
                  <m:oMath xmlns:m="http://schemas.openxmlformats.org/officeDocument/2006/math">
                    <m:r>
                      <a:rPr kumimoji="1" lang="zh-CN" altLang="en-US" sz="2000" i="1">
                        <a:solidFill>
                          <a:srgbClr val="000000"/>
                        </a:solidFill>
                        <a:latin typeface="Cambria Math" panose="02040503050406030204" pitchFamily="18" charset="0"/>
                      </a:rPr>
                      <m:t>读信号</m:t>
                    </m:r>
                    <m:acc>
                      <m:accPr>
                        <m:chr m:val="̅"/>
                        <m:ctrlPr>
                          <a:rPr kumimoji="1" lang="en-US" altLang="zh-CN" sz="2000" i="1">
                            <a:solidFill>
                              <a:srgbClr val="000000"/>
                            </a:solidFill>
                            <a:latin typeface="Cambria Math" panose="02040503050406030204" pitchFamily="18" charset="0"/>
                          </a:rPr>
                        </m:ctrlPr>
                      </m:accPr>
                      <m:e>
                        <m:r>
                          <m:rPr>
                            <m:sty m:val="p"/>
                          </m:rPr>
                          <a:rPr kumimoji="1" lang="en-US" altLang="zh-CN" sz="2000" i="1">
                            <a:solidFill>
                              <a:srgbClr val="000000"/>
                            </a:solidFill>
                            <a:latin typeface="Cambria Math" panose="02040503050406030204" pitchFamily="18" charset="0"/>
                          </a:rPr>
                          <m:t>RD</m:t>
                        </m:r>
                      </m:e>
                    </m:acc>
                  </m:oMath>
                </a14:m>
                <a:r>
                  <a:rPr kumimoji="1" lang="en-US" altLang="zh-CN" sz="2000" dirty="0">
                    <a:solidFill>
                      <a:srgbClr val="000000"/>
                    </a:solidFill>
                    <a:latin typeface="黑体" panose="02010609060101010101" pitchFamily="49" charset="-122"/>
                    <a:ea typeface="黑体" panose="02010609060101010101" pitchFamily="49" charset="-122"/>
                  </a:rPr>
                  <a:t> </a:t>
                </a:r>
                <a:r>
                  <a:rPr kumimoji="1" lang="zh-CN" altLang="en-US" sz="2000" dirty="0">
                    <a:solidFill>
                      <a:srgbClr val="000000"/>
                    </a:solidFill>
                    <a:latin typeface="黑体" panose="02010609060101010101" pitchFamily="49" charset="-122"/>
                    <a:ea typeface="黑体" panose="02010609060101010101" pitchFamily="49" charset="-122"/>
                  </a:rPr>
                  <a:t>输出端类似，有效时表示</a:t>
                </a:r>
                <a:r>
                  <a:rPr kumimoji="1" lang="en-US" altLang="zh-CN" sz="2000" dirty="0">
                    <a:solidFill>
                      <a:srgbClr val="000000"/>
                    </a:solidFill>
                    <a:latin typeface="黑体" panose="02010609060101010101" pitchFamily="49" charset="-122"/>
                    <a:ea typeface="黑体" panose="02010609060101010101" pitchFamily="49" charset="-122"/>
                  </a:rPr>
                  <a:t>CPU</a:t>
                </a:r>
                <a:r>
                  <a:rPr kumimoji="1" lang="zh-CN" altLang="en-US" sz="2000" dirty="0">
                    <a:solidFill>
                      <a:srgbClr val="000000"/>
                    </a:solidFill>
                    <a:latin typeface="黑体" panose="02010609060101010101" pitchFamily="49" charset="-122"/>
                    <a:ea typeface="黑体" panose="02010609060101010101" pitchFamily="49" charset="-122"/>
                  </a:rPr>
                  <a:t>要将数据输出到内存或</a:t>
                </a:r>
                <a:r>
                  <a:rPr kumimoji="1" lang="en-US" altLang="zh-CN" sz="2000" dirty="0">
                    <a:solidFill>
                      <a:srgbClr val="000000"/>
                    </a:solidFill>
                    <a:latin typeface="微软雅黑" panose="020B0503020204020204" pitchFamily="34" charset="-122"/>
                    <a:ea typeface="微软雅黑" panose="020B0503020204020204" pitchFamily="34" charset="-122"/>
                  </a:rPr>
                  <a:t>I/O</a:t>
                </a:r>
                <a:r>
                  <a:rPr kumimoji="1" lang="zh-CN" altLang="en-US" sz="2000" dirty="0">
                    <a:solidFill>
                      <a:srgbClr val="000000"/>
                    </a:solidFill>
                    <a:latin typeface="黑体" panose="02010609060101010101" pitchFamily="49" charset="-122"/>
                    <a:ea typeface="黑体" panose="02010609060101010101" pitchFamily="49" charset="-122"/>
                  </a:rPr>
                  <a:t>口</a:t>
                </a:r>
                <a:endParaRPr kumimoji="1" lang="en-US" altLang="zh-CN" sz="2000" dirty="0">
                  <a:solidFill>
                    <a:srgbClr val="000000"/>
                  </a:solidFill>
                  <a:latin typeface="黑体" panose="02010609060101010101" pitchFamily="49" charset="-122"/>
                  <a:ea typeface="黑体" panose="02010609060101010101" pitchFamily="49" charset="-122"/>
                </a:endParaRPr>
              </a:p>
              <a:p>
                <a:pPr lvl="0" eaLnBrk="0" fontAlgn="base" hangingPunct="0">
                  <a:lnSpc>
                    <a:spcPct val="150000"/>
                  </a:lnSpc>
                  <a:spcBef>
                    <a:spcPct val="0"/>
                  </a:spcBef>
                  <a:spcAft>
                    <a:spcPct val="0"/>
                  </a:spcAft>
                  <a:defRPr/>
                </a:pPr>
                <a:endParaRPr kumimoji="1" lang="en-US" altLang="zh-CN" sz="2000" dirty="0">
                  <a:solidFill>
                    <a:srgbClr val="000000"/>
                  </a:solidFill>
                  <a:latin typeface="黑体" panose="02010609060101010101" pitchFamily="49" charset="-122"/>
                  <a:ea typeface="黑体" panose="02010609060101010101" pitchFamily="49" charset="-122"/>
                </a:endParaRPr>
              </a:p>
              <a:p>
                <a:pPr lvl="0" eaLnBrk="0" fontAlgn="base" hangingPunct="0">
                  <a:lnSpc>
                    <a:spcPct val="150000"/>
                  </a:lnSpc>
                  <a:spcBef>
                    <a:spcPct val="0"/>
                  </a:spcBef>
                  <a:spcAft>
                    <a:spcPct val="0"/>
                  </a:spcAft>
                  <a:defRPr/>
                </a:pPr>
                <a:r>
                  <a:rPr kumimoji="1" lang="zh-CN" altLang="en-US" sz="2000" dirty="0">
                    <a:solidFill>
                      <a:srgbClr val="000000"/>
                    </a:solidFill>
                    <a:latin typeface="黑体" panose="02010609060101010101" pitchFamily="49" charset="-122"/>
                    <a:ea typeface="黑体" panose="02010609060101010101" pitchFamily="49" charset="-122"/>
                  </a:rPr>
                  <a:t>写内存还是写</a:t>
                </a:r>
                <a:r>
                  <a:rPr kumimoji="1" lang="en-US" altLang="zh-CN" sz="2000" dirty="0">
                    <a:solidFill>
                      <a:srgbClr val="000000"/>
                    </a:solidFill>
                    <a:latin typeface="微软雅黑" panose="020B0503020204020204" pitchFamily="34" charset="-122"/>
                    <a:ea typeface="微软雅黑" panose="020B0503020204020204" pitchFamily="34" charset="-122"/>
                  </a:rPr>
                  <a:t>I/O</a:t>
                </a:r>
                <a:r>
                  <a:rPr kumimoji="1" lang="zh-CN" altLang="en-US" sz="2000" dirty="0">
                    <a:solidFill>
                      <a:srgbClr val="000000"/>
                    </a:solidFill>
                    <a:latin typeface="黑体" panose="02010609060101010101" pitchFamily="49" charset="-122"/>
                    <a:ea typeface="黑体" panose="02010609060101010101" pitchFamily="49" charset="-122"/>
                  </a:rPr>
                  <a:t>口，由第</a:t>
                </a:r>
                <a:r>
                  <a:rPr kumimoji="1" lang="en-US" altLang="zh-CN" sz="2000" dirty="0">
                    <a:solidFill>
                      <a:srgbClr val="000000"/>
                    </a:solidFill>
                    <a:latin typeface="黑体" panose="02010609060101010101" pitchFamily="49" charset="-122"/>
                    <a:ea typeface="黑体" panose="02010609060101010101" pitchFamily="49" charset="-122"/>
                  </a:rPr>
                  <a:t>28</a:t>
                </a:r>
                <a:r>
                  <a:rPr kumimoji="1" lang="zh-CN" altLang="en-US" sz="2000" dirty="0">
                    <a:solidFill>
                      <a:srgbClr val="000000"/>
                    </a:solidFill>
                    <a:latin typeface="黑体" panose="02010609060101010101" pitchFamily="49" charset="-122"/>
                    <a:ea typeface="黑体" panose="02010609060101010101" pitchFamily="49" charset="-122"/>
                  </a:rPr>
                  <a:t>号引脚的输出信号</a:t>
                </a:r>
                <a14:m>
                  <m:oMath xmlns:m="http://schemas.openxmlformats.org/officeDocument/2006/math">
                    <m:r>
                      <m:rPr>
                        <m:sty m:val="p"/>
                      </m:rPr>
                      <a:rPr kumimoji="1" lang="en-US" altLang="zh-CN" sz="2000" i="1" dirty="0">
                        <a:solidFill>
                          <a:srgbClr val="000000"/>
                        </a:solidFill>
                        <a:latin typeface="Cambria Math" panose="02040503050406030204" pitchFamily="18" charset="0"/>
                      </a:rPr>
                      <m:t>M</m:t>
                    </m:r>
                    <m:r>
                      <a:rPr kumimoji="1" lang="en-US" altLang="zh-CN" sz="2000" i="1" dirty="0">
                        <a:solidFill>
                          <a:srgbClr val="000000"/>
                        </a:solidFill>
                        <a:latin typeface="Cambria Math" panose="02040503050406030204" pitchFamily="18" charset="0"/>
                      </a:rPr>
                      <m:t>/</m:t>
                    </m:r>
                    <m:acc>
                      <m:accPr>
                        <m:chr m:val="̅"/>
                        <m:ctrlPr>
                          <a:rPr kumimoji="1" lang="en-US" altLang="zh-CN" sz="2000" i="1">
                            <a:solidFill>
                              <a:srgbClr val="000000"/>
                            </a:solidFill>
                            <a:latin typeface="Cambria Math" panose="02040503050406030204" pitchFamily="18" charset="0"/>
                          </a:rPr>
                        </m:ctrlPr>
                      </m:accPr>
                      <m:e>
                        <m:r>
                          <m:rPr>
                            <m:sty m:val="p"/>
                          </m:rPr>
                          <a:rPr kumimoji="1" lang="en-US" altLang="zh-CN" sz="2000" i="1">
                            <a:solidFill>
                              <a:srgbClr val="000000"/>
                            </a:solidFill>
                            <a:latin typeface="Cambria Math" panose="02040503050406030204" pitchFamily="18" charset="0"/>
                          </a:rPr>
                          <m:t>IO</m:t>
                        </m:r>
                      </m:e>
                    </m:acc>
                  </m:oMath>
                </a14:m>
                <a:r>
                  <a:rPr kumimoji="1" lang="zh-CN" altLang="en-US" sz="2000" dirty="0">
                    <a:solidFill>
                      <a:srgbClr val="000000"/>
                    </a:solidFill>
                    <a:latin typeface="黑体" panose="02010609060101010101" pitchFamily="49" charset="-122"/>
                    <a:ea typeface="黑体" panose="02010609060101010101" pitchFamily="49" charset="-122"/>
                  </a:rPr>
                  <a:t>决定</a:t>
                </a:r>
                <a:endParaRPr kumimoji="1" lang="en-US" altLang="zh-CN" sz="2000" dirty="0">
                  <a:solidFill>
                    <a:srgbClr val="000000"/>
                  </a:solidFill>
                  <a:latin typeface="黑体" panose="02010609060101010101" pitchFamily="49" charset="-122"/>
                  <a:ea typeface="黑体" panose="02010609060101010101" pitchFamily="49" charset="-122"/>
                </a:endParaRPr>
              </a:p>
            </p:txBody>
          </p:sp>
        </mc:Choice>
        <mc:Fallback xmlns="">
          <p:sp>
            <p:nvSpPr>
              <p:cNvPr id="6" name="矩形 5">
                <a:extLst>
                  <a:ext uri="{FF2B5EF4-FFF2-40B4-BE49-F238E27FC236}">
                    <a16:creationId xmlns:a16="http://schemas.microsoft.com/office/drawing/2014/main" id="{252AA51F-1976-423C-8ED7-9C371ADCEEBA}"/>
                  </a:ext>
                </a:extLst>
              </p:cNvPr>
              <p:cNvSpPr>
                <a:spLocks noRot="1" noChangeAspect="1" noMove="1" noResize="1" noEditPoints="1" noAdjustHandles="1" noChangeArrowheads="1" noChangeShapeType="1" noTextEdit="1"/>
              </p:cNvSpPr>
              <p:nvPr/>
            </p:nvSpPr>
            <p:spPr>
              <a:xfrm>
                <a:off x="5302490" y="2398066"/>
                <a:ext cx="3530600" cy="4187428"/>
              </a:xfrm>
              <a:prstGeom prst="rect">
                <a:avLst/>
              </a:prstGeom>
              <a:blipFill>
                <a:blip r:embed="rId5"/>
                <a:stretch>
                  <a:fillRect l="-1900" b="-131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859146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9" grpId="0" animBg="1"/>
      <p:bldP spid="5" grpId="0" animBg="1"/>
      <p:bldP spid="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2"/>
          <a:srcRect l="43478"/>
          <a:stretch/>
        </p:blipFill>
        <p:spPr>
          <a:xfrm>
            <a:off x="3982453" y="12356"/>
            <a:ext cx="5177292" cy="6802137"/>
          </a:xfrm>
          <a:prstGeom prst="rect">
            <a:avLst/>
          </a:prstGeom>
        </p:spPr>
      </p:pic>
      <p:sp>
        <p:nvSpPr>
          <p:cNvPr id="5" name="文本框 4"/>
          <p:cNvSpPr txBox="1"/>
          <p:nvPr/>
        </p:nvSpPr>
        <p:spPr>
          <a:xfrm>
            <a:off x="176618" y="1494372"/>
            <a:ext cx="3855261" cy="3378418"/>
          </a:xfrm>
          <a:prstGeom prst="rect">
            <a:avLst/>
          </a:prstGeom>
          <a:solidFill>
            <a:schemeClr val="bg1">
              <a:lumMod val="95000"/>
            </a:schemeClr>
          </a:solidFill>
          <a:ln w="19050">
            <a:solidFill>
              <a:schemeClr val="bg1">
                <a:lumMod val="65000"/>
              </a:schemeClr>
            </a:solidFill>
          </a:ln>
        </p:spPr>
        <p:txBody>
          <a:bodyPr wrap="square" rtlCol="0">
            <a:noAutofit/>
          </a:bodyPr>
          <a:lstStyle/>
          <a:p>
            <a:pPr marR="0" lvl="0" defTabSz="914400" eaLnBrk="1" fontAlgn="auto" latinLnBrk="0" hangingPunct="1">
              <a:lnSpc>
                <a:spcPct val="200000"/>
              </a:lnSpc>
              <a:spcBef>
                <a:spcPts val="0"/>
              </a:spcBef>
              <a:spcAft>
                <a:spcPts val="0"/>
              </a:spcAft>
              <a:buClrTx/>
              <a:buSzTx/>
              <a:tabLst/>
              <a:defRPr/>
            </a:pPr>
            <a:r>
              <a:rPr kumimoji="0" lang="zh-CN" altLang="en-US" sz="2000" b="0" i="0" u="none" strike="noStrike" kern="0" cap="none" spc="0" normalizeH="0" baseline="0" noProof="0" dirty="0">
                <a:ln>
                  <a:noFill/>
                </a:ln>
                <a:effectLst/>
                <a:uLnTx/>
                <a:uFillTx/>
                <a:latin typeface="黑体" panose="02010609060101010101" pitchFamily="49" charset="-122"/>
                <a:ea typeface="黑体" panose="02010609060101010101" pitchFamily="49" charset="-122"/>
              </a:rPr>
              <a:t>完成</a:t>
            </a:r>
            <a:r>
              <a:rPr kumimoji="0" lang="en-US" altLang="zh-CN" sz="2000" b="0" i="0" u="none" strike="noStrike" kern="0" cap="none" spc="0" normalizeH="0" baseline="0" noProof="0" dirty="0">
                <a:ln>
                  <a:noFill/>
                </a:ln>
                <a:effectLst/>
                <a:uLnTx/>
                <a:uFillTx/>
                <a:latin typeface="黑体" panose="02010609060101010101" pitchFamily="49" charset="-122"/>
                <a:ea typeface="黑体" panose="02010609060101010101" pitchFamily="49" charset="-122"/>
              </a:rPr>
              <a:t>CPU</a:t>
            </a:r>
            <a:r>
              <a:rPr kumimoji="0" lang="zh-CN" altLang="en-US" sz="2000" b="0" i="0" u="none" strike="noStrike" kern="0" cap="none" spc="0" normalizeH="0" baseline="0" noProof="0" dirty="0">
                <a:ln>
                  <a:noFill/>
                </a:ln>
                <a:effectLst/>
                <a:uLnTx/>
                <a:uFillTx/>
                <a:latin typeface="黑体" panose="02010609060101010101" pitchFamily="49" charset="-122"/>
                <a:ea typeface="黑体" panose="02010609060101010101" pitchFamily="49" charset="-122"/>
              </a:rPr>
              <a:t>与存储器或</a:t>
            </a:r>
            <a:r>
              <a:rPr kumimoji="0" lang="en-US" altLang="zh-CN" sz="2000" b="0" i="0" u="none" strike="noStrike" kern="0" cap="none" spc="0" normalizeH="0" baseline="0" noProof="0" dirty="0">
                <a:ln>
                  <a:noFill/>
                </a:ln>
                <a:effectLst/>
                <a:uLnTx/>
                <a:uFillTx/>
                <a:latin typeface="黑体" panose="02010609060101010101" pitchFamily="49" charset="-122"/>
                <a:ea typeface="黑体" panose="02010609060101010101" pitchFamily="49" charset="-122"/>
              </a:rPr>
              <a:t>I/O</a:t>
            </a:r>
            <a:r>
              <a:rPr kumimoji="0" lang="zh-CN" altLang="en-US" sz="2000" b="0" i="0" u="none" strike="noStrike" kern="0" cap="none" spc="0" normalizeH="0" baseline="0" noProof="0" dirty="0">
                <a:ln>
                  <a:noFill/>
                </a:ln>
                <a:effectLst/>
                <a:uLnTx/>
                <a:uFillTx/>
                <a:latin typeface="黑体" panose="02010609060101010101" pitchFamily="49" charset="-122"/>
                <a:ea typeface="黑体" panose="02010609060101010101" pitchFamily="49" charset="-122"/>
              </a:rPr>
              <a:t>端口之间的数据传送：</a:t>
            </a:r>
            <a:endParaRPr kumimoji="0" lang="en-US" altLang="zh-CN" sz="2000" b="0" i="0" u="none" strike="noStrike" kern="0" cap="none" spc="0" normalizeH="0" baseline="0" noProof="0" dirty="0">
              <a:ln>
                <a:noFill/>
              </a:ln>
              <a:effectLst/>
              <a:uLnTx/>
              <a:uFillTx/>
              <a:latin typeface="黑体" panose="02010609060101010101" pitchFamily="49" charset="-122"/>
              <a:ea typeface="黑体" panose="02010609060101010101" pitchFamily="49" charset="-122"/>
            </a:endParaRPr>
          </a:p>
          <a:p>
            <a:pPr marL="457200" marR="0" lvl="0" indent="-457200" defTabSz="914400" eaLnBrk="1" fontAlgn="auto" latinLnBrk="0" hangingPunct="1">
              <a:lnSpc>
                <a:spcPct val="200000"/>
              </a:lnSpc>
              <a:spcBef>
                <a:spcPts val="0"/>
              </a:spcBef>
              <a:spcAft>
                <a:spcPts val="0"/>
              </a:spcAft>
              <a:buClrTx/>
              <a:buSzTx/>
              <a:buFont typeface="+mj-lt"/>
              <a:buAutoNum type="arabicPeriod"/>
              <a:tabLst/>
              <a:defRPr/>
            </a:pPr>
            <a:r>
              <a:rPr kumimoji="0" lang="zh-CN" altLang="en-US" sz="2000" b="0" i="0" u="none" strike="noStrike" kern="0" cap="none" spc="0" normalizeH="0" baseline="0" noProof="0" dirty="0">
                <a:ln>
                  <a:noFill/>
                </a:ln>
                <a:effectLst/>
                <a:uLnTx/>
                <a:uFillTx/>
                <a:latin typeface="黑体" panose="02010609060101010101" pitchFamily="49" charset="-122"/>
                <a:ea typeface="黑体" panose="02010609060101010101" pitchFamily="49" charset="-122"/>
              </a:rPr>
              <a:t>形成物理地址</a:t>
            </a:r>
            <a:endParaRPr kumimoji="0" lang="en-US" altLang="zh-CN" sz="2000" b="0" i="0" u="none" strike="noStrike" kern="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endParaRPr>
          </a:p>
          <a:p>
            <a:pPr marL="457200" marR="0" lvl="0" indent="-457200" defTabSz="914400" eaLnBrk="1" fontAlgn="auto" latinLnBrk="0" hangingPunct="1">
              <a:lnSpc>
                <a:spcPct val="200000"/>
              </a:lnSpc>
              <a:spcBef>
                <a:spcPts val="0"/>
              </a:spcBef>
              <a:spcAft>
                <a:spcPts val="0"/>
              </a:spcAft>
              <a:buClrTx/>
              <a:buSzTx/>
              <a:buFont typeface="+mj-lt"/>
              <a:buAutoNum type="arabicPeriod" startAt="2"/>
              <a:tabLst/>
              <a:defRPr/>
            </a:pPr>
            <a:r>
              <a:rPr kumimoji="0" lang="zh-CN" altLang="en-US" sz="2000" b="0" i="0" u="none" strike="noStrike" kern="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rPr>
              <a:t>预取指令</a:t>
            </a:r>
            <a:endParaRPr kumimoji="0" lang="en-US" altLang="zh-CN" sz="2000" b="0" i="0" u="none" strike="noStrike" kern="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endParaRPr>
          </a:p>
          <a:p>
            <a:pPr marL="457200" marR="0" lvl="0" indent="-457200" defTabSz="914400" eaLnBrk="1" fontAlgn="auto" latinLnBrk="0" hangingPunct="1">
              <a:lnSpc>
                <a:spcPct val="200000"/>
              </a:lnSpc>
              <a:spcBef>
                <a:spcPts val="0"/>
              </a:spcBef>
              <a:spcAft>
                <a:spcPts val="0"/>
              </a:spcAft>
              <a:buClrTx/>
              <a:buSzTx/>
              <a:buFont typeface="+mj-lt"/>
              <a:buAutoNum type="arabicPeriod" startAt="2"/>
              <a:tabLst/>
              <a:defRPr/>
            </a:pPr>
            <a:r>
              <a:rPr kumimoji="0" lang="zh-CN" altLang="en-US" sz="2000" b="0" i="0" u="none" strike="noStrike" kern="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rPr>
              <a:t>配合</a:t>
            </a:r>
            <a:r>
              <a:rPr kumimoji="0" lang="en-US" altLang="zh-CN" sz="2000" b="0" i="0" u="none" strike="noStrike" kern="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rPr>
              <a:t>EU</a:t>
            </a:r>
            <a:r>
              <a:rPr kumimoji="0" lang="zh-CN" altLang="en-US" sz="2000" b="0" i="0" u="none" strike="noStrike" kern="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rPr>
              <a:t>执行指令，传送数据</a:t>
            </a:r>
          </a:p>
        </p:txBody>
      </p:sp>
    </p:spTree>
    <p:extLst>
      <p:ext uri="{BB962C8B-B14F-4D97-AF65-F5344CB8AC3E}">
        <p14:creationId xmlns:p14="http://schemas.microsoft.com/office/powerpoint/2010/main" val="294876214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D6DE747C-A6AA-4797-AD9E-3EDD7CFE8D73}"/>
              </a:ext>
            </a:extLst>
          </p:cNvPr>
          <p:cNvPicPr>
            <a:picLocks noChangeAspect="1"/>
          </p:cNvPicPr>
          <p:nvPr/>
        </p:nvPicPr>
        <p:blipFill>
          <a:blip r:embed="rId3"/>
          <a:stretch>
            <a:fillRect/>
          </a:stretch>
        </p:blipFill>
        <p:spPr>
          <a:xfrm>
            <a:off x="0" y="816499"/>
            <a:ext cx="5302490" cy="5225001"/>
          </a:xfrm>
          <a:prstGeom prst="rect">
            <a:avLst/>
          </a:prstGeom>
        </p:spPr>
      </p:pic>
      <p:sp>
        <p:nvSpPr>
          <p:cNvPr id="3" name="矩形 2">
            <a:extLst>
              <a:ext uri="{FF2B5EF4-FFF2-40B4-BE49-F238E27FC236}">
                <a16:creationId xmlns:a16="http://schemas.microsoft.com/office/drawing/2014/main" id="{914DB88D-5B22-4107-960A-0008B8904BA6}"/>
              </a:ext>
            </a:extLst>
          </p:cNvPr>
          <p:cNvSpPr/>
          <p:nvPr/>
        </p:nvSpPr>
        <p:spPr>
          <a:xfrm>
            <a:off x="5391390" y="2327983"/>
            <a:ext cx="3530600" cy="3713517"/>
          </a:xfrm>
          <a:prstGeom prst="rect">
            <a:avLst/>
          </a:prstGeom>
          <a:solidFill>
            <a:srgbClr val="FF0000">
              <a:alpha val="38000"/>
            </a:srgbClr>
          </a:solidFill>
        </p:spPr>
        <p:txBody>
          <a:bodyPr wrap="square">
            <a:spAutoFit/>
          </a:bodyPr>
          <a:lstStyle/>
          <a:p>
            <a:pPr lvl="0" eaLnBrk="0" fontAlgn="base" hangingPunct="0">
              <a:lnSpc>
                <a:spcPct val="150000"/>
              </a:lnSpc>
              <a:spcBef>
                <a:spcPct val="0"/>
              </a:spcBef>
              <a:spcAft>
                <a:spcPct val="0"/>
              </a:spcAft>
              <a:defRPr/>
            </a:pPr>
            <a:r>
              <a:rPr kumimoji="1" lang="en-US" altLang="zh-CN" sz="2000" dirty="0">
                <a:solidFill>
                  <a:srgbClr val="000000"/>
                </a:solidFill>
                <a:latin typeface="黑体" panose="02010609060101010101" pitchFamily="49" charset="-122"/>
                <a:ea typeface="黑体" panose="02010609060101010101" pitchFamily="49" charset="-122"/>
              </a:rPr>
              <a:t>READY</a:t>
            </a:r>
            <a:r>
              <a:rPr kumimoji="1" lang="zh-CN" altLang="en-US" sz="2000" dirty="0">
                <a:solidFill>
                  <a:srgbClr val="000000"/>
                </a:solidFill>
                <a:latin typeface="黑体" panose="02010609060101010101" pitchFamily="49" charset="-122"/>
                <a:ea typeface="黑体" panose="02010609060101010101" pitchFamily="49" charset="-122"/>
              </a:rPr>
              <a:t>，“准备就绪”信号输入端，高电平有效</a:t>
            </a:r>
            <a:endParaRPr kumimoji="1" lang="en-US" altLang="zh-CN" sz="2000" dirty="0">
              <a:solidFill>
                <a:srgbClr val="000000"/>
              </a:solidFill>
              <a:latin typeface="黑体" panose="02010609060101010101" pitchFamily="49" charset="-122"/>
              <a:ea typeface="黑体" panose="02010609060101010101" pitchFamily="49" charset="-122"/>
            </a:endParaRPr>
          </a:p>
          <a:p>
            <a:pPr lvl="0" eaLnBrk="0" fontAlgn="base" hangingPunct="0">
              <a:lnSpc>
                <a:spcPct val="150000"/>
              </a:lnSpc>
              <a:spcBef>
                <a:spcPct val="0"/>
              </a:spcBef>
              <a:spcAft>
                <a:spcPct val="0"/>
              </a:spcAft>
              <a:defRPr/>
            </a:pPr>
            <a:endParaRPr kumimoji="1" lang="en-US" altLang="zh-CN" sz="2000" dirty="0">
              <a:solidFill>
                <a:srgbClr val="000000"/>
              </a:solidFill>
              <a:latin typeface="黑体" panose="02010609060101010101" pitchFamily="49" charset="-122"/>
              <a:ea typeface="黑体" panose="02010609060101010101" pitchFamily="49" charset="-122"/>
            </a:endParaRPr>
          </a:p>
          <a:p>
            <a:pPr lvl="0" eaLnBrk="0" fontAlgn="base" hangingPunct="0">
              <a:lnSpc>
                <a:spcPct val="150000"/>
              </a:lnSpc>
              <a:spcBef>
                <a:spcPct val="0"/>
              </a:spcBef>
              <a:spcAft>
                <a:spcPct val="0"/>
              </a:spcAft>
              <a:defRPr/>
            </a:pPr>
            <a:r>
              <a:rPr kumimoji="1" lang="zh-CN" altLang="en-US" sz="2000" dirty="0">
                <a:solidFill>
                  <a:srgbClr val="000000"/>
                </a:solidFill>
                <a:latin typeface="黑体" panose="02010609060101010101" pitchFamily="49" charset="-122"/>
                <a:ea typeface="黑体" panose="02010609060101010101" pitchFamily="49" charset="-122"/>
              </a:rPr>
              <a:t>是由所访问的内存或</a:t>
            </a:r>
            <a:r>
              <a:rPr kumimoji="1" lang="en-US" altLang="zh-CN" sz="2000" dirty="0">
                <a:solidFill>
                  <a:srgbClr val="000000"/>
                </a:solidFill>
                <a:latin typeface="微软雅黑" panose="020B0503020204020204" pitchFamily="34" charset="-122"/>
                <a:ea typeface="微软雅黑" panose="020B0503020204020204" pitchFamily="34" charset="-122"/>
              </a:rPr>
              <a:t>I/O</a:t>
            </a:r>
            <a:r>
              <a:rPr kumimoji="1" lang="zh-CN" altLang="en-US" sz="2000" dirty="0">
                <a:solidFill>
                  <a:srgbClr val="000000"/>
                </a:solidFill>
                <a:latin typeface="黑体" panose="02010609060101010101" pitchFamily="49" charset="-122"/>
                <a:ea typeface="黑体" panose="02010609060101010101" pitchFamily="49" charset="-122"/>
              </a:rPr>
              <a:t>设备发回的响应信号，当信号有效时，表示内存或</a:t>
            </a:r>
            <a:r>
              <a:rPr kumimoji="1" lang="en-US" altLang="zh-CN" sz="2000" dirty="0">
                <a:solidFill>
                  <a:srgbClr val="000000"/>
                </a:solidFill>
                <a:latin typeface="微软雅黑" panose="020B0503020204020204" pitchFamily="34" charset="-122"/>
                <a:ea typeface="微软雅黑" panose="020B0503020204020204" pitchFamily="34" charset="-122"/>
              </a:rPr>
              <a:t>I/O</a:t>
            </a:r>
            <a:r>
              <a:rPr kumimoji="1" lang="zh-CN" altLang="en-US" sz="2000" dirty="0">
                <a:solidFill>
                  <a:srgbClr val="000000"/>
                </a:solidFill>
                <a:latin typeface="黑体" panose="02010609060101010101" pitchFamily="49" charset="-122"/>
                <a:ea typeface="黑体" panose="02010609060101010101" pitchFamily="49" charset="-122"/>
              </a:rPr>
              <a:t>设备准备就绪，马上可以进行一次数据传输</a:t>
            </a:r>
            <a:endParaRPr kumimoji="1" lang="en-US" altLang="zh-CN" sz="2000" dirty="0">
              <a:solidFill>
                <a:srgbClr val="000000"/>
              </a:solidFill>
              <a:latin typeface="黑体" panose="02010609060101010101" pitchFamily="49" charset="-122"/>
              <a:ea typeface="黑体" panose="02010609060101010101" pitchFamily="49" charset="-122"/>
            </a:endParaRPr>
          </a:p>
        </p:txBody>
      </p:sp>
      <p:sp>
        <p:nvSpPr>
          <p:cNvPr id="9" name="矩形 8">
            <a:extLst>
              <a:ext uri="{FF2B5EF4-FFF2-40B4-BE49-F238E27FC236}">
                <a16:creationId xmlns:a16="http://schemas.microsoft.com/office/drawing/2014/main" id="{D2AF165E-ADEB-439C-B883-8DA31AFF220B}"/>
              </a:ext>
            </a:extLst>
          </p:cNvPr>
          <p:cNvSpPr/>
          <p:nvPr/>
        </p:nvSpPr>
        <p:spPr>
          <a:xfrm>
            <a:off x="3213100" y="5288167"/>
            <a:ext cx="828000" cy="239599"/>
          </a:xfrm>
          <a:prstGeom prst="rect">
            <a:avLst/>
          </a:prstGeom>
          <a:solidFill>
            <a:srgbClr val="FF0000">
              <a:alpha val="3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167600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9"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D6DE747C-A6AA-4797-AD9E-3EDD7CFE8D73}"/>
              </a:ext>
            </a:extLst>
          </p:cNvPr>
          <p:cNvPicPr>
            <a:picLocks noChangeAspect="1"/>
          </p:cNvPicPr>
          <p:nvPr/>
        </p:nvPicPr>
        <p:blipFill>
          <a:blip r:embed="rId3"/>
          <a:stretch>
            <a:fillRect/>
          </a:stretch>
        </p:blipFill>
        <p:spPr>
          <a:xfrm>
            <a:off x="0" y="816499"/>
            <a:ext cx="5302490" cy="5225001"/>
          </a:xfrm>
          <a:prstGeom prst="rect">
            <a:avLst/>
          </a:prstGeom>
        </p:spPr>
      </p:pic>
      <mc:AlternateContent xmlns:mc="http://schemas.openxmlformats.org/markup-compatibility/2006" xmlns:a14="http://schemas.microsoft.com/office/drawing/2010/main">
        <mc:Choice Requires="a14">
          <p:sp>
            <p:nvSpPr>
              <p:cNvPr id="3" name="矩形 2">
                <a:extLst>
                  <a:ext uri="{FF2B5EF4-FFF2-40B4-BE49-F238E27FC236}">
                    <a16:creationId xmlns:a16="http://schemas.microsoft.com/office/drawing/2014/main" id="{914DB88D-5B22-4107-960A-0008B8904BA6}"/>
                  </a:ext>
                </a:extLst>
              </p:cNvPr>
              <p:cNvSpPr/>
              <p:nvPr/>
            </p:nvSpPr>
            <p:spPr>
              <a:xfrm>
                <a:off x="5361900" y="1109037"/>
                <a:ext cx="3530600" cy="5099601"/>
              </a:xfrm>
              <a:prstGeom prst="rect">
                <a:avLst/>
              </a:prstGeom>
              <a:solidFill>
                <a:srgbClr val="FF0000">
                  <a:alpha val="38000"/>
                </a:srgbClr>
              </a:solidFill>
            </p:spPr>
            <p:txBody>
              <a:bodyPr wrap="square">
                <a:spAutoFit/>
              </a:bodyPr>
              <a:lstStyle/>
              <a:p>
                <a:pPr lvl="0" eaLnBrk="0" fontAlgn="base" hangingPunct="0">
                  <a:lnSpc>
                    <a:spcPct val="150000"/>
                  </a:lnSpc>
                  <a:spcBef>
                    <a:spcPct val="0"/>
                  </a:spcBef>
                  <a:spcAft>
                    <a:spcPct val="0"/>
                  </a:spcAft>
                  <a:defRPr/>
                </a:pPr>
                <a14:m>
                  <m:oMath xmlns:m="http://schemas.openxmlformats.org/officeDocument/2006/math">
                    <m:acc>
                      <m:accPr>
                        <m:chr m:val="̅"/>
                        <m:ctrlPr>
                          <a:rPr kumimoji="1" lang="en-US" altLang="zh-CN" sz="2000" i="1">
                            <a:solidFill>
                              <a:srgbClr val="000000"/>
                            </a:solidFill>
                            <a:latin typeface="Cambria Math" panose="02040503050406030204" pitchFamily="18" charset="0"/>
                          </a:rPr>
                        </m:ctrlPr>
                      </m:accPr>
                      <m:e>
                        <m:r>
                          <m:rPr>
                            <m:sty m:val="p"/>
                          </m:rPr>
                          <a:rPr kumimoji="1" lang="en-US" altLang="zh-CN" sz="2000">
                            <a:solidFill>
                              <a:srgbClr val="000000"/>
                            </a:solidFill>
                            <a:latin typeface="Cambria Math" panose="02040503050406030204" pitchFamily="18" charset="0"/>
                          </a:rPr>
                          <m:t>TEST</m:t>
                        </m:r>
                      </m:e>
                    </m:acc>
                    <m:r>
                      <a:rPr kumimoji="1" lang="zh-CN" altLang="en-US" sz="2000">
                        <a:solidFill>
                          <a:srgbClr val="000000"/>
                        </a:solidFill>
                        <a:latin typeface="Cambria Math" panose="02040503050406030204" pitchFamily="18" charset="0"/>
                      </a:rPr>
                      <m:t>，</m:t>
                    </m:r>
                  </m:oMath>
                </a14:m>
                <a:r>
                  <a:rPr kumimoji="1" lang="zh-CN" altLang="en-US" sz="2000" dirty="0">
                    <a:solidFill>
                      <a:srgbClr val="000000"/>
                    </a:solidFill>
                    <a:latin typeface="黑体" panose="02010609060101010101" pitchFamily="49" charset="-122"/>
                    <a:ea typeface="黑体" panose="02010609060101010101" pitchFamily="49" charset="-122"/>
                  </a:rPr>
                  <a:t>测试信号输入端，低电平有效</a:t>
                </a:r>
                <a:endParaRPr kumimoji="1" lang="en-US" altLang="zh-CN" sz="2000" dirty="0">
                  <a:solidFill>
                    <a:srgbClr val="000000"/>
                  </a:solidFill>
                  <a:latin typeface="黑体" panose="02010609060101010101" pitchFamily="49" charset="-122"/>
                  <a:ea typeface="黑体" panose="02010609060101010101" pitchFamily="49" charset="-122"/>
                </a:endParaRPr>
              </a:p>
              <a:p>
                <a:pPr lvl="0" eaLnBrk="0" fontAlgn="base" hangingPunct="0">
                  <a:lnSpc>
                    <a:spcPct val="150000"/>
                  </a:lnSpc>
                  <a:spcBef>
                    <a:spcPct val="0"/>
                  </a:spcBef>
                  <a:spcAft>
                    <a:spcPct val="0"/>
                  </a:spcAft>
                  <a:defRPr/>
                </a:pPr>
                <a:endParaRPr kumimoji="1" lang="en-US" altLang="zh-CN" sz="2000" dirty="0">
                  <a:solidFill>
                    <a:srgbClr val="000000"/>
                  </a:solidFill>
                  <a:latin typeface="黑体" panose="02010609060101010101" pitchFamily="49" charset="-122"/>
                  <a:ea typeface="黑体" panose="02010609060101010101" pitchFamily="49" charset="-122"/>
                </a:endParaRPr>
              </a:p>
              <a:p>
                <a:pPr lvl="0" eaLnBrk="0" fontAlgn="base" hangingPunct="0">
                  <a:lnSpc>
                    <a:spcPct val="150000"/>
                  </a:lnSpc>
                  <a:spcBef>
                    <a:spcPct val="0"/>
                  </a:spcBef>
                  <a:spcAft>
                    <a:spcPct val="0"/>
                  </a:spcAft>
                  <a:defRPr/>
                </a:pPr>
                <a:r>
                  <a:rPr kumimoji="1" lang="zh-CN" altLang="en-US" sz="2000" dirty="0">
                    <a:solidFill>
                      <a:srgbClr val="000000"/>
                    </a:solidFill>
                    <a:latin typeface="黑体" panose="02010609060101010101" pitchFamily="49" charset="-122"/>
                    <a:ea typeface="黑体" panose="02010609060101010101" pitchFamily="49" charset="-122"/>
                  </a:rPr>
                  <a:t>与等待指令</a:t>
                </a:r>
                <a:r>
                  <a:rPr kumimoji="1" lang="en-US" altLang="zh-CN" sz="2000" dirty="0">
                    <a:solidFill>
                      <a:srgbClr val="000000"/>
                    </a:solidFill>
                    <a:latin typeface="黑体" panose="02010609060101010101" pitchFamily="49" charset="-122"/>
                    <a:ea typeface="黑体" panose="02010609060101010101" pitchFamily="49" charset="-122"/>
                  </a:rPr>
                  <a:t>WAIT</a:t>
                </a:r>
                <a:r>
                  <a:rPr kumimoji="1" lang="zh-CN" altLang="en-US" sz="2000" dirty="0">
                    <a:solidFill>
                      <a:srgbClr val="000000"/>
                    </a:solidFill>
                    <a:latin typeface="黑体" panose="02010609060101010101" pitchFamily="49" charset="-122"/>
                    <a:ea typeface="黑体" panose="02010609060101010101" pitchFamily="49" charset="-122"/>
                  </a:rPr>
                  <a:t>结合使用，在</a:t>
                </a:r>
                <a:r>
                  <a:rPr kumimoji="1" lang="en-US" altLang="zh-CN" sz="2000" dirty="0">
                    <a:solidFill>
                      <a:srgbClr val="000000"/>
                    </a:solidFill>
                    <a:latin typeface="黑体" panose="02010609060101010101" pitchFamily="49" charset="-122"/>
                    <a:ea typeface="黑体" panose="02010609060101010101" pitchFamily="49" charset="-122"/>
                  </a:rPr>
                  <a:t>CPU</a:t>
                </a:r>
                <a:r>
                  <a:rPr kumimoji="1" lang="zh-CN" altLang="en-US" sz="2000" dirty="0">
                    <a:solidFill>
                      <a:srgbClr val="000000"/>
                    </a:solidFill>
                    <a:latin typeface="黑体" panose="02010609060101010101" pitchFamily="49" charset="-122"/>
                    <a:ea typeface="黑体" panose="02010609060101010101" pitchFamily="49" charset="-122"/>
                  </a:rPr>
                  <a:t>执行</a:t>
                </a:r>
                <a:r>
                  <a:rPr kumimoji="1" lang="en-US" altLang="zh-CN" sz="2000" dirty="0">
                    <a:solidFill>
                      <a:srgbClr val="000000"/>
                    </a:solidFill>
                    <a:latin typeface="黑体" panose="02010609060101010101" pitchFamily="49" charset="-122"/>
                    <a:ea typeface="黑体" panose="02010609060101010101" pitchFamily="49" charset="-122"/>
                  </a:rPr>
                  <a:t>WAIT</a:t>
                </a:r>
                <a:r>
                  <a:rPr kumimoji="1" lang="zh-CN" altLang="en-US" sz="2000" dirty="0">
                    <a:solidFill>
                      <a:srgbClr val="000000"/>
                    </a:solidFill>
                    <a:latin typeface="黑体" panose="02010609060101010101" pitchFamily="49" charset="-122"/>
                    <a:ea typeface="黑体" panose="02010609060101010101" pitchFamily="49" charset="-122"/>
                  </a:rPr>
                  <a:t>指令时，</a:t>
                </a:r>
                <a:r>
                  <a:rPr kumimoji="1" lang="en-US" altLang="zh-CN" sz="2000" dirty="0">
                    <a:solidFill>
                      <a:srgbClr val="000000"/>
                    </a:solidFill>
                    <a:latin typeface="黑体" panose="02010609060101010101" pitchFamily="49" charset="-122"/>
                    <a:ea typeface="黑体" panose="02010609060101010101" pitchFamily="49" charset="-122"/>
                  </a:rPr>
                  <a:t>CPU</a:t>
                </a:r>
                <a:r>
                  <a:rPr kumimoji="1" lang="zh-CN" altLang="en-US" sz="2000" dirty="0">
                    <a:solidFill>
                      <a:srgbClr val="000000"/>
                    </a:solidFill>
                    <a:latin typeface="黑体" panose="02010609060101010101" pitchFamily="49" charset="-122"/>
                    <a:ea typeface="黑体" panose="02010609060101010101" pitchFamily="49" charset="-122"/>
                  </a:rPr>
                  <a:t>处于空闲状态进行等待，并每隔</a:t>
                </a:r>
                <a:r>
                  <a:rPr kumimoji="1" lang="en-US" altLang="zh-CN" sz="2000" dirty="0">
                    <a:solidFill>
                      <a:srgbClr val="000000"/>
                    </a:solidFill>
                    <a:latin typeface="黑体" panose="02010609060101010101" pitchFamily="49" charset="-122"/>
                    <a:ea typeface="黑体" panose="02010609060101010101" pitchFamily="49" charset="-122"/>
                  </a:rPr>
                  <a:t>5</a:t>
                </a:r>
                <a:r>
                  <a:rPr kumimoji="1" lang="zh-CN" altLang="en-US" sz="2000" dirty="0">
                    <a:solidFill>
                      <a:srgbClr val="000000"/>
                    </a:solidFill>
                    <a:latin typeface="黑体" panose="02010609060101010101" pitchFamily="49" charset="-122"/>
                    <a:ea typeface="黑体" panose="02010609060101010101" pitchFamily="49" charset="-122"/>
                  </a:rPr>
                  <a:t>个时钟周期重复检测该信号</a:t>
                </a:r>
                <a:endParaRPr kumimoji="1" lang="en-US" altLang="zh-CN" sz="2000" dirty="0">
                  <a:solidFill>
                    <a:srgbClr val="000000"/>
                  </a:solidFill>
                  <a:latin typeface="黑体" panose="02010609060101010101" pitchFamily="49" charset="-122"/>
                  <a:ea typeface="黑体" panose="02010609060101010101" pitchFamily="49" charset="-122"/>
                </a:endParaRPr>
              </a:p>
              <a:p>
                <a:pPr lvl="0" eaLnBrk="0" fontAlgn="base" hangingPunct="0">
                  <a:lnSpc>
                    <a:spcPct val="150000"/>
                  </a:lnSpc>
                  <a:spcBef>
                    <a:spcPct val="0"/>
                  </a:spcBef>
                  <a:spcAft>
                    <a:spcPct val="0"/>
                  </a:spcAft>
                  <a:defRPr/>
                </a:pPr>
                <a:endParaRPr kumimoji="1" lang="en-US" altLang="zh-CN" sz="2000" dirty="0">
                  <a:solidFill>
                    <a:srgbClr val="000000"/>
                  </a:solidFill>
                  <a:latin typeface="黑体" panose="02010609060101010101" pitchFamily="49" charset="-122"/>
                  <a:ea typeface="黑体" panose="02010609060101010101" pitchFamily="49" charset="-122"/>
                </a:endParaRPr>
              </a:p>
              <a:p>
                <a:pPr lvl="0" eaLnBrk="0" fontAlgn="base" hangingPunct="0">
                  <a:lnSpc>
                    <a:spcPct val="150000"/>
                  </a:lnSpc>
                  <a:spcBef>
                    <a:spcPct val="0"/>
                  </a:spcBef>
                  <a:spcAft>
                    <a:spcPct val="0"/>
                  </a:spcAft>
                  <a:defRPr/>
                </a:pPr>
                <a:r>
                  <a:rPr kumimoji="1" lang="zh-CN" altLang="en-US" sz="2000" dirty="0">
                    <a:solidFill>
                      <a:srgbClr val="000000"/>
                    </a:solidFill>
                    <a:latin typeface="黑体" panose="02010609060101010101" pitchFamily="49" charset="-122"/>
                    <a:ea typeface="黑体" panose="02010609060101010101" pitchFamily="49" charset="-122"/>
                  </a:rPr>
                  <a:t>当检测到该信号为低电平时，结束等待状态，</a:t>
                </a:r>
                <a:r>
                  <a:rPr kumimoji="1" lang="en-US" altLang="zh-CN" sz="2000" dirty="0">
                    <a:solidFill>
                      <a:srgbClr val="000000"/>
                    </a:solidFill>
                    <a:latin typeface="黑体" panose="02010609060101010101" pitchFamily="49" charset="-122"/>
                    <a:ea typeface="黑体" panose="02010609060101010101" pitchFamily="49" charset="-122"/>
                  </a:rPr>
                  <a:t>CPU</a:t>
                </a:r>
                <a:r>
                  <a:rPr kumimoji="1" lang="zh-CN" altLang="en-US" sz="2000" dirty="0">
                    <a:solidFill>
                      <a:srgbClr val="000000"/>
                    </a:solidFill>
                    <a:latin typeface="黑体" panose="02010609060101010101" pitchFamily="49" charset="-122"/>
                    <a:ea typeface="黑体" panose="02010609060101010101" pitchFamily="49" charset="-122"/>
                  </a:rPr>
                  <a:t>继续执行</a:t>
                </a:r>
                <a:r>
                  <a:rPr kumimoji="1" lang="en-US" altLang="zh-CN" sz="2000" dirty="0">
                    <a:solidFill>
                      <a:srgbClr val="000000"/>
                    </a:solidFill>
                    <a:latin typeface="黑体" panose="02010609060101010101" pitchFamily="49" charset="-122"/>
                    <a:ea typeface="黑体" panose="02010609060101010101" pitchFamily="49" charset="-122"/>
                  </a:rPr>
                  <a:t>WAIT</a:t>
                </a:r>
                <a:r>
                  <a:rPr kumimoji="1" lang="zh-CN" altLang="en-US" sz="2000" dirty="0">
                    <a:solidFill>
                      <a:srgbClr val="000000"/>
                    </a:solidFill>
                    <a:latin typeface="黑体" panose="02010609060101010101" pitchFamily="49" charset="-122"/>
                    <a:ea typeface="黑体" panose="02010609060101010101" pitchFamily="49" charset="-122"/>
                  </a:rPr>
                  <a:t>后的指令</a:t>
                </a:r>
                <a:endParaRPr kumimoji="1" lang="en-US" altLang="zh-CN" sz="2000" dirty="0">
                  <a:solidFill>
                    <a:srgbClr val="000000"/>
                  </a:solidFill>
                  <a:latin typeface="黑体" panose="02010609060101010101" pitchFamily="49" charset="-122"/>
                  <a:ea typeface="黑体" panose="02010609060101010101" pitchFamily="49" charset="-122"/>
                </a:endParaRPr>
              </a:p>
            </p:txBody>
          </p:sp>
        </mc:Choice>
        <mc:Fallback xmlns="">
          <p:sp>
            <p:nvSpPr>
              <p:cNvPr id="3" name="矩形 2">
                <a:extLst>
                  <a:ext uri="{FF2B5EF4-FFF2-40B4-BE49-F238E27FC236}">
                    <a16:creationId xmlns:a16="http://schemas.microsoft.com/office/drawing/2014/main" id="{914DB88D-5B22-4107-960A-0008B8904BA6}"/>
                  </a:ext>
                </a:extLst>
              </p:cNvPr>
              <p:cNvSpPr>
                <a:spLocks noRot="1" noChangeAspect="1" noMove="1" noResize="1" noEditPoints="1" noAdjustHandles="1" noChangeArrowheads="1" noChangeShapeType="1" noTextEdit="1"/>
              </p:cNvSpPr>
              <p:nvPr/>
            </p:nvSpPr>
            <p:spPr>
              <a:xfrm>
                <a:off x="5361900" y="1109037"/>
                <a:ext cx="3530600" cy="5099601"/>
              </a:xfrm>
              <a:prstGeom prst="rect">
                <a:avLst/>
              </a:prstGeom>
              <a:blipFill>
                <a:blip r:embed="rId4"/>
                <a:stretch>
                  <a:fillRect l="-1900" r="-518" b="-1196"/>
                </a:stretch>
              </a:blipFill>
            </p:spPr>
            <p:txBody>
              <a:bodyPr/>
              <a:lstStyle/>
              <a:p>
                <a:r>
                  <a:rPr lang="zh-CN" altLang="en-US">
                    <a:noFill/>
                  </a:rPr>
                  <a:t> </a:t>
                </a:r>
              </a:p>
            </p:txBody>
          </p:sp>
        </mc:Fallback>
      </mc:AlternateContent>
      <p:sp>
        <p:nvSpPr>
          <p:cNvPr id="9" name="矩形 8">
            <a:extLst>
              <a:ext uri="{FF2B5EF4-FFF2-40B4-BE49-F238E27FC236}">
                <a16:creationId xmlns:a16="http://schemas.microsoft.com/office/drawing/2014/main" id="{D2AF165E-ADEB-439C-B883-8DA31AFF220B}"/>
              </a:ext>
            </a:extLst>
          </p:cNvPr>
          <p:cNvSpPr/>
          <p:nvPr/>
        </p:nvSpPr>
        <p:spPr>
          <a:xfrm>
            <a:off x="3149600" y="5072267"/>
            <a:ext cx="828000" cy="239599"/>
          </a:xfrm>
          <a:prstGeom prst="rect">
            <a:avLst/>
          </a:prstGeom>
          <a:solidFill>
            <a:srgbClr val="FF0000">
              <a:alpha val="3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880279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9"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D6DE747C-A6AA-4797-AD9E-3EDD7CFE8D73}"/>
              </a:ext>
            </a:extLst>
          </p:cNvPr>
          <p:cNvPicPr>
            <a:picLocks noChangeAspect="1"/>
          </p:cNvPicPr>
          <p:nvPr/>
        </p:nvPicPr>
        <p:blipFill>
          <a:blip r:embed="rId3"/>
          <a:stretch>
            <a:fillRect/>
          </a:stretch>
        </p:blipFill>
        <p:spPr>
          <a:xfrm>
            <a:off x="0" y="816499"/>
            <a:ext cx="5302490" cy="5225001"/>
          </a:xfrm>
          <a:prstGeom prst="rect">
            <a:avLst/>
          </a:prstGeom>
        </p:spPr>
      </p:pic>
      <mc:AlternateContent xmlns:mc="http://schemas.openxmlformats.org/markup-compatibility/2006" xmlns:a14="http://schemas.microsoft.com/office/drawing/2010/main">
        <mc:Choice Requires="a14">
          <p:sp>
            <p:nvSpPr>
              <p:cNvPr id="3" name="矩形 2">
                <a:extLst>
                  <a:ext uri="{FF2B5EF4-FFF2-40B4-BE49-F238E27FC236}">
                    <a16:creationId xmlns:a16="http://schemas.microsoft.com/office/drawing/2014/main" id="{914DB88D-5B22-4107-960A-0008B8904BA6}"/>
                  </a:ext>
                </a:extLst>
              </p:cNvPr>
              <p:cNvSpPr/>
              <p:nvPr/>
            </p:nvSpPr>
            <p:spPr>
              <a:xfrm>
                <a:off x="5361900" y="575637"/>
                <a:ext cx="3530600" cy="6021841"/>
              </a:xfrm>
              <a:prstGeom prst="rect">
                <a:avLst/>
              </a:prstGeom>
              <a:solidFill>
                <a:srgbClr val="FF0000">
                  <a:alpha val="38000"/>
                </a:srgbClr>
              </a:solidFill>
            </p:spPr>
            <p:txBody>
              <a:bodyPr wrap="square">
                <a:spAutoFit/>
              </a:bodyPr>
              <a:lstStyle/>
              <a:p>
                <a:pPr lvl="0" eaLnBrk="0" fontAlgn="base" hangingPunct="0">
                  <a:lnSpc>
                    <a:spcPct val="150000"/>
                  </a:lnSpc>
                  <a:spcBef>
                    <a:spcPct val="0"/>
                  </a:spcBef>
                  <a:spcAft>
                    <a:spcPct val="0"/>
                  </a:spcAft>
                  <a:defRPr/>
                </a:pPr>
                <a14:m>
                  <m:oMath xmlns:m="http://schemas.openxmlformats.org/officeDocument/2006/math">
                    <m:r>
                      <m:rPr>
                        <m:sty m:val="p"/>
                      </m:rPr>
                      <a:rPr kumimoji="1" lang="en-US" altLang="zh-CN" sz="2000">
                        <a:solidFill>
                          <a:srgbClr val="000000"/>
                        </a:solidFill>
                        <a:latin typeface="Cambria Math" panose="02040503050406030204" pitchFamily="18" charset="0"/>
                      </a:rPr>
                      <m:t>RESET</m:t>
                    </m:r>
                    <m:r>
                      <a:rPr kumimoji="1" lang="zh-CN" altLang="en-US" sz="2000">
                        <a:solidFill>
                          <a:srgbClr val="000000"/>
                        </a:solidFill>
                        <a:latin typeface="Cambria Math" panose="02040503050406030204" pitchFamily="18" charset="0"/>
                      </a:rPr>
                      <m:t>，</m:t>
                    </m:r>
                  </m:oMath>
                </a14:m>
                <a:r>
                  <a:rPr kumimoji="1" lang="zh-CN" altLang="en-US" sz="2000" dirty="0">
                    <a:solidFill>
                      <a:srgbClr val="000000"/>
                    </a:solidFill>
                    <a:latin typeface="黑体" panose="02010609060101010101" pitchFamily="49" charset="-122"/>
                    <a:ea typeface="黑体" panose="02010609060101010101" pitchFamily="49" charset="-122"/>
                  </a:rPr>
                  <a:t>复位信号输入端，高电平有效</a:t>
                </a:r>
                <a:endParaRPr kumimoji="1" lang="en-US" altLang="zh-CN" sz="2000" dirty="0">
                  <a:solidFill>
                    <a:srgbClr val="000000"/>
                  </a:solidFill>
                  <a:latin typeface="黑体" panose="02010609060101010101" pitchFamily="49" charset="-122"/>
                  <a:ea typeface="黑体" panose="02010609060101010101" pitchFamily="49" charset="-122"/>
                </a:endParaRPr>
              </a:p>
              <a:p>
                <a:pPr lvl="0" eaLnBrk="0" fontAlgn="base" hangingPunct="0">
                  <a:lnSpc>
                    <a:spcPct val="150000"/>
                  </a:lnSpc>
                  <a:spcBef>
                    <a:spcPct val="0"/>
                  </a:spcBef>
                  <a:spcAft>
                    <a:spcPct val="0"/>
                  </a:spcAft>
                  <a:defRPr/>
                </a:pPr>
                <a:endParaRPr kumimoji="1" lang="en-US" altLang="zh-CN" sz="2000" dirty="0">
                  <a:solidFill>
                    <a:srgbClr val="000000"/>
                  </a:solidFill>
                  <a:latin typeface="黑体" panose="02010609060101010101" pitchFamily="49" charset="-122"/>
                  <a:ea typeface="黑体" panose="02010609060101010101" pitchFamily="49" charset="-122"/>
                </a:endParaRPr>
              </a:p>
              <a:p>
                <a:pPr lvl="0" eaLnBrk="0" fontAlgn="base" hangingPunct="0">
                  <a:lnSpc>
                    <a:spcPct val="150000"/>
                  </a:lnSpc>
                  <a:spcBef>
                    <a:spcPct val="0"/>
                  </a:spcBef>
                  <a:spcAft>
                    <a:spcPct val="0"/>
                  </a:spcAft>
                  <a:defRPr/>
                </a:pPr>
                <a:r>
                  <a:rPr kumimoji="1" lang="en-US" altLang="zh-CN" sz="2000" dirty="0">
                    <a:solidFill>
                      <a:srgbClr val="000000"/>
                    </a:solidFill>
                    <a:latin typeface="黑体" panose="02010609060101010101" pitchFamily="49" charset="-122"/>
                    <a:ea typeface="黑体" panose="02010609060101010101" pitchFamily="49" charset="-122"/>
                  </a:rPr>
                  <a:t>8086/8088 CPU</a:t>
                </a:r>
                <a:r>
                  <a:rPr kumimoji="1" lang="zh-CN" altLang="en-US" sz="2000" dirty="0">
                    <a:solidFill>
                      <a:srgbClr val="000000"/>
                    </a:solidFill>
                    <a:latin typeface="黑体" panose="02010609060101010101" pitchFamily="49" charset="-122"/>
                    <a:ea typeface="黑体" panose="02010609060101010101" pitchFamily="49" charset="-122"/>
                  </a:rPr>
                  <a:t>要求复位信号至少维持</a:t>
                </a:r>
                <a:r>
                  <a:rPr kumimoji="1" lang="en-US" altLang="zh-CN" sz="2000" dirty="0">
                    <a:solidFill>
                      <a:srgbClr val="000000"/>
                    </a:solidFill>
                    <a:latin typeface="黑体" panose="02010609060101010101" pitchFamily="49" charset="-122"/>
                    <a:ea typeface="黑体" panose="02010609060101010101" pitchFamily="49" charset="-122"/>
                  </a:rPr>
                  <a:t>4</a:t>
                </a:r>
                <a:r>
                  <a:rPr kumimoji="1" lang="zh-CN" altLang="en-US" sz="2000" dirty="0">
                    <a:solidFill>
                      <a:srgbClr val="000000"/>
                    </a:solidFill>
                    <a:latin typeface="黑体" panose="02010609060101010101" pitchFamily="49" charset="-122"/>
                    <a:ea typeface="黑体" panose="02010609060101010101" pitchFamily="49" charset="-122"/>
                  </a:rPr>
                  <a:t>个时钟周期的高电平才有效</a:t>
                </a:r>
                <a:endParaRPr kumimoji="1" lang="en-US" altLang="zh-CN" sz="2000" dirty="0">
                  <a:solidFill>
                    <a:srgbClr val="000000"/>
                  </a:solidFill>
                  <a:latin typeface="黑体" panose="02010609060101010101" pitchFamily="49" charset="-122"/>
                  <a:ea typeface="黑体" panose="02010609060101010101" pitchFamily="49" charset="-122"/>
                </a:endParaRPr>
              </a:p>
              <a:p>
                <a:pPr lvl="0" eaLnBrk="0" fontAlgn="base" hangingPunct="0">
                  <a:lnSpc>
                    <a:spcPct val="150000"/>
                  </a:lnSpc>
                  <a:spcBef>
                    <a:spcPct val="0"/>
                  </a:spcBef>
                  <a:spcAft>
                    <a:spcPct val="0"/>
                  </a:spcAft>
                  <a:defRPr/>
                </a:pPr>
                <a:endParaRPr kumimoji="1" lang="en-US" altLang="zh-CN" sz="2000" dirty="0">
                  <a:solidFill>
                    <a:srgbClr val="000000"/>
                  </a:solidFill>
                  <a:latin typeface="黑体" panose="02010609060101010101" pitchFamily="49" charset="-122"/>
                  <a:ea typeface="黑体" panose="02010609060101010101" pitchFamily="49" charset="-122"/>
                </a:endParaRPr>
              </a:p>
              <a:p>
                <a:pPr lvl="0" eaLnBrk="0" fontAlgn="base" hangingPunct="0">
                  <a:lnSpc>
                    <a:spcPct val="150000"/>
                  </a:lnSpc>
                  <a:spcBef>
                    <a:spcPct val="0"/>
                  </a:spcBef>
                  <a:spcAft>
                    <a:spcPct val="0"/>
                  </a:spcAft>
                  <a:defRPr/>
                </a:pPr>
                <a:r>
                  <a:rPr kumimoji="1" lang="zh-CN" altLang="en-US" sz="2000" dirty="0">
                    <a:solidFill>
                      <a:srgbClr val="000000"/>
                    </a:solidFill>
                    <a:latin typeface="黑体" panose="02010609060101010101" pitchFamily="49" charset="-122"/>
                    <a:ea typeface="黑体" panose="02010609060101010101" pitchFamily="49" charset="-122"/>
                  </a:rPr>
                  <a:t>当该信号有效时，</a:t>
                </a:r>
                <a:r>
                  <a:rPr kumimoji="1" lang="en-US" altLang="zh-CN" sz="2000" dirty="0">
                    <a:solidFill>
                      <a:srgbClr val="000000"/>
                    </a:solidFill>
                    <a:latin typeface="黑体" panose="02010609060101010101" pitchFamily="49" charset="-122"/>
                    <a:ea typeface="黑体" panose="02010609060101010101" pitchFamily="49" charset="-122"/>
                  </a:rPr>
                  <a:t>CPU</a:t>
                </a:r>
                <a:r>
                  <a:rPr kumimoji="1" lang="zh-CN" altLang="en-US" sz="2000" dirty="0">
                    <a:solidFill>
                      <a:srgbClr val="000000"/>
                    </a:solidFill>
                    <a:latin typeface="黑体" panose="02010609060101010101" pitchFamily="49" charset="-122"/>
                    <a:ea typeface="黑体" panose="02010609060101010101" pitchFamily="49" charset="-122"/>
                  </a:rPr>
                  <a:t>结束当前操作，并对寄存器</a:t>
                </a:r>
                <a:r>
                  <a:rPr kumimoji="1" lang="en-US" altLang="zh-CN" sz="2000" dirty="0">
                    <a:solidFill>
                      <a:srgbClr val="000000"/>
                    </a:solidFill>
                    <a:latin typeface="黑体" panose="02010609060101010101" pitchFamily="49" charset="-122"/>
                    <a:ea typeface="黑体" panose="02010609060101010101" pitchFamily="49" charset="-122"/>
                  </a:rPr>
                  <a:t>FR</a:t>
                </a:r>
                <a:r>
                  <a:rPr kumimoji="1" lang="zh-CN" altLang="en-US" sz="2000" dirty="0">
                    <a:solidFill>
                      <a:srgbClr val="000000"/>
                    </a:solidFill>
                    <a:latin typeface="黑体" panose="02010609060101010101" pitchFamily="49" charset="-122"/>
                    <a:ea typeface="黑体" panose="02010609060101010101" pitchFamily="49" charset="-122"/>
                  </a:rPr>
                  <a:t>、</a:t>
                </a:r>
                <a:r>
                  <a:rPr kumimoji="1" lang="en-US" altLang="zh-CN" sz="2000" dirty="0">
                    <a:solidFill>
                      <a:srgbClr val="000000"/>
                    </a:solidFill>
                    <a:latin typeface="黑体" panose="02010609060101010101" pitchFamily="49" charset="-122"/>
                    <a:ea typeface="黑体" panose="02010609060101010101" pitchFamily="49" charset="-122"/>
                  </a:rPr>
                  <a:t>IP</a:t>
                </a:r>
                <a:r>
                  <a:rPr kumimoji="1" lang="zh-CN" altLang="en-US" sz="2000" dirty="0">
                    <a:solidFill>
                      <a:srgbClr val="000000"/>
                    </a:solidFill>
                    <a:latin typeface="黑体" panose="02010609060101010101" pitchFamily="49" charset="-122"/>
                    <a:ea typeface="黑体" panose="02010609060101010101" pitchFamily="49" charset="-122"/>
                  </a:rPr>
                  <a:t>、</a:t>
                </a:r>
                <a:r>
                  <a:rPr kumimoji="1" lang="en-US" altLang="zh-CN" sz="2000" dirty="0">
                    <a:solidFill>
                      <a:srgbClr val="000000"/>
                    </a:solidFill>
                    <a:latin typeface="黑体" panose="02010609060101010101" pitchFamily="49" charset="-122"/>
                    <a:ea typeface="黑体" panose="02010609060101010101" pitchFamily="49" charset="-122"/>
                  </a:rPr>
                  <a:t>DS</a:t>
                </a:r>
                <a:r>
                  <a:rPr kumimoji="1" lang="zh-CN" altLang="en-US" sz="2000" dirty="0">
                    <a:solidFill>
                      <a:srgbClr val="000000"/>
                    </a:solidFill>
                    <a:latin typeface="黑体" panose="02010609060101010101" pitchFamily="49" charset="-122"/>
                    <a:ea typeface="黑体" panose="02010609060101010101" pitchFamily="49" charset="-122"/>
                  </a:rPr>
                  <a:t>、</a:t>
                </a:r>
                <a:r>
                  <a:rPr kumimoji="1" lang="en-US" altLang="zh-CN" sz="2000" dirty="0">
                    <a:solidFill>
                      <a:srgbClr val="000000"/>
                    </a:solidFill>
                    <a:latin typeface="黑体" panose="02010609060101010101" pitchFamily="49" charset="-122"/>
                    <a:ea typeface="黑体" panose="02010609060101010101" pitchFamily="49" charset="-122"/>
                  </a:rPr>
                  <a:t>SS</a:t>
                </a:r>
                <a:r>
                  <a:rPr kumimoji="1" lang="zh-CN" altLang="en-US" sz="2000" dirty="0">
                    <a:solidFill>
                      <a:srgbClr val="000000"/>
                    </a:solidFill>
                    <a:latin typeface="黑体" panose="02010609060101010101" pitchFamily="49" charset="-122"/>
                    <a:ea typeface="黑体" panose="02010609060101010101" pitchFamily="49" charset="-122"/>
                  </a:rPr>
                  <a:t>、</a:t>
                </a:r>
                <a:r>
                  <a:rPr kumimoji="1" lang="en-US" altLang="zh-CN" sz="2000" dirty="0">
                    <a:solidFill>
                      <a:srgbClr val="000000"/>
                    </a:solidFill>
                    <a:latin typeface="黑体" panose="02010609060101010101" pitchFamily="49" charset="-122"/>
                    <a:ea typeface="黑体" panose="02010609060101010101" pitchFamily="49" charset="-122"/>
                  </a:rPr>
                  <a:t>ES</a:t>
                </a:r>
                <a:r>
                  <a:rPr kumimoji="1" lang="zh-CN" altLang="en-US" sz="2000" dirty="0">
                    <a:solidFill>
                      <a:srgbClr val="000000"/>
                    </a:solidFill>
                    <a:latin typeface="黑体" panose="02010609060101010101" pitchFamily="49" charset="-122"/>
                    <a:ea typeface="黑体" panose="02010609060101010101" pitchFamily="49" charset="-122"/>
                  </a:rPr>
                  <a:t>及指令队列清零，而将</a:t>
                </a:r>
                <a:r>
                  <a:rPr kumimoji="1" lang="en-US" altLang="zh-CN" sz="2000" dirty="0">
                    <a:solidFill>
                      <a:srgbClr val="000000"/>
                    </a:solidFill>
                    <a:latin typeface="黑体" panose="02010609060101010101" pitchFamily="49" charset="-122"/>
                    <a:ea typeface="黑体" panose="02010609060101010101" pitchFamily="49" charset="-122"/>
                  </a:rPr>
                  <a:t>CS</a:t>
                </a:r>
                <a:r>
                  <a:rPr kumimoji="1" lang="zh-CN" altLang="en-US" sz="2000" dirty="0">
                    <a:solidFill>
                      <a:srgbClr val="000000"/>
                    </a:solidFill>
                    <a:latin typeface="黑体" panose="02010609060101010101" pitchFamily="49" charset="-122"/>
                    <a:ea typeface="黑体" panose="02010609060101010101" pitchFamily="49" charset="-122"/>
                  </a:rPr>
                  <a:t>设置为</a:t>
                </a:r>
                <a:r>
                  <a:rPr kumimoji="1" lang="en-US" altLang="zh-CN" sz="2000" dirty="0">
                    <a:solidFill>
                      <a:srgbClr val="000000"/>
                    </a:solidFill>
                    <a:latin typeface="黑体" panose="02010609060101010101" pitchFamily="49" charset="-122"/>
                    <a:ea typeface="黑体" panose="02010609060101010101" pitchFamily="49" charset="-122"/>
                  </a:rPr>
                  <a:t>FFFFH</a:t>
                </a:r>
                <a:r>
                  <a:rPr kumimoji="1" lang="zh-CN" altLang="en-US" sz="2000" dirty="0">
                    <a:solidFill>
                      <a:srgbClr val="000000"/>
                    </a:solidFill>
                    <a:latin typeface="黑体" panose="02010609060101010101" pitchFamily="49" charset="-122"/>
                    <a:ea typeface="黑体" panose="02010609060101010101" pitchFamily="49" charset="-122"/>
                  </a:rPr>
                  <a:t>，当复位信号为低电平时，</a:t>
                </a:r>
                <a:r>
                  <a:rPr kumimoji="1" lang="en-US" altLang="zh-CN" sz="2000" dirty="0">
                    <a:solidFill>
                      <a:srgbClr val="000000"/>
                    </a:solidFill>
                    <a:latin typeface="黑体" panose="02010609060101010101" pitchFamily="49" charset="-122"/>
                    <a:ea typeface="黑体" panose="02010609060101010101" pitchFamily="49" charset="-122"/>
                  </a:rPr>
                  <a:t>CPU</a:t>
                </a:r>
                <a:r>
                  <a:rPr kumimoji="1" lang="zh-CN" altLang="en-US" sz="2000" dirty="0">
                    <a:solidFill>
                      <a:srgbClr val="000000"/>
                    </a:solidFill>
                    <a:latin typeface="黑体" panose="02010609060101010101" pitchFamily="49" charset="-122"/>
                    <a:ea typeface="黑体" panose="02010609060101010101" pitchFamily="49" charset="-122"/>
                  </a:rPr>
                  <a:t>从</a:t>
                </a:r>
                <a:r>
                  <a:rPr kumimoji="1" lang="en-US" altLang="zh-CN" sz="2000" dirty="0">
                    <a:solidFill>
                      <a:srgbClr val="000000"/>
                    </a:solidFill>
                    <a:latin typeface="黑体" panose="02010609060101010101" pitchFamily="49" charset="-122"/>
                    <a:ea typeface="黑体" panose="02010609060101010101" pitchFamily="49" charset="-122"/>
                  </a:rPr>
                  <a:t>FFFF0H</a:t>
                </a:r>
                <a:r>
                  <a:rPr kumimoji="1" lang="zh-CN" altLang="en-US" sz="2000" dirty="0">
                    <a:solidFill>
                      <a:srgbClr val="000000"/>
                    </a:solidFill>
                    <a:latin typeface="黑体" panose="02010609060101010101" pitchFamily="49" charset="-122"/>
                    <a:ea typeface="黑体" panose="02010609060101010101" pitchFamily="49" charset="-122"/>
                  </a:rPr>
                  <a:t>处开始执行程序</a:t>
                </a:r>
                <a:endParaRPr kumimoji="1" lang="en-US" altLang="zh-CN" sz="2000" dirty="0">
                  <a:solidFill>
                    <a:srgbClr val="000000"/>
                  </a:solidFill>
                  <a:latin typeface="黑体" panose="02010609060101010101" pitchFamily="49" charset="-122"/>
                  <a:ea typeface="黑体" panose="02010609060101010101" pitchFamily="49" charset="-122"/>
                </a:endParaRPr>
              </a:p>
            </p:txBody>
          </p:sp>
        </mc:Choice>
        <mc:Fallback xmlns="">
          <p:sp>
            <p:nvSpPr>
              <p:cNvPr id="3" name="矩形 2">
                <a:extLst>
                  <a:ext uri="{FF2B5EF4-FFF2-40B4-BE49-F238E27FC236}">
                    <a16:creationId xmlns:a16="http://schemas.microsoft.com/office/drawing/2014/main" id="{914DB88D-5B22-4107-960A-0008B8904BA6}"/>
                  </a:ext>
                </a:extLst>
              </p:cNvPr>
              <p:cNvSpPr>
                <a:spLocks noRot="1" noChangeAspect="1" noMove="1" noResize="1" noEditPoints="1" noAdjustHandles="1" noChangeArrowheads="1" noChangeShapeType="1" noTextEdit="1"/>
              </p:cNvSpPr>
              <p:nvPr/>
            </p:nvSpPr>
            <p:spPr>
              <a:xfrm>
                <a:off x="5361900" y="575637"/>
                <a:ext cx="3530600" cy="6021841"/>
              </a:xfrm>
              <a:prstGeom prst="rect">
                <a:avLst/>
              </a:prstGeom>
              <a:blipFill>
                <a:blip r:embed="rId4"/>
                <a:stretch>
                  <a:fillRect l="-1900" r="-518" b="-810"/>
                </a:stretch>
              </a:blipFill>
            </p:spPr>
            <p:txBody>
              <a:bodyPr/>
              <a:lstStyle/>
              <a:p>
                <a:r>
                  <a:rPr lang="zh-CN" altLang="en-US">
                    <a:noFill/>
                  </a:rPr>
                  <a:t> </a:t>
                </a:r>
              </a:p>
            </p:txBody>
          </p:sp>
        </mc:Fallback>
      </mc:AlternateContent>
      <p:sp>
        <p:nvSpPr>
          <p:cNvPr id="9" name="矩形 8">
            <a:extLst>
              <a:ext uri="{FF2B5EF4-FFF2-40B4-BE49-F238E27FC236}">
                <a16:creationId xmlns:a16="http://schemas.microsoft.com/office/drawing/2014/main" id="{D2AF165E-ADEB-439C-B883-8DA31AFF220B}"/>
              </a:ext>
            </a:extLst>
          </p:cNvPr>
          <p:cNvSpPr/>
          <p:nvPr/>
        </p:nvSpPr>
        <p:spPr>
          <a:xfrm>
            <a:off x="3149600" y="5529467"/>
            <a:ext cx="828000" cy="239599"/>
          </a:xfrm>
          <a:prstGeom prst="rect">
            <a:avLst/>
          </a:prstGeom>
          <a:solidFill>
            <a:srgbClr val="FF0000">
              <a:alpha val="3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72133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9"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D6DE747C-A6AA-4797-AD9E-3EDD7CFE8D73}"/>
              </a:ext>
            </a:extLst>
          </p:cNvPr>
          <p:cNvPicPr>
            <a:picLocks noChangeAspect="1"/>
          </p:cNvPicPr>
          <p:nvPr/>
        </p:nvPicPr>
        <p:blipFill>
          <a:blip r:embed="rId3"/>
          <a:stretch>
            <a:fillRect/>
          </a:stretch>
        </p:blipFill>
        <p:spPr>
          <a:xfrm>
            <a:off x="0" y="816499"/>
            <a:ext cx="5302490" cy="5225001"/>
          </a:xfrm>
          <a:prstGeom prst="rect">
            <a:avLst/>
          </a:prstGeom>
        </p:spPr>
      </p:pic>
      <mc:AlternateContent xmlns:mc="http://schemas.openxmlformats.org/markup-compatibility/2006" xmlns:a14="http://schemas.microsoft.com/office/drawing/2010/main">
        <mc:Choice Requires="a14">
          <p:sp>
            <p:nvSpPr>
              <p:cNvPr id="3" name="矩形 2">
                <a:extLst>
                  <a:ext uri="{FF2B5EF4-FFF2-40B4-BE49-F238E27FC236}">
                    <a16:creationId xmlns:a16="http://schemas.microsoft.com/office/drawing/2014/main" id="{914DB88D-5B22-4107-960A-0008B8904BA6}"/>
                  </a:ext>
                </a:extLst>
              </p:cNvPr>
              <p:cNvSpPr/>
              <p:nvPr/>
            </p:nvSpPr>
            <p:spPr>
              <a:xfrm>
                <a:off x="5361900" y="1312237"/>
                <a:ext cx="3530600" cy="5098512"/>
              </a:xfrm>
              <a:prstGeom prst="rect">
                <a:avLst/>
              </a:prstGeom>
              <a:solidFill>
                <a:srgbClr val="FF0000">
                  <a:alpha val="38000"/>
                </a:srgbClr>
              </a:solidFill>
            </p:spPr>
            <p:txBody>
              <a:bodyPr wrap="square">
                <a:spAutoFit/>
              </a:bodyPr>
              <a:lstStyle/>
              <a:p>
                <a:pPr lvl="0" eaLnBrk="0" fontAlgn="base" hangingPunct="0">
                  <a:lnSpc>
                    <a:spcPct val="150000"/>
                  </a:lnSpc>
                  <a:spcBef>
                    <a:spcPct val="0"/>
                  </a:spcBef>
                  <a:spcAft>
                    <a:spcPct val="0"/>
                  </a:spcAft>
                  <a:defRPr/>
                </a:pPr>
                <a14:m>
                  <m:oMath xmlns:m="http://schemas.openxmlformats.org/officeDocument/2006/math">
                    <m:acc>
                      <m:accPr>
                        <m:chr m:val="̅"/>
                        <m:ctrlPr>
                          <a:rPr kumimoji="1" lang="en-US" altLang="zh-CN" sz="2000" i="1">
                            <a:solidFill>
                              <a:srgbClr val="000000"/>
                            </a:solidFill>
                            <a:latin typeface="Cambria Math" panose="02040503050406030204" pitchFamily="18" charset="0"/>
                          </a:rPr>
                        </m:ctrlPr>
                      </m:accPr>
                      <m:e>
                        <m:r>
                          <m:rPr>
                            <m:sty m:val="p"/>
                          </m:rPr>
                          <a:rPr kumimoji="1" lang="en-US" altLang="zh-CN" sz="2000">
                            <a:solidFill>
                              <a:srgbClr val="000000"/>
                            </a:solidFill>
                            <a:latin typeface="Cambria Math" panose="02040503050406030204" pitchFamily="18" charset="0"/>
                          </a:rPr>
                          <m:t>BHE</m:t>
                        </m:r>
                      </m:e>
                    </m:acc>
                    <m:r>
                      <a:rPr kumimoji="1" lang="en-US" altLang="zh-CN" sz="2000">
                        <a:solidFill>
                          <a:srgbClr val="000000"/>
                        </a:solidFill>
                        <a:latin typeface="Cambria Math" panose="02040503050406030204" pitchFamily="18" charset="0"/>
                      </a:rPr>
                      <m:t>/</m:t>
                    </m:r>
                    <m:r>
                      <m:rPr>
                        <m:sty m:val="p"/>
                      </m:rPr>
                      <a:rPr kumimoji="1" lang="en-US" altLang="zh-CN" sz="2000">
                        <a:solidFill>
                          <a:srgbClr val="000000"/>
                        </a:solidFill>
                        <a:latin typeface="Cambria Math" panose="02040503050406030204" pitchFamily="18" charset="0"/>
                      </a:rPr>
                      <m:t>S</m:t>
                    </m:r>
                    <m:r>
                      <a:rPr kumimoji="1" lang="en-US" altLang="zh-CN" sz="2000">
                        <a:solidFill>
                          <a:srgbClr val="000000"/>
                        </a:solidFill>
                        <a:latin typeface="Cambria Math" panose="02040503050406030204" pitchFamily="18" charset="0"/>
                      </a:rPr>
                      <m:t>7</m:t>
                    </m:r>
                  </m:oMath>
                </a14:m>
                <a:r>
                  <a:rPr kumimoji="1" lang="zh-CN" altLang="en-US" sz="2000" dirty="0">
                    <a:solidFill>
                      <a:srgbClr val="000000"/>
                    </a:solidFill>
                    <a:latin typeface="黑体" panose="02010609060101010101" pitchFamily="49" charset="-122"/>
                    <a:ea typeface="黑体" panose="02010609060101010101" pitchFamily="49" charset="-122"/>
                  </a:rPr>
                  <a:t> 高</a:t>
                </a:r>
                <a:r>
                  <a:rPr kumimoji="1" lang="en-US" altLang="zh-CN" sz="2000" dirty="0">
                    <a:solidFill>
                      <a:srgbClr val="000000"/>
                    </a:solidFill>
                    <a:latin typeface="黑体" panose="02010609060101010101" pitchFamily="49" charset="-122"/>
                    <a:ea typeface="黑体" panose="02010609060101010101" pitchFamily="49" charset="-122"/>
                  </a:rPr>
                  <a:t>8</a:t>
                </a:r>
                <a:r>
                  <a:rPr kumimoji="1" lang="zh-CN" altLang="en-US" sz="2000" dirty="0">
                    <a:solidFill>
                      <a:srgbClr val="000000"/>
                    </a:solidFill>
                    <a:latin typeface="黑体" panose="02010609060101010101" pitchFamily="49" charset="-122"/>
                    <a:ea typeface="黑体" panose="02010609060101010101" pitchFamily="49" charset="-122"/>
                  </a:rPr>
                  <a:t>位数据总线允许</a:t>
                </a:r>
                <a:r>
                  <a:rPr kumimoji="1" lang="en-US" altLang="zh-CN" sz="2000" dirty="0">
                    <a:solidFill>
                      <a:srgbClr val="000000"/>
                    </a:solidFill>
                    <a:latin typeface="黑体" panose="02010609060101010101" pitchFamily="49" charset="-122"/>
                    <a:ea typeface="黑体" panose="02010609060101010101" pitchFamily="49" charset="-122"/>
                  </a:rPr>
                  <a:t>/</a:t>
                </a:r>
                <a:r>
                  <a:rPr kumimoji="1" lang="zh-CN" altLang="en-US" sz="2000" dirty="0">
                    <a:solidFill>
                      <a:srgbClr val="000000"/>
                    </a:solidFill>
                    <a:latin typeface="黑体" panose="02010609060101010101" pitchFamily="49" charset="-122"/>
                    <a:ea typeface="黑体" panose="02010609060101010101" pitchFamily="49" charset="-122"/>
                  </a:rPr>
                  <a:t>状态复用引脚</a:t>
                </a:r>
                <a:endParaRPr kumimoji="1" lang="en-US" altLang="zh-CN" sz="2000" dirty="0">
                  <a:solidFill>
                    <a:srgbClr val="000000"/>
                  </a:solidFill>
                  <a:latin typeface="黑体" panose="02010609060101010101" pitchFamily="49" charset="-122"/>
                  <a:ea typeface="黑体" panose="02010609060101010101" pitchFamily="49" charset="-122"/>
                </a:endParaRPr>
              </a:p>
              <a:p>
                <a:pPr lvl="0" eaLnBrk="0" fontAlgn="base" hangingPunct="0">
                  <a:lnSpc>
                    <a:spcPct val="150000"/>
                  </a:lnSpc>
                  <a:spcBef>
                    <a:spcPct val="0"/>
                  </a:spcBef>
                  <a:spcAft>
                    <a:spcPct val="0"/>
                  </a:spcAft>
                  <a:defRPr/>
                </a:pPr>
                <a:endParaRPr kumimoji="1" lang="en-US" altLang="zh-CN" sz="2000" dirty="0">
                  <a:solidFill>
                    <a:srgbClr val="000000"/>
                  </a:solidFill>
                  <a:latin typeface="黑体" panose="02010609060101010101" pitchFamily="49" charset="-122"/>
                  <a:ea typeface="黑体" panose="02010609060101010101" pitchFamily="49" charset="-122"/>
                </a:endParaRPr>
              </a:p>
              <a:p>
                <a:pPr lvl="0" eaLnBrk="0" fontAlgn="base" hangingPunct="0">
                  <a:lnSpc>
                    <a:spcPct val="150000"/>
                  </a:lnSpc>
                  <a:spcBef>
                    <a:spcPct val="0"/>
                  </a:spcBef>
                  <a:spcAft>
                    <a:spcPct val="0"/>
                  </a:spcAft>
                  <a:defRPr/>
                </a:pPr>
                <a14:m>
                  <m:oMath xmlns:m="http://schemas.openxmlformats.org/officeDocument/2006/math">
                    <m:acc>
                      <m:accPr>
                        <m:chr m:val="̅"/>
                        <m:ctrlPr>
                          <a:rPr kumimoji="1" lang="en-US" altLang="zh-CN" sz="2000" i="1">
                            <a:solidFill>
                              <a:srgbClr val="000000"/>
                            </a:solidFill>
                            <a:latin typeface="Cambria Math" panose="02040503050406030204" pitchFamily="18" charset="0"/>
                          </a:rPr>
                        </m:ctrlPr>
                      </m:accPr>
                      <m:e>
                        <m:r>
                          <m:rPr>
                            <m:sty m:val="p"/>
                          </m:rPr>
                          <a:rPr kumimoji="1" lang="en-US" altLang="zh-CN" sz="2000">
                            <a:solidFill>
                              <a:srgbClr val="000000"/>
                            </a:solidFill>
                            <a:latin typeface="Cambria Math" panose="02040503050406030204" pitchFamily="18" charset="0"/>
                          </a:rPr>
                          <m:t>BHE</m:t>
                        </m:r>
                      </m:e>
                    </m:acc>
                  </m:oMath>
                </a14:m>
                <a:r>
                  <a:rPr kumimoji="1" lang="zh-CN" altLang="en-US" sz="2000" dirty="0">
                    <a:solidFill>
                      <a:srgbClr val="000000"/>
                    </a:solidFill>
                    <a:latin typeface="黑体" panose="02010609060101010101" pitchFamily="49" charset="-122"/>
                    <a:ea typeface="黑体" panose="02010609060101010101" pitchFamily="49" charset="-122"/>
                  </a:rPr>
                  <a:t>为</a:t>
                </a:r>
                <a:r>
                  <a:rPr kumimoji="1" lang="en-US" altLang="zh-CN" sz="2000" dirty="0">
                    <a:solidFill>
                      <a:srgbClr val="000000"/>
                    </a:solidFill>
                    <a:latin typeface="黑体" panose="02010609060101010101" pitchFamily="49" charset="-122"/>
                    <a:ea typeface="黑体" panose="02010609060101010101" pitchFamily="49" charset="-122"/>
                  </a:rPr>
                  <a:t>8086</a:t>
                </a:r>
                <a:r>
                  <a:rPr kumimoji="1" lang="zh-CN" altLang="en-US" sz="2000" dirty="0">
                    <a:solidFill>
                      <a:srgbClr val="000000"/>
                    </a:solidFill>
                    <a:latin typeface="黑体" panose="02010609060101010101" pitchFamily="49" charset="-122"/>
                    <a:ea typeface="黑体" panose="02010609060101010101" pitchFamily="49" charset="-122"/>
                  </a:rPr>
                  <a:t>特有信号，在总线周期的</a:t>
                </a:r>
                <a:r>
                  <a:rPr kumimoji="1" lang="en-US" altLang="zh-CN" sz="2000" dirty="0">
                    <a:solidFill>
                      <a:srgbClr val="000000"/>
                    </a:solidFill>
                    <a:latin typeface="黑体" panose="02010609060101010101" pitchFamily="49" charset="-122"/>
                    <a:ea typeface="黑体" panose="02010609060101010101" pitchFamily="49" charset="-122"/>
                  </a:rPr>
                  <a:t>T1</a:t>
                </a:r>
                <a:r>
                  <a:rPr kumimoji="1" lang="zh-CN" altLang="en-US" sz="2000" dirty="0">
                    <a:solidFill>
                      <a:srgbClr val="000000"/>
                    </a:solidFill>
                    <a:latin typeface="黑体" panose="02010609060101010101" pitchFamily="49" charset="-122"/>
                    <a:ea typeface="黑体" panose="02010609060101010101" pitchFamily="49" charset="-122"/>
                  </a:rPr>
                  <a:t>状态，该引脚控制奇地址存储器芯片的片选，表示高</a:t>
                </a:r>
                <a:r>
                  <a:rPr kumimoji="1" lang="en-US" altLang="zh-CN" sz="2000" dirty="0">
                    <a:solidFill>
                      <a:srgbClr val="000000"/>
                    </a:solidFill>
                    <a:latin typeface="黑体" panose="02010609060101010101" pitchFamily="49" charset="-122"/>
                    <a:ea typeface="黑体" panose="02010609060101010101" pitchFamily="49" charset="-122"/>
                  </a:rPr>
                  <a:t>8</a:t>
                </a:r>
                <a:r>
                  <a:rPr kumimoji="1" lang="zh-CN" altLang="en-US" sz="2000" dirty="0">
                    <a:solidFill>
                      <a:srgbClr val="000000"/>
                    </a:solidFill>
                    <a:latin typeface="黑体" panose="02010609060101010101" pitchFamily="49" charset="-122"/>
                    <a:ea typeface="黑体" panose="02010609060101010101" pitchFamily="49" charset="-122"/>
                  </a:rPr>
                  <a:t>位数据线</a:t>
                </a:r>
                <a:r>
                  <a:rPr kumimoji="1" lang="en-US" altLang="zh-CN" sz="2000" dirty="0">
                    <a:solidFill>
                      <a:srgbClr val="000000"/>
                    </a:solidFill>
                    <a:latin typeface="黑体" panose="02010609060101010101" pitchFamily="49" charset="-122"/>
                    <a:ea typeface="黑体" panose="02010609060101010101" pitchFamily="49" charset="-122"/>
                  </a:rPr>
                  <a:t>D15</a:t>
                </a:r>
                <a:r>
                  <a:rPr kumimoji="1" lang="zh-CN" altLang="en-US" sz="2000" dirty="0">
                    <a:solidFill>
                      <a:srgbClr val="000000"/>
                    </a:solidFill>
                    <a:latin typeface="黑体" panose="02010609060101010101" pitchFamily="49" charset="-122"/>
                    <a:ea typeface="黑体" panose="02010609060101010101" pitchFamily="49" charset="-122"/>
                  </a:rPr>
                  <a:t>～</a:t>
                </a:r>
                <a:r>
                  <a:rPr kumimoji="1" lang="en-US" altLang="zh-CN" sz="2000" dirty="0">
                    <a:solidFill>
                      <a:srgbClr val="000000"/>
                    </a:solidFill>
                    <a:latin typeface="黑体" panose="02010609060101010101" pitchFamily="49" charset="-122"/>
                    <a:ea typeface="黑体" panose="02010609060101010101" pitchFamily="49" charset="-122"/>
                  </a:rPr>
                  <a:t>D8</a:t>
                </a:r>
                <a:r>
                  <a:rPr kumimoji="1" lang="zh-CN" altLang="en-US" sz="2000" dirty="0">
                    <a:solidFill>
                      <a:srgbClr val="000000"/>
                    </a:solidFill>
                    <a:latin typeface="黑体" panose="02010609060101010101" pitchFamily="49" charset="-122"/>
                    <a:ea typeface="黑体" panose="02010609060101010101" pitchFamily="49" charset="-122"/>
                  </a:rPr>
                  <a:t>上的数据有效</a:t>
                </a:r>
                <a:endParaRPr kumimoji="1" lang="en-US" altLang="zh-CN" sz="2000" dirty="0">
                  <a:solidFill>
                    <a:srgbClr val="000000"/>
                  </a:solidFill>
                  <a:latin typeface="黑体" panose="02010609060101010101" pitchFamily="49" charset="-122"/>
                  <a:ea typeface="黑体" panose="02010609060101010101" pitchFamily="49" charset="-122"/>
                </a:endParaRPr>
              </a:p>
              <a:p>
                <a:pPr lvl="0" eaLnBrk="0" fontAlgn="base" hangingPunct="0">
                  <a:lnSpc>
                    <a:spcPct val="150000"/>
                  </a:lnSpc>
                  <a:spcBef>
                    <a:spcPct val="0"/>
                  </a:spcBef>
                  <a:spcAft>
                    <a:spcPct val="0"/>
                  </a:spcAft>
                  <a:defRPr/>
                </a:pPr>
                <a:endParaRPr kumimoji="1" lang="en-US" altLang="zh-CN" sz="2000" dirty="0">
                  <a:solidFill>
                    <a:srgbClr val="000000"/>
                  </a:solidFill>
                  <a:latin typeface="黑体" panose="02010609060101010101" pitchFamily="49" charset="-122"/>
                  <a:ea typeface="黑体" panose="02010609060101010101" pitchFamily="49" charset="-122"/>
                </a:endParaRPr>
              </a:p>
              <a:p>
                <a:pPr lvl="0" eaLnBrk="0" fontAlgn="base" hangingPunct="0">
                  <a:lnSpc>
                    <a:spcPct val="150000"/>
                  </a:lnSpc>
                  <a:spcBef>
                    <a:spcPct val="0"/>
                  </a:spcBef>
                  <a:spcAft>
                    <a:spcPct val="0"/>
                  </a:spcAft>
                  <a:defRPr/>
                </a:pPr>
                <a:r>
                  <a:rPr kumimoji="1" lang="zh-CN" altLang="en-US" sz="2000" dirty="0">
                    <a:solidFill>
                      <a:srgbClr val="000000"/>
                    </a:solidFill>
                    <a:latin typeface="黑体" panose="02010609060101010101" pitchFamily="49" charset="-122"/>
                    <a:ea typeface="黑体" panose="02010609060101010101" pitchFamily="49" charset="-122"/>
                  </a:rPr>
                  <a:t>在</a:t>
                </a:r>
                <a:r>
                  <a:rPr kumimoji="1" lang="en-US" altLang="zh-CN" sz="2000" dirty="0">
                    <a:solidFill>
                      <a:srgbClr val="000000"/>
                    </a:solidFill>
                    <a:latin typeface="黑体" panose="02010609060101010101" pitchFamily="49" charset="-122"/>
                    <a:ea typeface="黑体" panose="02010609060101010101" pitchFamily="49" charset="-122"/>
                  </a:rPr>
                  <a:t>T2</a:t>
                </a:r>
                <a:r>
                  <a:rPr kumimoji="1" lang="zh-CN" altLang="en-US" sz="2000" dirty="0">
                    <a:solidFill>
                      <a:srgbClr val="000000"/>
                    </a:solidFill>
                    <a:latin typeface="黑体" panose="02010609060101010101" pitchFamily="49" charset="-122"/>
                    <a:ea typeface="黑体" panose="02010609060101010101" pitchFamily="49" charset="-122"/>
                  </a:rPr>
                  <a:t>～</a:t>
                </a:r>
                <a:r>
                  <a:rPr kumimoji="1" lang="en-US" altLang="zh-CN" sz="2000" dirty="0">
                    <a:solidFill>
                      <a:srgbClr val="000000"/>
                    </a:solidFill>
                    <a:latin typeface="黑体" panose="02010609060101010101" pitchFamily="49" charset="-122"/>
                    <a:ea typeface="黑体" panose="02010609060101010101" pitchFamily="49" charset="-122"/>
                  </a:rPr>
                  <a:t>T4</a:t>
                </a:r>
                <a:r>
                  <a:rPr kumimoji="1" lang="zh-CN" altLang="en-US" sz="2000" dirty="0">
                    <a:solidFill>
                      <a:srgbClr val="000000"/>
                    </a:solidFill>
                    <a:latin typeface="黑体" panose="02010609060101010101" pitchFamily="49" charset="-122"/>
                    <a:ea typeface="黑体" panose="02010609060101010101" pitchFamily="49" charset="-122"/>
                  </a:rPr>
                  <a:t>状态，输出状态信号</a:t>
                </a:r>
                <a:r>
                  <a:rPr kumimoji="1" lang="en-US" altLang="zh-CN" sz="2000" dirty="0">
                    <a:solidFill>
                      <a:srgbClr val="000000"/>
                    </a:solidFill>
                    <a:latin typeface="黑体" panose="02010609060101010101" pitchFamily="49" charset="-122"/>
                    <a:ea typeface="黑体" panose="02010609060101010101" pitchFamily="49" charset="-122"/>
                  </a:rPr>
                  <a:t>S7</a:t>
                </a:r>
                <a:r>
                  <a:rPr kumimoji="1" lang="zh-CN" altLang="en-US" sz="2000" dirty="0">
                    <a:solidFill>
                      <a:srgbClr val="000000"/>
                    </a:solidFill>
                    <a:latin typeface="黑体" panose="02010609060101010101" pitchFamily="49" charset="-122"/>
                    <a:ea typeface="黑体" panose="02010609060101010101" pitchFamily="49" charset="-122"/>
                  </a:rPr>
                  <a:t>，在</a:t>
                </a:r>
                <a:r>
                  <a:rPr kumimoji="1" lang="en-US" altLang="zh-CN" sz="2000" dirty="0">
                    <a:solidFill>
                      <a:srgbClr val="000000"/>
                    </a:solidFill>
                    <a:latin typeface="黑体" panose="02010609060101010101" pitchFamily="49" charset="-122"/>
                    <a:ea typeface="黑体" panose="02010609060101010101" pitchFamily="49" charset="-122"/>
                  </a:rPr>
                  <a:t>8086</a:t>
                </a:r>
                <a:r>
                  <a:rPr kumimoji="1" lang="zh-CN" altLang="en-US" sz="2000" dirty="0">
                    <a:solidFill>
                      <a:srgbClr val="000000"/>
                    </a:solidFill>
                    <a:latin typeface="黑体" panose="02010609060101010101" pitchFamily="49" charset="-122"/>
                    <a:ea typeface="黑体" panose="02010609060101010101" pitchFamily="49" charset="-122"/>
                  </a:rPr>
                  <a:t>中</a:t>
                </a:r>
                <a:r>
                  <a:rPr kumimoji="1" lang="en-US" altLang="zh-CN" sz="2000" dirty="0">
                    <a:solidFill>
                      <a:srgbClr val="000000"/>
                    </a:solidFill>
                    <a:latin typeface="黑体" panose="02010609060101010101" pitchFamily="49" charset="-122"/>
                    <a:ea typeface="黑体" panose="02010609060101010101" pitchFamily="49" charset="-122"/>
                  </a:rPr>
                  <a:t>S7</a:t>
                </a:r>
                <a:r>
                  <a:rPr kumimoji="1" lang="zh-CN" altLang="en-US" sz="2000" dirty="0">
                    <a:solidFill>
                      <a:srgbClr val="000000"/>
                    </a:solidFill>
                    <a:latin typeface="黑体" panose="02010609060101010101" pitchFamily="49" charset="-122"/>
                    <a:ea typeface="黑体" panose="02010609060101010101" pitchFamily="49" charset="-122"/>
                  </a:rPr>
                  <a:t>恒为</a:t>
                </a:r>
                <a:r>
                  <a:rPr kumimoji="1" lang="en-US" altLang="zh-CN" sz="2000" dirty="0">
                    <a:solidFill>
                      <a:srgbClr val="000000"/>
                    </a:solidFill>
                    <a:latin typeface="黑体" panose="02010609060101010101" pitchFamily="49" charset="-122"/>
                    <a:ea typeface="黑体" panose="02010609060101010101" pitchFamily="49" charset="-122"/>
                  </a:rPr>
                  <a:t>1</a:t>
                </a:r>
              </a:p>
            </p:txBody>
          </p:sp>
        </mc:Choice>
        <mc:Fallback xmlns="">
          <p:sp>
            <p:nvSpPr>
              <p:cNvPr id="3" name="矩形 2">
                <a:extLst>
                  <a:ext uri="{FF2B5EF4-FFF2-40B4-BE49-F238E27FC236}">
                    <a16:creationId xmlns:a16="http://schemas.microsoft.com/office/drawing/2014/main" id="{914DB88D-5B22-4107-960A-0008B8904BA6}"/>
                  </a:ext>
                </a:extLst>
              </p:cNvPr>
              <p:cNvSpPr>
                <a:spLocks noRot="1" noChangeAspect="1" noMove="1" noResize="1" noEditPoints="1" noAdjustHandles="1" noChangeArrowheads="1" noChangeShapeType="1" noTextEdit="1"/>
              </p:cNvSpPr>
              <p:nvPr/>
            </p:nvSpPr>
            <p:spPr>
              <a:xfrm>
                <a:off x="5361900" y="1312237"/>
                <a:ext cx="3530600" cy="5098512"/>
              </a:xfrm>
              <a:prstGeom prst="rect">
                <a:avLst/>
              </a:prstGeom>
              <a:blipFill>
                <a:blip r:embed="rId4"/>
                <a:stretch>
                  <a:fillRect l="-1900" r="-518" b="-1075"/>
                </a:stretch>
              </a:blipFill>
            </p:spPr>
            <p:txBody>
              <a:bodyPr/>
              <a:lstStyle/>
              <a:p>
                <a:r>
                  <a:rPr lang="zh-CN" altLang="en-US">
                    <a:noFill/>
                  </a:rPr>
                  <a:t> </a:t>
                </a:r>
              </a:p>
            </p:txBody>
          </p:sp>
        </mc:Fallback>
      </mc:AlternateContent>
      <p:sp>
        <p:nvSpPr>
          <p:cNvPr id="9" name="矩形 8">
            <a:extLst>
              <a:ext uri="{FF2B5EF4-FFF2-40B4-BE49-F238E27FC236}">
                <a16:creationId xmlns:a16="http://schemas.microsoft.com/office/drawing/2014/main" id="{D2AF165E-ADEB-439C-B883-8DA31AFF220B}"/>
              </a:ext>
            </a:extLst>
          </p:cNvPr>
          <p:cNvSpPr/>
          <p:nvPr/>
        </p:nvSpPr>
        <p:spPr>
          <a:xfrm>
            <a:off x="3149600" y="2544967"/>
            <a:ext cx="828000" cy="239599"/>
          </a:xfrm>
          <a:prstGeom prst="rect">
            <a:avLst/>
          </a:prstGeom>
          <a:solidFill>
            <a:srgbClr val="FF0000">
              <a:alpha val="3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967734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9"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D6DE747C-A6AA-4797-AD9E-3EDD7CFE8D73}"/>
              </a:ext>
            </a:extLst>
          </p:cNvPr>
          <p:cNvPicPr>
            <a:picLocks noChangeAspect="1"/>
          </p:cNvPicPr>
          <p:nvPr/>
        </p:nvPicPr>
        <p:blipFill>
          <a:blip r:embed="rId3"/>
          <a:stretch>
            <a:fillRect/>
          </a:stretch>
        </p:blipFill>
        <p:spPr>
          <a:xfrm>
            <a:off x="0" y="816499"/>
            <a:ext cx="5302490" cy="5225001"/>
          </a:xfrm>
          <a:prstGeom prst="rect">
            <a:avLst/>
          </a:prstGeom>
        </p:spPr>
      </p:pic>
      <mc:AlternateContent xmlns:mc="http://schemas.openxmlformats.org/markup-compatibility/2006" xmlns:a14="http://schemas.microsoft.com/office/drawing/2010/main">
        <mc:Choice Requires="a14">
          <p:sp>
            <p:nvSpPr>
              <p:cNvPr id="3" name="矩形 2">
                <a:extLst>
                  <a:ext uri="{FF2B5EF4-FFF2-40B4-BE49-F238E27FC236}">
                    <a16:creationId xmlns:a16="http://schemas.microsoft.com/office/drawing/2014/main" id="{914DB88D-5B22-4107-960A-0008B8904BA6}"/>
                  </a:ext>
                </a:extLst>
              </p:cNvPr>
              <p:cNvSpPr/>
              <p:nvPr/>
            </p:nvSpPr>
            <p:spPr>
              <a:xfrm>
                <a:off x="5361900" y="1655137"/>
                <a:ext cx="3530600" cy="4637936"/>
              </a:xfrm>
              <a:prstGeom prst="rect">
                <a:avLst/>
              </a:prstGeom>
              <a:solidFill>
                <a:srgbClr val="FF0000">
                  <a:alpha val="38000"/>
                </a:srgbClr>
              </a:solidFill>
            </p:spPr>
            <p:txBody>
              <a:bodyPr wrap="square">
                <a:spAutoFit/>
              </a:bodyPr>
              <a:lstStyle/>
              <a:p>
                <a:pPr lvl="0" eaLnBrk="0" fontAlgn="base" hangingPunct="0">
                  <a:lnSpc>
                    <a:spcPct val="150000"/>
                  </a:lnSpc>
                  <a:spcBef>
                    <a:spcPct val="0"/>
                  </a:spcBef>
                  <a:spcAft>
                    <a:spcPct val="0"/>
                  </a:spcAft>
                  <a:defRPr/>
                </a:pPr>
                <a14:m>
                  <m:oMath xmlns:m="http://schemas.openxmlformats.org/officeDocument/2006/math">
                    <m:acc>
                      <m:accPr>
                        <m:chr m:val="̅"/>
                        <m:ctrlPr>
                          <a:rPr kumimoji="1" lang="zh-CN" altLang="en-US" sz="2000" i="1">
                            <a:solidFill>
                              <a:srgbClr val="000000"/>
                            </a:solidFill>
                            <a:latin typeface="Cambria Math" panose="02040503050406030204" pitchFamily="18" charset="0"/>
                          </a:rPr>
                        </m:ctrlPr>
                      </m:accPr>
                      <m:e>
                        <m:r>
                          <m:rPr>
                            <m:sty m:val="p"/>
                          </m:rPr>
                          <a:rPr kumimoji="1" lang="en-US" altLang="zh-CN" sz="2000">
                            <a:solidFill>
                              <a:srgbClr val="000000"/>
                            </a:solidFill>
                            <a:latin typeface="Cambria Math" panose="02040503050406030204" pitchFamily="18" charset="0"/>
                          </a:rPr>
                          <m:t>INTA</m:t>
                        </m:r>
                      </m:e>
                    </m:acc>
                  </m:oMath>
                </a14:m>
                <a:r>
                  <a:rPr kumimoji="1" lang="zh-CN" altLang="en-US" sz="2000" dirty="0">
                    <a:solidFill>
                      <a:srgbClr val="000000"/>
                    </a:solidFill>
                    <a:latin typeface="黑体" panose="02010609060101010101" pitchFamily="49" charset="-122"/>
                    <a:ea typeface="黑体" panose="02010609060101010101" pitchFamily="49" charset="-122"/>
                  </a:rPr>
                  <a:t>，中断响应信号的输出端，低电平有效</a:t>
                </a:r>
                <a:endParaRPr kumimoji="1" lang="en-US" altLang="zh-CN" sz="2000" dirty="0">
                  <a:solidFill>
                    <a:srgbClr val="000000"/>
                  </a:solidFill>
                  <a:latin typeface="黑体" panose="02010609060101010101" pitchFamily="49" charset="-122"/>
                  <a:ea typeface="黑体" panose="02010609060101010101" pitchFamily="49" charset="-122"/>
                </a:endParaRPr>
              </a:p>
              <a:p>
                <a:pPr lvl="0" eaLnBrk="0" fontAlgn="base" hangingPunct="0">
                  <a:lnSpc>
                    <a:spcPct val="150000"/>
                  </a:lnSpc>
                  <a:spcBef>
                    <a:spcPct val="0"/>
                  </a:spcBef>
                  <a:spcAft>
                    <a:spcPct val="0"/>
                  </a:spcAft>
                  <a:defRPr/>
                </a:pPr>
                <a:endParaRPr kumimoji="1" lang="en-US" altLang="zh-CN" sz="2000" dirty="0">
                  <a:solidFill>
                    <a:srgbClr val="000000"/>
                  </a:solidFill>
                  <a:latin typeface="黑体" panose="02010609060101010101" pitchFamily="49" charset="-122"/>
                  <a:ea typeface="黑体" panose="02010609060101010101" pitchFamily="49" charset="-122"/>
                </a:endParaRPr>
              </a:p>
              <a:p>
                <a:pPr lvl="0" eaLnBrk="0" fontAlgn="base" hangingPunct="0">
                  <a:lnSpc>
                    <a:spcPct val="150000"/>
                  </a:lnSpc>
                  <a:spcBef>
                    <a:spcPct val="0"/>
                  </a:spcBef>
                  <a:spcAft>
                    <a:spcPct val="0"/>
                  </a:spcAft>
                  <a:defRPr/>
                </a:pPr>
                <a:r>
                  <a:rPr kumimoji="1" lang="zh-CN" altLang="en-US" sz="2000" dirty="0">
                    <a:solidFill>
                      <a:srgbClr val="000000"/>
                    </a:solidFill>
                    <a:latin typeface="黑体" panose="02010609060101010101" pitchFamily="49" charset="-122"/>
                    <a:ea typeface="黑体" panose="02010609060101010101" pitchFamily="49" charset="-122"/>
                  </a:rPr>
                  <a:t>当外设向</a:t>
                </a:r>
                <a:r>
                  <a:rPr kumimoji="1" lang="en-US" altLang="zh-CN" sz="2000" dirty="0">
                    <a:solidFill>
                      <a:srgbClr val="000000"/>
                    </a:solidFill>
                    <a:latin typeface="黑体" panose="02010609060101010101" pitchFamily="49" charset="-122"/>
                    <a:ea typeface="黑体" panose="02010609060101010101" pitchFamily="49" charset="-122"/>
                  </a:rPr>
                  <a:t>CPU</a:t>
                </a:r>
                <a:r>
                  <a:rPr kumimoji="1" lang="zh-CN" altLang="en-US" sz="2000" dirty="0">
                    <a:solidFill>
                      <a:srgbClr val="000000"/>
                    </a:solidFill>
                    <a:latin typeface="黑体" panose="02010609060101010101" pitchFamily="49" charset="-122"/>
                    <a:ea typeface="黑体" panose="02010609060101010101" pitchFamily="49" charset="-122"/>
                  </a:rPr>
                  <a:t>申请可屏蔽中断</a:t>
                </a:r>
                <a:r>
                  <a:rPr kumimoji="1" lang="en-US" altLang="zh-CN" sz="2000" dirty="0">
                    <a:solidFill>
                      <a:srgbClr val="000000"/>
                    </a:solidFill>
                    <a:latin typeface="黑体" panose="02010609060101010101" pitchFamily="49" charset="-122"/>
                    <a:ea typeface="黑体" panose="02010609060101010101" pitchFamily="49" charset="-122"/>
                  </a:rPr>
                  <a:t>INTR</a:t>
                </a:r>
                <a:r>
                  <a:rPr kumimoji="1" lang="zh-CN" altLang="en-US" sz="2000" dirty="0">
                    <a:solidFill>
                      <a:srgbClr val="000000"/>
                    </a:solidFill>
                    <a:latin typeface="黑体" panose="02010609060101010101" pitchFamily="49" charset="-122"/>
                    <a:ea typeface="黑体" panose="02010609060101010101" pitchFamily="49" charset="-122"/>
                  </a:rPr>
                  <a:t>，</a:t>
                </a:r>
                <a:r>
                  <a:rPr kumimoji="1" lang="en-US" altLang="zh-CN" sz="2000" dirty="0">
                    <a:solidFill>
                      <a:srgbClr val="000000"/>
                    </a:solidFill>
                    <a:latin typeface="黑体" panose="02010609060101010101" pitchFamily="49" charset="-122"/>
                    <a:ea typeface="黑体" panose="02010609060101010101" pitchFamily="49" charset="-122"/>
                  </a:rPr>
                  <a:t>CPU</a:t>
                </a:r>
                <a:r>
                  <a:rPr kumimoji="1" lang="zh-CN" altLang="en-US" sz="2000" dirty="0">
                    <a:solidFill>
                      <a:srgbClr val="000000"/>
                    </a:solidFill>
                    <a:latin typeface="黑体" panose="02010609060101010101" pitchFamily="49" charset="-122"/>
                    <a:ea typeface="黑体" panose="02010609060101010101" pitchFamily="49" charset="-122"/>
                  </a:rPr>
                  <a:t>如果允许中断，则在该引脚连续发出两个负脉冲给外设，第一个负脉冲通知外设中断已受理，并要求外设在第二个负脉冲期间向数据总线上发送中断类型码</a:t>
                </a:r>
                <a:endParaRPr kumimoji="1" lang="en-US" altLang="zh-CN" sz="2000" dirty="0">
                  <a:solidFill>
                    <a:srgbClr val="000000"/>
                  </a:solidFill>
                  <a:latin typeface="黑体" panose="02010609060101010101" pitchFamily="49" charset="-122"/>
                  <a:ea typeface="黑体" panose="02010609060101010101" pitchFamily="49" charset="-122"/>
                </a:endParaRPr>
              </a:p>
            </p:txBody>
          </p:sp>
        </mc:Choice>
        <mc:Fallback xmlns="">
          <p:sp>
            <p:nvSpPr>
              <p:cNvPr id="3" name="矩形 2">
                <a:extLst>
                  <a:ext uri="{FF2B5EF4-FFF2-40B4-BE49-F238E27FC236}">
                    <a16:creationId xmlns:a16="http://schemas.microsoft.com/office/drawing/2014/main" id="{914DB88D-5B22-4107-960A-0008B8904BA6}"/>
                  </a:ext>
                </a:extLst>
              </p:cNvPr>
              <p:cNvSpPr>
                <a:spLocks noRot="1" noChangeAspect="1" noMove="1" noResize="1" noEditPoints="1" noAdjustHandles="1" noChangeArrowheads="1" noChangeShapeType="1" noTextEdit="1"/>
              </p:cNvSpPr>
              <p:nvPr/>
            </p:nvSpPr>
            <p:spPr>
              <a:xfrm>
                <a:off x="5361900" y="1655137"/>
                <a:ext cx="3530600" cy="4637936"/>
              </a:xfrm>
              <a:prstGeom prst="rect">
                <a:avLst/>
              </a:prstGeom>
              <a:blipFill>
                <a:blip r:embed="rId4"/>
                <a:stretch>
                  <a:fillRect l="-1900" r="-518" b="-1447"/>
                </a:stretch>
              </a:blipFill>
            </p:spPr>
            <p:txBody>
              <a:bodyPr/>
              <a:lstStyle/>
              <a:p>
                <a:r>
                  <a:rPr lang="zh-CN" altLang="en-US">
                    <a:noFill/>
                  </a:rPr>
                  <a:t> </a:t>
                </a:r>
              </a:p>
            </p:txBody>
          </p:sp>
        </mc:Fallback>
      </mc:AlternateContent>
      <p:sp>
        <p:nvSpPr>
          <p:cNvPr id="9" name="矩形 8">
            <a:extLst>
              <a:ext uri="{FF2B5EF4-FFF2-40B4-BE49-F238E27FC236}">
                <a16:creationId xmlns:a16="http://schemas.microsoft.com/office/drawing/2014/main" id="{D2AF165E-ADEB-439C-B883-8DA31AFF220B}"/>
              </a:ext>
            </a:extLst>
          </p:cNvPr>
          <p:cNvSpPr/>
          <p:nvPr/>
        </p:nvSpPr>
        <p:spPr>
          <a:xfrm>
            <a:off x="3149600" y="4818267"/>
            <a:ext cx="828000" cy="239599"/>
          </a:xfrm>
          <a:prstGeom prst="rect">
            <a:avLst/>
          </a:prstGeom>
          <a:solidFill>
            <a:srgbClr val="FF0000">
              <a:alpha val="3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157638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9"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D6DE747C-A6AA-4797-AD9E-3EDD7CFE8D73}"/>
              </a:ext>
            </a:extLst>
          </p:cNvPr>
          <p:cNvPicPr>
            <a:picLocks noChangeAspect="1"/>
          </p:cNvPicPr>
          <p:nvPr/>
        </p:nvPicPr>
        <p:blipFill>
          <a:blip r:embed="rId3"/>
          <a:stretch>
            <a:fillRect/>
          </a:stretch>
        </p:blipFill>
        <p:spPr>
          <a:xfrm>
            <a:off x="0" y="816499"/>
            <a:ext cx="5302490" cy="5225001"/>
          </a:xfrm>
          <a:prstGeom prst="rect">
            <a:avLst/>
          </a:prstGeom>
        </p:spPr>
      </p:pic>
      <p:sp>
        <p:nvSpPr>
          <p:cNvPr id="3" name="矩形 2">
            <a:extLst>
              <a:ext uri="{FF2B5EF4-FFF2-40B4-BE49-F238E27FC236}">
                <a16:creationId xmlns:a16="http://schemas.microsoft.com/office/drawing/2014/main" id="{914DB88D-5B22-4107-960A-0008B8904BA6}"/>
              </a:ext>
            </a:extLst>
          </p:cNvPr>
          <p:cNvSpPr/>
          <p:nvPr/>
        </p:nvSpPr>
        <p:spPr>
          <a:xfrm>
            <a:off x="5302490" y="816499"/>
            <a:ext cx="3530600" cy="5098512"/>
          </a:xfrm>
          <a:prstGeom prst="rect">
            <a:avLst/>
          </a:prstGeom>
          <a:solidFill>
            <a:srgbClr val="FF0000">
              <a:alpha val="38000"/>
            </a:srgbClr>
          </a:solidFill>
        </p:spPr>
        <p:txBody>
          <a:bodyPr wrap="square">
            <a:spAutoFit/>
          </a:bodyPr>
          <a:lstStyle/>
          <a:p>
            <a:pPr lvl="0" eaLnBrk="0" fontAlgn="base" hangingPunct="0">
              <a:lnSpc>
                <a:spcPct val="150000"/>
              </a:lnSpc>
              <a:spcBef>
                <a:spcPct val="0"/>
              </a:spcBef>
              <a:spcAft>
                <a:spcPct val="0"/>
              </a:spcAft>
              <a:defRPr/>
            </a:pPr>
            <a:r>
              <a:rPr kumimoji="1" lang="en-US" altLang="zh-CN" sz="2000" dirty="0">
                <a:solidFill>
                  <a:srgbClr val="000000"/>
                </a:solidFill>
                <a:latin typeface="黑体" panose="02010609060101010101" pitchFamily="49" charset="-122"/>
                <a:ea typeface="黑体" panose="02010609060101010101" pitchFamily="49" charset="-122"/>
              </a:rPr>
              <a:t>ALE</a:t>
            </a:r>
            <a:r>
              <a:rPr kumimoji="1" lang="zh-CN" altLang="en-US" sz="2000" dirty="0">
                <a:solidFill>
                  <a:srgbClr val="000000"/>
                </a:solidFill>
                <a:latin typeface="黑体" panose="02010609060101010101" pitchFamily="49" charset="-122"/>
                <a:ea typeface="黑体" panose="02010609060101010101" pitchFamily="49" charset="-122"/>
              </a:rPr>
              <a:t>，地址锁存允许信号输出端，高电平有效</a:t>
            </a:r>
            <a:endParaRPr kumimoji="1" lang="en-US" altLang="zh-CN" sz="2000" dirty="0">
              <a:solidFill>
                <a:srgbClr val="000000"/>
              </a:solidFill>
              <a:latin typeface="黑体" panose="02010609060101010101" pitchFamily="49" charset="-122"/>
              <a:ea typeface="黑体" panose="02010609060101010101" pitchFamily="49" charset="-122"/>
            </a:endParaRPr>
          </a:p>
          <a:p>
            <a:pPr lvl="0" eaLnBrk="0" fontAlgn="base" hangingPunct="0">
              <a:lnSpc>
                <a:spcPct val="150000"/>
              </a:lnSpc>
              <a:spcBef>
                <a:spcPct val="0"/>
              </a:spcBef>
              <a:spcAft>
                <a:spcPct val="0"/>
              </a:spcAft>
              <a:defRPr/>
            </a:pPr>
            <a:endParaRPr kumimoji="1" lang="en-US" altLang="zh-CN" sz="2000" dirty="0">
              <a:solidFill>
                <a:srgbClr val="000000"/>
              </a:solidFill>
              <a:latin typeface="黑体" panose="02010609060101010101" pitchFamily="49" charset="-122"/>
              <a:ea typeface="黑体" panose="02010609060101010101" pitchFamily="49" charset="-122"/>
            </a:endParaRPr>
          </a:p>
          <a:p>
            <a:pPr lvl="0" eaLnBrk="0" fontAlgn="base" hangingPunct="0">
              <a:lnSpc>
                <a:spcPct val="150000"/>
              </a:lnSpc>
              <a:spcBef>
                <a:spcPct val="0"/>
              </a:spcBef>
              <a:spcAft>
                <a:spcPct val="0"/>
              </a:spcAft>
              <a:defRPr/>
            </a:pPr>
            <a:r>
              <a:rPr kumimoji="1" lang="zh-CN" altLang="en-US" sz="2000" dirty="0">
                <a:solidFill>
                  <a:srgbClr val="000000"/>
                </a:solidFill>
                <a:latin typeface="黑体" panose="02010609060101010101" pitchFamily="49" charset="-122"/>
                <a:ea typeface="黑体" panose="02010609060101010101" pitchFamily="49" charset="-122"/>
              </a:rPr>
              <a:t>在任何一个总线周期的</a:t>
            </a:r>
            <a:r>
              <a:rPr kumimoji="1" lang="en-US" altLang="zh-CN" sz="2000" dirty="0">
                <a:solidFill>
                  <a:srgbClr val="000000"/>
                </a:solidFill>
                <a:latin typeface="黑体" panose="02010609060101010101" pitchFamily="49" charset="-122"/>
                <a:ea typeface="黑体" panose="02010609060101010101" pitchFamily="49" charset="-122"/>
              </a:rPr>
              <a:t>T1</a:t>
            </a:r>
            <a:r>
              <a:rPr kumimoji="1" lang="zh-CN" altLang="en-US" sz="2000" dirty="0">
                <a:solidFill>
                  <a:srgbClr val="000000"/>
                </a:solidFill>
                <a:latin typeface="黑体" panose="02010609060101010101" pitchFamily="49" charset="-122"/>
                <a:ea typeface="黑体" panose="02010609060101010101" pitchFamily="49" charset="-122"/>
              </a:rPr>
              <a:t>状态，</a:t>
            </a:r>
            <a:r>
              <a:rPr kumimoji="1" lang="en-US" altLang="zh-CN" sz="2000" dirty="0">
                <a:solidFill>
                  <a:srgbClr val="000000"/>
                </a:solidFill>
                <a:latin typeface="黑体" panose="02010609060101010101" pitchFamily="49" charset="-122"/>
                <a:ea typeface="黑体" panose="02010609060101010101" pitchFamily="49" charset="-122"/>
              </a:rPr>
              <a:t>ALE</a:t>
            </a:r>
            <a:r>
              <a:rPr kumimoji="1" lang="zh-CN" altLang="en-US" sz="2000" dirty="0">
                <a:solidFill>
                  <a:srgbClr val="000000"/>
                </a:solidFill>
                <a:latin typeface="黑体" panose="02010609060101010101" pitchFamily="49" charset="-122"/>
                <a:ea typeface="黑体" panose="02010609060101010101" pitchFamily="49" charset="-122"/>
              </a:rPr>
              <a:t>输出高电平，表明当前在</a:t>
            </a:r>
            <a:r>
              <a:rPr kumimoji="1" lang="en-US" altLang="zh-CN" sz="2000" dirty="0">
                <a:solidFill>
                  <a:srgbClr val="000000"/>
                </a:solidFill>
                <a:latin typeface="黑体" panose="02010609060101010101" pitchFamily="49" charset="-122"/>
                <a:ea typeface="黑体" panose="02010609060101010101" pitchFamily="49" charset="-122"/>
              </a:rPr>
              <a:t>8086 CPU</a:t>
            </a:r>
            <a:r>
              <a:rPr kumimoji="1" lang="zh-CN" altLang="en-US" sz="2000" dirty="0">
                <a:solidFill>
                  <a:srgbClr val="000000"/>
                </a:solidFill>
                <a:latin typeface="黑体" panose="02010609060101010101" pitchFamily="49" charset="-122"/>
                <a:ea typeface="黑体" panose="02010609060101010101" pitchFamily="49" charset="-122"/>
              </a:rPr>
              <a:t>的地址</a:t>
            </a:r>
            <a:r>
              <a:rPr kumimoji="1" lang="en-US" altLang="zh-CN" sz="2000" dirty="0">
                <a:solidFill>
                  <a:srgbClr val="000000"/>
                </a:solidFill>
                <a:latin typeface="黑体" panose="02010609060101010101" pitchFamily="49" charset="-122"/>
                <a:ea typeface="黑体" panose="02010609060101010101" pitchFamily="49" charset="-122"/>
              </a:rPr>
              <a:t>/</a:t>
            </a:r>
            <a:r>
              <a:rPr kumimoji="1" lang="zh-CN" altLang="en-US" sz="2000" dirty="0">
                <a:solidFill>
                  <a:srgbClr val="000000"/>
                </a:solidFill>
                <a:latin typeface="黑体" panose="02010609060101010101" pitchFamily="49" charset="-122"/>
                <a:ea typeface="黑体" panose="02010609060101010101" pitchFamily="49" charset="-122"/>
              </a:rPr>
              <a:t>数据复用线</a:t>
            </a:r>
            <a:r>
              <a:rPr kumimoji="1" lang="en-US" altLang="zh-CN" sz="2000" dirty="0">
                <a:solidFill>
                  <a:srgbClr val="000000"/>
                </a:solidFill>
                <a:latin typeface="黑体" panose="02010609060101010101" pitchFamily="49" charset="-122"/>
                <a:ea typeface="黑体" panose="02010609060101010101" pitchFamily="49" charset="-122"/>
              </a:rPr>
              <a:t>AD15</a:t>
            </a:r>
            <a:r>
              <a:rPr kumimoji="1" lang="zh-CN" altLang="en-US" sz="2000" dirty="0">
                <a:solidFill>
                  <a:srgbClr val="000000"/>
                </a:solidFill>
                <a:latin typeface="黑体" panose="02010609060101010101" pitchFamily="49" charset="-122"/>
                <a:ea typeface="黑体" panose="02010609060101010101" pitchFamily="49" charset="-122"/>
              </a:rPr>
              <a:t>～</a:t>
            </a:r>
            <a:r>
              <a:rPr kumimoji="1" lang="en-US" altLang="zh-CN" sz="2000" dirty="0">
                <a:solidFill>
                  <a:srgbClr val="000000"/>
                </a:solidFill>
                <a:latin typeface="黑体" panose="02010609060101010101" pitchFamily="49" charset="-122"/>
                <a:ea typeface="黑体" panose="02010609060101010101" pitchFamily="49" charset="-122"/>
              </a:rPr>
              <a:t>AD0</a:t>
            </a:r>
            <a:r>
              <a:rPr kumimoji="1" lang="zh-CN" altLang="en-US" sz="2000" dirty="0">
                <a:solidFill>
                  <a:srgbClr val="000000"/>
                </a:solidFill>
                <a:latin typeface="黑体" panose="02010609060101010101" pitchFamily="49" charset="-122"/>
                <a:ea typeface="黑体" panose="02010609060101010101" pitchFamily="49" charset="-122"/>
              </a:rPr>
              <a:t>上出现的是地址信息，地址锁存器利用</a:t>
            </a:r>
            <a:r>
              <a:rPr kumimoji="1" lang="en-US" altLang="zh-CN" sz="2000" dirty="0">
                <a:solidFill>
                  <a:srgbClr val="000000"/>
                </a:solidFill>
                <a:latin typeface="黑体" panose="02010609060101010101" pitchFamily="49" charset="-122"/>
                <a:ea typeface="黑体" panose="02010609060101010101" pitchFamily="49" charset="-122"/>
              </a:rPr>
              <a:t>ALE</a:t>
            </a:r>
            <a:r>
              <a:rPr kumimoji="1" lang="zh-CN" altLang="en-US" sz="2000" dirty="0">
                <a:solidFill>
                  <a:srgbClr val="000000"/>
                </a:solidFill>
                <a:latin typeface="黑体" panose="02010609060101010101" pitchFamily="49" charset="-122"/>
                <a:ea typeface="黑体" panose="02010609060101010101" pitchFamily="49" charset="-122"/>
              </a:rPr>
              <a:t>信号的下降沿将此地址信息锁存，达到地址</a:t>
            </a:r>
            <a:r>
              <a:rPr kumimoji="1" lang="en-US" altLang="zh-CN" sz="2000" dirty="0">
                <a:solidFill>
                  <a:srgbClr val="000000"/>
                </a:solidFill>
                <a:latin typeface="黑体" panose="02010609060101010101" pitchFamily="49" charset="-122"/>
                <a:ea typeface="黑体" panose="02010609060101010101" pitchFamily="49" charset="-122"/>
              </a:rPr>
              <a:t>/</a:t>
            </a:r>
            <a:r>
              <a:rPr kumimoji="1" lang="zh-CN" altLang="en-US" sz="2000" dirty="0">
                <a:solidFill>
                  <a:srgbClr val="000000"/>
                </a:solidFill>
                <a:latin typeface="黑体" panose="02010609060101010101" pitchFamily="49" charset="-122"/>
                <a:ea typeface="黑体" panose="02010609060101010101" pitchFamily="49" charset="-122"/>
              </a:rPr>
              <a:t>数据分时复用的目的</a:t>
            </a:r>
            <a:endParaRPr kumimoji="1" lang="en-US" altLang="zh-CN" sz="2000" dirty="0">
              <a:solidFill>
                <a:srgbClr val="000000"/>
              </a:solidFill>
              <a:latin typeface="黑体" panose="02010609060101010101" pitchFamily="49" charset="-122"/>
              <a:ea typeface="黑体" panose="02010609060101010101" pitchFamily="49" charset="-122"/>
            </a:endParaRPr>
          </a:p>
        </p:txBody>
      </p:sp>
      <p:sp>
        <p:nvSpPr>
          <p:cNvPr id="9" name="矩形 8">
            <a:extLst>
              <a:ext uri="{FF2B5EF4-FFF2-40B4-BE49-F238E27FC236}">
                <a16:creationId xmlns:a16="http://schemas.microsoft.com/office/drawing/2014/main" id="{D2AF165E-ADEB-439C-B883-8DA31AFF220B}"/>
              </a:ext>
            </a:extLst>
          </p:cNvPr>
          <p:cNvSpPr/>
          <p:nvPr/>
        </p:nvSpPr>
        <p:spPr>
          <a:xfrm>
            <a:off x="3149600" y="4576967"/>
            <a:ext cx="828000" cy="239599"/>
          </a:xfrm>
          <a:prstGeom prst="rect">
            <a:avLst/>
          </a:prstGeom>
          <a:solidFill>
            <a:srgbClr val="FF0000">
              <a:alpha val="3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625322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9"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D6DE747C-A6AA-4797-AD9E-3EDD7CFE8D73}"/>
              </a:ext>
            </a:extLst>
          </p:cNvPr>
          <p:cNvPicPr>
            <a:picLocks noChangeAspect="1"/>
          </p:cNvPicPr>
          <p:nvPr/>
        </p:nvPicPr>
        <p:blipFill>
          <a:blip r:embed="rId3"/>
          <a:stretch>
            <a:fillRect/>
          </a:stretch>
        </p:blipFill>
        <p:spPr>
          <a:xfrm>
            <a:off x="0" y="816499"/>
            <a:ext cx="5302490" cy="5225001"/>
          </a:xfrm>
          <a:prstGeom prst="rect">
            <a:avLst/>
          </a:prstGeom>
        </p:spPr>
      </p:pic>
      <mc:AlternateContent xmlns:mc="http://schemas.openxmlformats.org/markup-compatibility/2006" xmlns:a14="http://schemas.microsoft.com/office/drawing/2010/main">
        <mc:Choice Requires="a14">
          <p:sp>
            <p:nvSpPr>
              <p:cNvPr id="3" name="矩形 2">
                <a:extLst>
                  <a:ext uri="{FF2B5EF4-FFF2-40B4-BE49-F238E27FC236}">
                    <a16:creationId xmlns:a16="http://schemas.microsoft.com/office/drawing/2014/main" id="{914DB88D-5B22-4107-960A-0008B8904BA6}"/>
                  </a:ext>
                </a:extLst>
              </p:cNvPr>
              <p:cNvSpPr/>
              <p:nvPr/>
            </p:nvSpPr>
            <p:spPr>
              <a:xfrm>
                <a:off x="5311100" y="3292999"/>
                <a:ext cx="3530600" cy="2862322"/>
              </a:xfrm>
              <a:prstGeom prst="rect">
                <a:avLst/>
              </a:prstGeom>
              <a:solidFill>
                <a:srgbClr val="FF0000">
                  <a:alpha val="38000"/>
                </a:srgbClr>
              </a:solidFill>
            </p:spPr>
            <p:txBody>
              <a:bodyPr wrap="square">
                <a:spAutoFit/>
              </a:bodyPr>
              <a:lstStyle/>
              <a:p>
                <a:pPr lvl="0" eaLnBrk="0" fontAlgn="base" hangingPunct="0">
                  <a:spcBef>
                    <a:spcPct val="0"/>
                  </a:spcBef>
                  <a:spcAft>
                    <a:spcPct val="0"/>
                  </a:spcAft>
                  <a:defRPr/>
                </a:pPr>
                <a14:m>
                  <m:oMath xmlns:m="http://schemas.openxmlformats.org/officeDocument/2006/math">
                    <m:acc>
                      <m:accPr>
                        <m:chr m:val="̅"/>
                        <m:ctrlPr>
                          <a:rPr kumimoji="1" lang="en-US" altLang="zh-CN" sz="2000" i="1">
                            <a:solidFill>
                              <a:srgbClr val="000000"/>
                            </a:solidFill>
                            <a:latin typeface="Cambria Math" panose="02040503050406030204" pitchFamily="18" charset="0"/>
                          </a:rPr>
                        </m:ctrlPr>
                      </m:accPr>
                      <m:e>
                        <m:r>
                          <m:rPr>
                            <m:sty m:val="p"/>
                          </m:rPr>
                          <a:rPr kumimoji="1" lang="en-US" altLang="zh-CN" sz="2000">
                            <a:solidFill>
                              <a:srgbClr val="000000"/>
                            </a:solidFill>
                            <a:latin typeface="Cambria Math" panose="02040503050406030204" pitchFamily="18" charset="0"/>
                          </a:rPr>
                          <m:t>DEN</m:t>
                        </m:r>
                      </m:e>
                    </m:acc>
                  </m:oMath>
                </a14:m>
                <a:r>
                  <a:rPr kumimoji="1" lang="en-US" altLang="zh-CN" sz="2000" dirty="0">
                    <a:solidFill>
                      <a:srgbClr val="000000"/>
                    </a:solidFill>
                    <a:latin typeface="黑体" panose="02010609060101010101" pitchFamily="49" charset="-122"/>
                    <a:ea typeface="黑体" panose="02010609060101010101" pitchFamily="49" charset="-122"/>
                  </a:rPr>
                  <a:t> (Data Enable)</a:t>
                </a:r>
                <a:r>
                  <a:rPr kumimoji="1" lang="zh-CN" altLang="en-US" sz="2000" dirty="0">
                    <a:solidFill>
                      <a:srgbClr val="000000"/>
                    </a:solidFill>
                    <a:latin typeface="黑体" panose="02010609060101010101" pitchFamily="49" charset="-122"/>
                    <a:ea typeface="黑体" panose="02010609060101010101" pitchFamily="49" charset="-122"/>
                  </a:rPr>
                  <a:t>，数据允许信号输出端，低电平有效</a:t>
                </a:r>
                <a:endParaRPr kumimoji="1" lang="en-US" altLang="zh-CN" sz="2000" dirty="0">
                  <a:solidFill>
                    <a:srgbClr val="000000"/>
                  </a:solidFill>
                  <a:latin typeface="黑体" panose="02010609060101010101" pitchFamily="49" charset="-122"/>
                  <a:ea typeface="黑体" panose="02010609060101010101" pitchFamily="49" charset="-122"/>
                </a:endParaRPr>
              </a:p>
              <a:p>
                <a:pPr lvl="0" eaLnBrk="0" fontAlgn="base" hangingPunct="0">
                  <a:spcBef>
                    <a:spcPct val="0"/>
                  </a:spcBef>
                  <a:spcAft>
                    <a:spcPct val="0"/>
                  </a:spcAft>
                  <a:defRPr/>
                </a:pPr>
                <a:endParaRPr kumimoji="1" lang="en-US" altLang="zh-CN" sz="2000" dirty="0">
                  <a:solidFill>
                    <a:srgbClr val="000000"/>
                  </a:solidFill>
                  <a:latin typeface="黑体" panose="02010609060101010101" pitchFamily="49" charset="-122"/>
                  <a:ea typeface="黑体" panose="02010609060101010101" pitchFamily="49" charset="-122"/>
                </a:endParaRPr>
              </a:p>
              <a:p>
                <a:pPr lvl="0" eaLnBrk="0" fontAlgn="base" hangingPunct="0">
                  <a:spcBef>
                    <a:spcPct val="0"/>
                  </a:spcBef>
                  <a:spcAft>
                    <a:spcPct val="0"/>
                  </a:spcAft>
                  <a:defRPr/>
                </a:pPr>
                <a:r>
                  <a:rPr kumimoji="1" lang="zh-CN" altLang="en-US" sz="2000" dirty="0">
                    <a:solidFill>
                      <a:srgbClr val="000000"/>
                    </a:solidFill>
                    <a:latin typeface="黑体" panose="02010609060101010101" pitchFamily="49" charset="-122"/>
                    <a:ea typeface="黑体" panose="02010609060101010101" pitchFamily="49" charset="-122"/>
                  </a:rPr>
                  <a:t>该信号有效时，表明当前地址</a:t>
                </a:r>
                <a:r>
                  <a:rPr kumimoji="1" lang="en-US" altLang="zh-CN" sz="2000" dirty="0">
                    <a:solidFill>
                      <a:srgbClr val="000000"/>
                    </a:solidFill>
                    <a:latin typeface="黑体" panose="02010609060101010101" pitchFamily="49" charset="-122"/>
                    <a:ea typeface="黑体" panose="02010609060101010101" pitchFamily="49" charset="-122"/>
                  </a:rPr>
                  <a:t>/</a:t>
                </a:r>
                <a:r>
                  <a:rPr kumimoji="1" lang="zh-CN" altLang="en-US" sz="2000" dirty="0">
                    <a:solidFill>
                      <a:srgbClr val="000000"/>
                    </a:solidFill>
                    <a:latin typeface="黑体" panose="02010609060101010101" pitchFamily="49" charset="-122"/>
                    <a:ea typeface="黑体" panose="02010609060101010101" pitchFamily="49" charset="-122"/>
                  </a:rPr>
                  <a:t>数据复用线上传输的是数据信息</a:t>
                </a:r>
                <a:endParaRPr kumimoji="1" lang="en-US" altLang="zh-CN" sz="2000" dirty="0">
                  <a:solidFill>
                    <a:srgbClr val="000000"/>
                  </a:solidFill>
                  <a:latin typeface="黑体" panose="02010609060101010101" pitchFamily="49" charset="-122"/>
                  <a:ea typeface="黑体" panose="02010609060101010101" pitchFamily="49" charset="-122"/>
                </a:endParaRPr>
              </a:p>
              <a:p>
                <a:pPr lvl="0" eaLnBrk="0" fontAlgn="base" hangingPunct="0">
                  <a:spcBef>
                    <a:spcPct val="0"/>
                  </a:spcBef>
                  <a:spcAft>
                    <a:spcPct val="0"/>
                  </a:spcAft>
                  <a:defRPr/>
                </a:pPr>
                <a:endParaRPr kumimoji="1" lang="en-US" altLang="zh-CN" sz="2000" dirty="0">
                  <a:solidFill>
                    <a:srgbClr val="000000"/>
                  </a:solidFill>
                  <a:latin typeface="黑体" panose="02010609060101010101" pitchFamily="49" charset="-122"/>
                  <a:ea typeface="黑体" panose="02010609060101010101" pitchFamily="49" charset="-122"/>
                </a:endParaRPr>
              </a:p>
              <a:p>
                <a:pPr lvl="0" eaLnBrk="0" fontAlgn="base" hangingPunct="0">
                  <a:spcBef>
                    <a:spcPct val="0"/>
                  </a:spcBef>
                  <a:spcAft>
                    <a:spcPct val="0"/>
                  </a:spcAft>
                  <a:defRPr/>
                </a:pPr>
                <a:r>
                  <a:rPr kumimoji="1" lang="zh-CN" altLang="en-US" sz="2000" dirty="0">
                    <a:solidFill>
                      <a:srgbClr val="000000"/>
                    </a:solidFill>
                    <a:latin typeface="黑体" panose="02010609060101010101" pitchFamily="49" charset="-122"/>
                    <a:ea typeface="黑体" panose="02010609060101010101" pitchFamily="49" charset="-122"/>
                  </a:rPr>
                  <a:t>双向数据缓冲器利用该信号选通</a:t>
                </a:r>
                <a:endParaRPr kumimoji="1" lang="en-US" altLang="zh-CN" sz="2000" dirty="0">
                  <a:solidFill>
                    <a:srgbClr val="000000"/>
                  </a:solidFill>
                  <a:latin typeface="黑体" panose="02010609060101010101" pitchFamily="49" charset="-122"/>
                  <a:ea typeface="黑体" panose="02010609060101010101" pitchFamily="49" charset="-122"/>
                </a:endParaRPr>
              </a:p>
            </p:txBody>
          </p:sp>
        </mc:Choice>
        <mc:Fallback xmlns="">
          <p:sp>
            <p:nvSpPr>
              <p:cNvPr id="3" name="矩形 2">
                <a:extLst>
                  <a:ext uri="{FF2B5EF4-FFF2-40B4-BE49-F238E27FC236}">
                    <a16:creationId xmlns:a16="http://schemas.microsoft.com/office/drawing/2014/main" id="{914DB88D-5B22-4107-960A-0008B8904BA6}"/>
                  </a:ext>
                </a:extLst>
              </p:cNvPr>
              <p:cNvSpPr>
                <a:spLocks noRot="1" noChangeAspect="1" noMove="1" noResize="1" noEditPoints="1" noAdjustHandles="1" noChangeArrowheads="1" noChangeShapeType="1" noTextEdit="1"/>
              </p:cNvSpPr>
              <p:nvPr/>
            </p:nvSpPr>
            <p:spPr>
              <a:xfrm>
                <a:off x="5311100" y="3292999"/>
                <a:ext cx="3530600" cy="2862322"/>
              </a:xfrm>
              <a:prstGeom prst="rect">
                <a:avLst/>
              </a:prstGeom>
              <a:blipFill>
                <a:blip r:embed="rId4"/>
                <a:stretch>
                  <a:fillRect l="-1727" t="-1489" r="-691" b="-2766"/>
                </a:stretch>
              </a:blipFill>
            </p:spPr>
            <p:txBody>
              <a:bodyPr/>
              <a:lstStyle/>
              <a:p>
                <a:r>
                  <a:rPr lang="zh-CN" altLang="en-US">
                    <a:noFill/>
                  </a:rPr>
                  <a:t> </a:t>
                </a:r>
              </a:p>
            </p:txBody>
          </p:sp>
        </mc:Fallback>
      </mc:AlternateContent>
      <p:sp>
        <p:nvSpPr>
          <p:cNvPr id="9" name="矩形 8">
            <a:extLst>
              <a:ext uri="{FF2B5EF4-FFF2-40B4-BE49-F238E27FC236}">
                <a16:creationId xmlns:a16="http://schemas.microsoft.com/office/drawing/2014/main" id="{D2AF165E-ADEB-439C-B883-8DA31AFF220B}"/>
              </a:ext>
            </a:extLst>
          </p:cNvPr>
          <p:cNvSpPr/>
          <p:nvPr/>
        </p:nvSpPr>
        <p:spPr>
          <a:xfrm>
            <a:off x="3124200" y="4348367"/>
            <a:ext cx="828000" cy="239599"/>
          </a:xfrm>
          <a:prstGeom prst="rect">
            <a:avLst/>
          </a:prstGeom>
          <a:solidFill>
            <a:srgbClr val="FF0000">
              <a:alpha val="3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45775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9"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D6DE747C-A6AA-4797-AD9E-3EDD7CFE8D73}"/>
              </a:ext>
            </a:extLst>
          </p:cNvPr>
          <p:cNvPicPr>
            <a:picLocks noChangeAspect="1"/>
          </p:cNvPicPr>
          <p:nvPr/>
        </p:nvPicPr>
        <p:blipFill>
          <a:blip r:embed="rId3"/>
          <a:stretch>
            <a:fillRect/>
          </a:stretch>
        </p:blipFill>
        <p:spPr>
          <a:xfrm>
            <a:off x="0" y="816499"/>
            <a:ext cx="5302490" cy="5225001"/>
          </a:xfrm>
          <a:prstGeom prst="rect">
            <a:avLst/>
          </a:prstGeom>
        </p:spPr>
      </p:pic>
      <mc:AlternateContent xmlns:mc="http://schemas.openxmlformats.org/markup-compatibility/2006" xmlns:a14="http://schemas.microsoft.com/office/drawing/2010/main">
        <mc:Choice Requires="a14">
          <p:sp>
            <p:nvSpPr>
              <p:cNvPr id="3" name="矩形 2">
                <a:extLst>
                  <a:ext uri="{FF2B5EF4-FFF2-40B4-BE49-F238E27FC236}">
                    <a16:creationId xmlns:a16="http://schemas.microsoft.com/office/drawing/2014/main" id="{914DB88D-5B22-4107-960A-0008B8904BA6}"/>
                  </a:ext>
                </a:extLst>
              </p:cNvPr>
              <p:cNvSpPr/>
              <p:nvPr/>
            </p:nvSpPr>
            <p:spPr>
              <a:xfrm>
                <a:off x="5302490" y="2263008"/>
                <a:ext cx="3530600" cy="3251852"/>
              </a:xfrm>
              <a:prstGeom prst="rect">
                <a:avLst/>
              </a:prstGeom>
              <a:solidFill>
                <a:srgbClr val="FF0000">
                  <a:alpha val="38000"/>
                </a:srgbClr>
              </a:solidFill>
            </p:spPr>
            <p:txBody>
              <a:bodyPr wrap="square">
                <a:spAutoFit/>
              </a:bodyPr>
              <a:lstStyle/>
              <a:p>
                <a:pPr lvl="0" eaLnBrk="0" fontAlgn="base" hangingPunct="0">
                  <a:lnSpc>
                    <a:spcPct val="150000"/>
                  </a:lnSpc>
                  <a:spcBef>
                    <a:spcPct val="0"/>
                  </a:spcBef>
                  <a:spcAft>
                    <a:spcPct val="0"/>
                  </a:spcAft>
                  <a:defRPr/>
                </a:pPr>
                <a14:m>
                  <m:oMath xmlns:m="http://schemas.openxmlformats.org/officeDocument/2006/math">
                    <m:r>
                      <m:rPr>
                        <m:sty m:val="p"/>
                      </m:rPr>
                      <a:rPr kumimoji="1" lang="en-US" altLang="zh-CN" sz="2000">
                        <a:solidFill>
                          <a:srgbClr val="000000"/>
                        </a:solidFill>
                        <a:latin typeface="Cambria Math" panose="02040503050406030204" pitchFamily="18" charset="0"/>
                      </a:rPr>
                      <m:t>DT</m:t>
                    </m:r>
                    <m:r>
                      <a:rPr kumimoji="1" lang="en-US" altLang="zh-CN" sz="2000">
                        <a:solidFill>
                          <a:srgbClr val="000000"/>
                        </a:solidFill>
                        <a:latin typeface="Cambria Math" panose="02040503050406030204" pitchFamily="18" charset="0"/>
                      </a:rPr>
                      <m:t>/</m:t>
                    </m:r>
                    <m:acc>
                      <m:accPr>
                        <m:chr m:val="̅"/>
                        <m:ctrlPr>
                          <a:rPr kumimoji="1" lang="en-US" altLang="zh-CN" sz="2000" i="1">
                            <a:solidFill>
                              <a:srgbClr val="000000"/>
                            </a:solidFill>
                            <a:latin typeface="Cambria Math" panose="02040503050406030204" pitchFamily="18" charset="0"/>
                          </a:rPr>
                        </m:ctrlPr>
                      </m:accPr>
                      <m:e>
                        <m:r>
                          <m:rPr>
                            <m:sty m:val="p"/>
                          </m:rPr>
                          <a:rPr kumimoji="1" lang="en-US" altLang="zh-CN" sz="2000">
                            <a:solidFill>
                              <a:srgbClr val="000000"/>
                            </a:solidFill>
                            <a:latin typeface="Cambria Math" panose="02040503050406030204" pitchFamily="18" charset="0"/>
                          </a:rPr>
                          <m:t>R</m:t>
                        </m:r>
                      </m:e>
                    </m:acc>
                  </m:oMath>
                </a14:m>
                <a:r>
                  <a:rPr kumimoji="1" lang="zh-CN" altLang="en-US" sz="2000" dirty="0">
                    <a:solidFill>
                      <a:srgbClr val="000000"/>
                    </a:solidFill>
                    <a:latin typeface="黑体" panose="02010609060101010101" pitchFamily="49" charset="-122"/>
                    <a:ea typeface="黑体" panose="02010609060101010101" pitchFamily="49" charset="-122"/>
                  </a:rPr>
                  <a:t>，输出</a:t>
                </a:r>
                <a:endParaRPr kumimoji="1" lang="en-US" altLang="zh-CN" sz="2000" dirty="0">
                  <a:solidFill>
                    <a:srgbClr val="000000"/>
                  </a:solidFill>
                  <a:latin typeface="黑体" panose="02010609060101010101" pitchFamily="49" charset="-122"/>
                  <a:ea typeface="黑体" panose="02010609060101010101" pitchFamily="49" charset="-122"/>
                </a:endParaRPr>
              </a:p>
              <a:p>
                <a:pPr lvl="0" eaLnBrk="0" fontAlgn="base" hangingPunct="0">
                  <a:lnSpc>
                    <a:spcPct val="150000"/>
                  </a:lnSpc>
                  <a:spcBef>
                    <a:spcPct val="0"/>
                  </a:spcBef>
                  <a:spcAft>
                    <a:spcPct val="0"/>
                  </a:spcAft>
                  <a:defRPr/>
                </a:pPr>
                <a:endParaRPr kumimoji="1" lang="en-US" altLang="zh-CN" sz="2000" dirty="0">
                  <a:solidFill>
                    <a:srgbClr val="000000"/>
                  </a:solidFill>
                  <a:latin typeface="黑体" panose="02010609060101010101" pitchFamily="49" charset="-122"/>
                  <a:ea typeface="黑体" panose="02010609060101010101" pitchFamily="49" charset="-122"/>
                </a:endParaRPr>
              </a:p>
              <a:p>
                <a:pPr lvl="0" eaLnBrk="0" fontAlgn="base" hangingPunct="0">
                  <a:lnSpc>
                    <a:spcPct val="150000"/>
                  </a:lnSpc>
                  <a:spcBef>
                    <a:spcPct val="0"/>
                  </a:spcBef>
                  <a:spcAft>
                    <a:spcPct val="0"/>
                  </a:spcAft>
                  <a:defRPr/>
                </a:pPr>
                <a:r>
                  <a:rPr kumimoji="1" lang="zh-CN" altLang="en-US" sz="2000" dirty="0">
                    <a:solidFill>
                      <a:srgbClr val="000000"/>
                    </a:solidFill>
                    <a:latin typeface="黑体" panose="02010609060101010101" pitchFamily="49" charset="-122"/>
                    <a:ea typeface="黑体" panose="02010609060101010101" pitchFamily="49" charset="-122"/>
                  </a:rPr>
                  <a:t>数据收发方向的控制端，由于双向数据缓冲器在任一时刻只能单向导通，所以该引脚连接到双向数据缓冲器的</a:t>
                </a:r>
                <a:r>
                  <a:rPr kumimoji="1" lang="en-US" altLang="zh-CN" sz="2000" dirty="0">
                    <a:solidFill>
                      <a:srgbClr val="000000"/>
                    </a:solidFill>
                    <a:latin typeface="黑体" panose="02010609060101010101" pitchFamily="49" charset="-122"/>
                    <a:ea typeface="黑体" panose="02010609060101010101" pitchFamily="49" charset="-122"/>
                  </a:rPr>
                  <a:t>DIR</a:t>
                </a:r>
                <a:r>
                  <a:rPr kumimoji="1" lang="zh-CN" altLang="en-US" sz="2000" dirty="0">
                    <a:solidFill>
                      <a:srgbClr val="000000"/>
                    </a:solidFill>
                    <a:latin typeface="黑体" panose="02010609060101010101" pitchFamily="49" charset="-122"/>
                    <a:ea typeface="黑体" panose="02010609060101010101" pitchFamily="49" charset="-122"/>
                  </a:rPr>
                  <a:t>，用于控制数据信息的传送方向</a:t>
                </a:r>
                <a:endParaRPr kumimoji="1" lang="en-US" altLang="zh-CN" sz="2000" dirty="0">
                  <a:solidFill>
                    <a:srgbClr val="000000"/>
                  </a:solidFill>
                  <a:latin typeface="黑体" panose="02010609060101010101" pitchFamily="49" charset="-122"/>
                  <a:ea typeface="黑体" panose="02010609060101010101" pitchFamily="49" charset="-122"/>
                </a:endParaRPr>
              </a:p>
            </p:txBody>
          </p:sp>
        </mc:Choice>
        <mc:Fallback xmlns="">
          <p:sp>
            <p:nvSpPr>
              <p:cNvPr id="3" name="矩形 2">
                <a:extLst>
                  <a:ext uri="{FF2B5EF4-FFF2-40B4-BE49-F238E27FC236}">
                    <a16:creationId xmlns:a16="http://schemas.microsoft.com/office/drawing/2014/main" id="{914DB88D-5B22-4107-960A-0008B8904BA6}"/>
                  </a:ext>
                </a:extLst>
              </p:cNvPr>
              <p:cNvSpPr>
                <a:spLocks noRot="1" noChangeAspect="1" noMove="1" noResize="1" noEditPoints="1" noAdjustHandles="1" noChangeArrowheads="1" noChangeShapeType="1" noTextEdit="1"/>
              </p:cNvSpPr>
              <p:nvPr/>
            </p:nvSpPr>
            <p:spPr>
              <a:xfrm>
                <a:off x="5302490" y="2263008"/>
                <a:ext cx="3530600" cy="3251852"/>
              </a:xfrm>
              <a:prstGeom prst="rect">
                <a:avLst/>
              </a:prstGeom>
              <a:blipFill>
                <a:blip r:embed="rId4"/>
                <a:stretch>
                  <a:fillRect l="-1900" r="-518" b="-2247"/>
                </a:stretch>
              </a:blipFill>
            </p:spPr>
            <p:txBody>
              <a:bodyPr/>
              <a:lstStyle/>
              <a:p>
                <a:r>
                  <a:rPr lang="zh-CN" altLang="en-US">
                    <a:noFill/>
                  </a:rPr>
                  <a:t> </a:t>
                </a:r>
              </a:p>
            </p:txBody>
          </p:sp>
        </mc:Fallback>
      </mc:AlternateContent>
      <p:sp>
        <p:nvSpPr>
          <p:cNvPr id="9" name="矩形 8">
            <a:extLst>
              <a:ext uri="{FF2B5EF4-FFF2-40B4-BE49-F238E27FC236}">
                <a16:creationId xmlns:a16="http://schemas.microsoft.com/office/drawing/2014/main" id="{D2AF165E-ADEB-439C-B883-8DA31AFF220B}"/>
              </a:ext>
            </a:extLst>
          </p:cNvPr>
          <p:cNvSpPr/>
          <p:nvPr/>
        </p:nvSpPr>
        <p:spPr>
          <a:xfrm>
            <a:off x="3111500" y="4119767"/>
            <a:ext cx="828000" cy="239599"/>
          </a:xfrm>
          <a:prstGeom prst="rect">
            <a:avLst/>
          </a:prstGeom>
          <a:solidFill>
            <a:srgbClr val="FF0000">
              <a:alpha val="3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198417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9"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44208D7A-6513-4960-9595-79C7CD73B0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7978" y="256074"/>
            <a:ext cx="8568044" cy="6345851"/>
          </a:xfrm>
          <a:prstGeom prst="rect">
            <a:avLst/>
          </a:prstGeom>
        </p:spPr>
      </p:pic>
      <p:cxnSp>
        <p:nvCxnSpPr>
          <p:cNvPr id="8" name="直接箭头连接符 7">
            <a:extLst>
              <a:ext uri="{FF2B5EF4-FFF2-40B4-BE49-F238E27FC236}">
                <a16:creationId xmlns:a16="http://schemas.microsoft.com/office/drawing/2014/main" id="{7CBEF9CE-A8B2-4BBB-9998-0BA7E770B020}"/>
              </a:ext>
            </a:extLst>
          </p:cNvPr>
          <p:cNvCxnSpPr/>
          <p:nvPr/>
        </p:nvCxnSpPr>
        <p:spPr bwMode="auto">
          <a:xfrm flipV="1">
            <a:off x="814805" y="3823056"/>
            <a:ext cx="360948" cy="914400"/>
          </a:xfrm>
          <a:prstGeom prst="straightConnector1">
            <a:avLst/>
          </a:prstGeom>
          <a:ln w="57150">
            <a:solidFill>
              <a:srgbClr val="FF0000"/>
            </a:solidFill>
            <a:headEnd type="none" w="sm" len="sm"/>
            <a:tailEnd type="triangle"/>
          </a:ln>
        </p:spPr>
        <p:style>
          <a:lnRef idx="3">
            <a:schemeClr val="dk1"/>
          </a:lnRef>
          <a:fillRef idx="0">
            <a:schemeClr val="dk1"/>
          </a:fillRef>
          <a:effectRef idx="2">
            <a:schemeClr val="dk1"/>
          </a:effectRef>
          <a:fontRef idx="minor">
            <a:schemeClr val="tx1"/>
          </a:fontRef>
        </p:style>
      </p:cxnSp>
      <p:cxnSp>
        <p:nvCxnSpPr>
          <p:cNvPr id="10" name="直接箭头连接符 9">
            <a:extLst>
              <a:ext uri="{FF2B5EF4-FFF2-40B4-BE49-F238E27FC236}">
                <a16:creationId xmlns:a16="http://schemas.microsoft.com/office/drawing/2014/main" id="{0E75F4A7-32F0-4554-B419-0A054102BFA4}"/>
              </a:ext>
            </a:extLst>
          </p:cNvPr>
          <p:cNvCxnSpPr/>
          <p:nvPr/>
        </p:nvCxnSpPr>
        <p:spPr bwMode="auto">
          <a:xfrm flipH="1">
            <a:off x="4564649" y="4544951"/>
            <a:ext cx="1026693" cy="522622"/>
          </a:xfrm>
          <a:prstGeom prst="straightConnector1">
            <a:avLst/>
          </a:prstGeom>
          <a:ln w="57150">
            <a:solidFill>
              <a:srgbClr val="FF0000"/>
            </a:solidFill>
            <a:headEnd type="none" w="sm" len="sm"/>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11521990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D6DE747C-A6AA-4797-AD9E-3EDD7CFE8D73}"/>
              </a:ext>
            </a:extLst>
          </p:cNvPr>
          <p:cNvPicPr>
            <a:picLocks noChangeAspect="1"/>
          </p:cNvPicPr>
          <p:nvPr/>
        </p:nvPicPr>
        <p:blipFill>
          <a:blip r:embed="rId3"/>
          <a:stretch>
            <a:fillRect/>
          </a:stretch>
        </p:blipFill>
        <p:spPr>
          <a:xfrm>
            <a:off x="0" y="816499"/>
            <a:ext cx="5302490" cy="5225001"/>
          </a:xfrm>
          <a:prstGeom prst="rect">
            <a:avLst/>
          </a:prstGeom>
        </p:spPr>
      </p:pic>
      <mc:AlternateContent xmlns:mc="http://schemas.openxmlformats.org/markup-compatibility/2006" xmlns:a14="http://schemas.microsoft.com/office/drawing/2010/main">
        <mc:Choice Requires="a14">
          <p:sp>
            <p:nvSpPr>
              <p:cNvPr id="3" name="矩形 2">
                <a:extLst>
                  <a:ext uri="{FF2B5EF4-FFF2-40B4-BE49-F238E27FC236}">
                    <a16:creationId xmlns:a16="http://schemas.microsoft.com/office/drawing/2014/main" id="{914DB88D-5B22-4107-960A-0008B8904BA6}"/>
                  </a:ext>
                </a:extLst>
              </p:cNvPr>
              <p:cNvSpPr/>
              <p:nvPr/>
            </p:nvSpPr>
            <p:spPr>
              <a:xfrm>
                <a:off x="5302490" y="2048116"/>
                <a:ext cx="3530600" cy="4190699"/>
              </a:xfrm>
              <a:prstGeom prst="rect">
                <a:avLst/>
              </a:prstGeom>
              <a:solidFill>
                <a:srgbClr val="FF0000">
                  <a:alpha val="38000"/>
                </a:srgbClr>
              </a:solidFill>
            </p:spPr>
            <p:txBody>
              <a:bodyPr wrap="square">
                <a:spAutoFit/>
              </a:bodyPr>
              <a:lstStyle/>
              <a:p>
                <a:pPr lvl="0" eaLnBrk="0" fontAlgn="base" hangingPunct="0">
                  <a:lnSpc>
                    <a:spcPct val="150000"/>
                  </a:lnSpc>
                  <a:spcBef>
                    <a:spcPct val="0"/>
                  </a:spcBef>
                  <a:spcAft>
                    <a:spcPct val="0"/>
                  </a:spcAft>
                  <a:defRPr/>
                </a:pPr>
                <a14:m>
                  <m:oMath xmlns:m="http://schemas.openxmlformats.org/officeDocument/2006/math">
                    <m:r>
                      <m:rPr>
                        <m:sty m:val="p"/>
                      </m:rPr>
                      <a:rPr kumimoji="1" lang="en-US" altLang="zh-CN" sz="2000" dirty="0">
                        <a:solidFill>
                          <a:srgbClr val="000000"/>
                        </a:solidFill>
                        <a:latin typeface="Cambria Math" panose="02040503050406030204" pitchFamily="18" charset="0"/>
                      </a:rPr>
                      <m:t>M</m:t>
                    </m:r>
                    <m:r>
                      <a:rPr kumimoji="1" lang="en-US" altLang="zh-CN" sz="2000" dirty="0">
                        <a:solidFill>
                          <a:srgbClr val="000000"/>
                        </a:solidFill>
                        <a:latin typeface="Cambria Math" panose="02040503050406030204" pitchFamily="18" charset="0"/>
                      </a:rPr>
                      <m:t>/</m:t>
                    </m:r>
                    <m:acc>
                      <m:accPr>
                        <m:chr m:val="̅"/>
                        <m:ctrlPr>
                          <a:rPr kumimoji="1" lang="en-US" altLang="zh-CN" sz="2000" i="1">
                            <a:solidFill>
                              <a:srgbClr val="000000"/>
                            </a:solidFill>
                            <a:latin typeface="Cambria Math" panose="02040503050406030204" pitchFamily="18" charset="0"/>
                          </a:rPr>
                        </m:ctrlPr>
                      </m:accPr>
                      <m:e>
                        <m:r>
                          <m:rPr>
                            <m:sty m:val="p"/>
                          </m:rPr>
                          <a:rPr kumimoji="1" lang="en-US" altLang="zh-CN" sz="2000">
                            <a:solidFill>
                              <a:srgbClr val="000000"/>
                            </a:solidFill>
                            <a:latin typeface="Cambria Math" panose="02040503050406030204" pitchFamily="18" charset="0"/>
                          </a:rPr>
                          <m:t>IO</m:t>
                        </m:r>
                      </m:e>
                    </m:acc>
                  </m:oMath>
                </a14:m>
                <a:r>
                  <a:rPr kumimoji="1" lang="zh-CN" altLang="en-US" sz="2000" dirty="0">
                    <a:solidFill>
                      <a:srgbClr val="000000"/>
                    </a:solidFill>
                    <a:latin typeface="黑体" panose="02010609060101010101" pitchFamily="49" charset="-122"/>
                    <a:ea typeface="黑体" panose="02010609060101010101" pitchFamily="49" charset="-122"/>
                  </a:rPr>
                  <a:t>，存储器</a:t>
                </a:r>
                <a:r>
                  <a:rPr kumimoji="1" lang="en-US" altLang="zh-CN" sz="2000" dirty="0">
                    <a:solidFill>
                      <a:srgbClr val="000000"/>
                    </a:solidFill>
                    <a:latin typeface="黑体" panose="02010609060101010101" pitchFamily="49" charset="-122"/>
                    <a:ea typeface="黑体" panose="02010609060101010101" pitchFamily="49" charset="-122"/>
                  </a:rPr>
                  <a:t>/</a:t>
                </a:r>
                <a:r>
                  <a:rPr kumimoji="1" lang="zh-CN" altLang="en-US" sz="2000" dirty="0">
                    <a:solidFill>
                      <a:srgbClr val="000000"/>
                    </a:solidFill>
                    <a:latin typeface="黑体" panose="02010609060101010101" pitchFamily="49" charset="-122"/>
                    <a:ea typeface="黑体" panose="02010609060101010101" pitchFamily="49" charset="-122"/>
                  </a:rPr>
                  <a:t>输入输出信号控制输出端</a:t>
                </a:r>
                <a:endParaRPr kumimoji="1" lang="en-US" altLang="zh-CN" sz="2000" dirty="0">
                  <a:solidFill>
                    <a:srgbClr val="000000"/>
                  </a:solidFill>
                  <a:latin typeface="黑体" panose="02010609060101010101" pitchFamily="49" charset="-122"/>
                  <a:ea typeface="黑体" panose="02010609060101010101" pitchFamily="49" charset="-122"/>
                </a:endParaRPr>
              </a:p>
              <a:p>
                <a:pPr lvl="0" eaLnBrk="0" fontAlgn="base" hangingPunct="0">
                  <a:lnSpc>
                    <a:spcPct val="150000"/>
                  </a:lnSpc>
                  <a:spcBef>
                    <a:spcPct val="0"/>
                  </a:spcBef>
                  <a:spcAft>
                    <a:spcPct val="0"/>
                  </a:spcAft>
                  <a:defRPr/>
                </a:pPr>
                <a:endParaRPr kumimoji="1" lang="en-US" altLang="zh-CN" sz="2000" dirty="0">
                  <a:solidFill>
                    <a:srgbClr val="000000"/>
                  </a:solidFill>
                  <a:latin typeface="黑体" panose="02010609060101010101" pitchFamily="49" charset="-122"/>
                  <a:ea typeface="黑体" panose="02010609060101010101" pitchFamily="49" charset="-122"/>
                </a:endParaRPr>
              </a:p>
              <a:p>
                <a:pPr lvl="0" eaLnBrk="0" fontAlgn="base" hangingPunct="0">
                  <a:lnSpc>
                    <a:spcPct val="150000"/>
                  </a:lnSpc>
                  <a:spcBef>
                    <a:spcPct val="0"/>
                  </a:spcBef>
                  <a:spcAft>
                    <a:spcPct val="0"/>
                  </a:spcAft>
                  <a:defRPr/>
                </a:pPr>
                <a:r>
                  <a:rPr kumimoji="1" lang="zh-CN" altLang="en-US" sz="2000" dirty="0">
                    <a:solidFill>
                      <a:srgbClr val="000000"/>
                    </a:solidFill>
                    <a:latin typeface="黑体" panose="02010609060101010101" pitchFamily="49" charset="-122"/>
                    <a:ea typeface="黑体" panose="02010609060101010101" pitchFamily="49" charset="-122"/>
                  </a:rPr>
                  <a:t>该引脚用来控制</a:t>
                </a:r>
                <a:r>
                  <a:rPr kumimoji="1" lang="en-US" altLang="zh-CN" sz="2000" dirty="0">
                    <a:solidFill>
                      <a:srgbClr val="000000"/>
                    </a:solidFill>
                    <a:latin typeface="黑体" panose="02010609060101010101" pitchFamily="49" charset="-122"/>
                    <a:ea typeface="黑体" panose="02010609060101010101" pitchFamily="49" charset="-122"/>
                  </a:rPr>
                  <a:t>CPU</a:t>
                </a:r>
                <a:r>
                  <a:rPr kumimoji="1" lang="zh-CN" altLang="en-US" sz="2000" dirty="0">
                    <a:solidFill>
                      <a:srgbClr val="000000"/>
                    </a:solidFill>
                    <a:latin typeface="黑体" panose="02010609060101010101" pitchFamily="49" charset="-122"/>
                    <a:ea typeface="黑体" panose="02010609060101010101" pitchFamily="49" charset="-122"/>
                  </a:rPr>
                  <a:t>对存储器的访问或是对</a:t>
                </a:r>
                <a:r>
                  <a:rPr kumimoji="1" lang="en-US" altLang="zh-CN" sz="2000" dirty="0">
                    <a:solidFill>
                      <a:srgbClr val="000000"/>
                    </a:solidFill>
                    <a:latin typeface="微软雅黑" panose="020B0503020204020204" pitchFamily="34" charset="-122"/>
                    <a:ea typeface="微软雅黑" panose="020B0503020204020204" pitchFamily="34" charset="-122"/>
                  </a:rPr>
                  <a:t>I/O</a:t>
                </a:r>
                <a:r>
                  <a:rPr kumimoji="1" lang="zh-CN" altLang="en-US" sz="2000" dirty="0">
                    <a:solidFill>
                      <a:srgbClr val="000000"/>
                    </a:solidFill>
                    <a:latin typeface="黑体" panose="02010609060101010101" pitchFamily="49" charset="-122"/>
                    <a:ea typeface="黑体" panose="02010609060101010101" pitchFamily="49" charset="-122"/>
                  </a:rPr>
                  <a:t>口的访问</a:t>
                </a:r>
                <a:endParaRPr kumimoji="1" lang="en-US" altLang="zh-CN" sz="2000" dirty="0">
                  <a:solidFill>
                    <a:srgbClr val="000000"/>
                  </a:solidFill>
                  <a:latin typeface="黑体" panose="02010609060101010101" pitchFamily="49" charset="-122"/>
                  <a:ea typeface="黑体" panose="02010609060101010101" pitchFamily="49" charset="-122"/>
                </a:endParaRPr>
              </a:p>
              <a:p>
                <a:pPr lvl="0" eaLnBrk="0" fontAlgn="base" hangingPunct="0">
                  <a:lnSpc>
                    <a:spcPct val="150000"/>
                  </a:lnSpc>
                  <a:spcBef>
                    <a:spcPct val="0"/>
                  </a:spcBef>
                  <a:spcAft>
                    <a:spcPct val="0"/>
                  </a:spcAft>
                  <a:defRPr/>
                </a:pPr>
                <a:endParaRPr kumimoji="1" lang="en-US" altLang="zh-CN" sz="2000" dirty="0">
                  <a:solidFill>
                    <a:srgbClr val="000000"/>
                  </a:solidFill>
                  <a:latin typeface="黑体" panose="02010609060101010101" pitchFamily="49" charset="-122"/>
                  <a:ea typeface="黑体" panose="02010609060101010101" pitchFamily="49" charset="-122"/>
                </a:endParaRPr>
              </a:p>
              <a:p>
                <a:pPr lvl="0" eaLnBrk="0" fontAlgn="base" hangingPunct="0">
                  <a:lnSpc>
                    <a:spcPct val="150000"/>
                  </a:lnSpc>
                  <a:spcBef>
                    <a:spcPct val="0"/>
                  </a:spcBef>
                  <a:spcAft>
                    <a:spcPct val="0"/>
                  </a:spcAft>
                  <a:defRPr/>
                </a:pPr>
                <a:r>
                  <a:rPr kumimoji="1" lang="zh-CN" altLang="en-US" sz="2000" dirty="0">
                    <a:solidFill>
                      <a:srgbClr val="000000"/>
                    </a:solidFill>
                    <a:latin typeface="黑体" panose="02010609060101010101" pitchFamily="49" charset="-122"/>
                    <a:ea typeface="黑体" panose="02010609060101010101" pitchFamily="49" charset="-122"/>
                  </a:rPr>
                  <a:t>高电平时为存储器的访问</a:t>
                </a:r>
                <a:endParaRPr kumimoji="1" lang="en-US" altLang="zh-CN" sz="2000" dirty="0">
                  <a:solidFill>
                    <a:srgbClr val="000000"/>
                  </a:solidFill>
                  <a:latin typeface="黑体" panose="02010609060101010101" pitchFamily="49" charset="-122"/>
                  <a:ea typeface="黑体" panose="02010609060101010101" pitchFamily="49" charset="-122"/>
                </a:endParaRPr>
              </a:p>
              <a:p>
                <a:pPr lvl="0" eaLnBrk="0" fontAlgn="base" hangingPunct="0">
                  <a:lnSpc>
                    <a:spcPct val="150000"/>
                  </a:lnSpc>
                  <a:spcBef>
                    <a:spcPct val="0"/>
                  </a:spcBef>
                  <a:spcAft>
                    <a:spcPct val="0"/>
                  </a:spcAft>
                  <a:defRPr/>
                </a:pPr>
                <a:endParaRPr kumimoji="1" lang="en-US" altLang="zh-CN" sz="2000" dirty="0">
                  <a:solidFill>
                    <a:srgbClr val="000000"/>
                  </a:solidFill>
                  <a:latin typeface="黑体" panose="02010609060101010101" pitchFamily="49" charset="-122"/>
                  <a:ea typeface="黑体" panose="02010609060101010101" pitchFamily="49" charset="-122"/>
                </a:endParaRPr>
              </a:p>
              <a:p>
                <a:pPr lvl="0" eaLnBrk="0" fontAlgn="base" hangingPunct="0">
                  <a:lnSpc>
                    <a:spcPct val="150000"/>
                  </a:lnSpc>
                  <a:spcBef>
                    <a:spcPct val="0"/>
                  </a:spcBef>
                  <a:spcAft>
                    <a:spcPct val="0"/>
                  </a:spcAft>
                  <a:defRPr/>
                </a:pPr>
                <a:r>
                  <a:rPr kumimoji="1" lang="zh-CN" altLang="en-US" sz="2000" dirty="0">
                    <a:solidFill>
                      <a:srgbClr val="000000"/>
                    </a:solidFill>
                    <a:latin typeface="黑体" panose="02010609060101010101" pitchFamily="49" charset="-122"/>
                    <a:ea typeface="黑体" panose="02010609060101010101" pitchFamily="49" charset="-122"/>
                  </a:rPr>
                  <a:t>低电平时为对</a:t>
                </a:r>
                <a:r>
                  <a:rPr kumimoji="1" lang="en-US" altLang="zh-CN" sz="2000" dirty="0">
                    <a:solidFill>
                      <a:srgbClr val="000000"/>
                    </a:solidFill>
                    <a:latin typeface="微软雅黑" panose="020B0503020204020204" pitchFamily="34" charset="-122"/>
                    <a:ea typeface="微软雅黑" panose="020B0503020204020204" pitchFamily="34" charset="-122"/>
                  </a:rPr>
                  <a:t>I/O</a:t>
                </a:r>
                <a:r>
                  <a:rPr kumimoji="1" lang="zh-CN" altLang="en-US" sz="2000" dirty="0">
                    <a:solidFill>
                      <a:srgbClr val="000000"/>
                    </a:solidFill>
                    <a:latin typeface="黑体" panose="02010609060101010101" pitchFamily="49" charset="-122"/>
                    <a:ea typeface="黑体" panose="02010609060101010101" pitchFamily="49" charset="-122"/>
                  </a:rPr>
                  <a:t>口的访问</a:t>
                </a:r>
                <a:endParaRPr kumimoji="1" lang="en-US" altLang="zh-CN" sz="2000" dirty="0">
                  <a:solidFill>
                    <a:srgbClr val="000000"/>
                  </a:solidFill>
                  <a:latin typeface="黑体" panose="02010609060101010101" pitchFamily="49" charset="-122"/>
                  <a:ea typeface="黑体" panose="02010609060101010101" pitchFamily="49" charset="-122"/>
                </a:endParaRPr>
              </a:p>
            </p:txBody>
          </p:sp>
        </mc:Choice>
        <mc:Fallback xmlns="">
          <p:sp>
            <p:nvSpPr>
              <p:cNvPr id="3" name="矩形 2">
                <a:extLst>
                  <a:ext uri="{FF2B5EF4-FFF2-40B4-BE49-F238E27FC236}">
                    <a16:creationId xmlns:a16="http://schemas.microsoft.com/office/drawing/2014/main" id="{914DB88D-5B22-4107-960A-0008B8904BA6}"/>
                  </a:ext>
                </a:extLst>
              </p:cNvPr>
              <p:cNvSpPr>
                <a:spLocks noRot="1" noChangeAspect="1" noMove="1" noResize="1" noEditPoints="1" noAdjustHandles="1" noChangeArrowheads="1" noChangeShapeType="1" noTextEdit="1"/>
              </p:cNvSpPr>
              <p:nvPr/>
            </p:nvSpPr>
            <p:spPr>
              <a:xfrm>
                <a:off x="5302490" y="2048116"/>
                <a:ext cx="3530600" cy="4190699"/>
              </a:xfrm>
              <a:prstGeom prst="rect">
                <a:avLst/>
              </a:prstGeom>
              <a:blipFill>
                <a:blip r:embed="rId4"/>
                <a:stretch>
                  <a:fillRect l="-1900" b="-1747"/>
                </a:stretch>
              </a:blipFill>
            </p:spPr>
            <p:txBody>
              <a:bodyPr/>
              <a:lstStyle/>
              <a:p>
                <a:r>
                  <a:rPr lang="zh-CN" altLang="en-US">
                    <a:noFill/>
                  </a:rPr>
                  <a:t> </a:t>
                </a:r>
              </a:p>
            </p:txBody>
          </p:sp>
        </mc:Fallback>
      </mc:AlternateContent>
      <p:sp>
        <p:nvSpPr>
          <p:cNvPr id="9" name="矩形 8">
            <a:extLst>
              <a:ext uri="{FF2B5EF4-FFF2-40B4-BE49-F238E27FC236}">
                <a16:creationId xmlns:a16="http://schemas.microsoft.com/office/drawing/2014/main" id="{D2AF165E-ADEB-439C-B883-8DA31AFF220B}"/>
              </a:ext>
            </a:extLst>
          </p:cNvPr>
          <p:cNvSpPr/>
          <p:nvPr/>
        </p:nvSpPr>
        <p:spPr>
          <a:xfrm>
            <a:off x="3098800" y="3903867"/>
            <a:ext cx="828000" cy="239599"/>
          </a:xfrm>
          <a:prstGeom prst="rect">
            <a:avLst/>
          </a:prstGeom>
          <a:solidFill>
            <a:srgbClr val="FF0000">
              <a:alpha val="3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531397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9"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2"/>
          <a:srcRect l="43347"/>
          <a:stretch/>
        </p:blipFill>
        <p:spPr>
          <a:xfrm>
            <a:off x="3970421" y="12356"/>
            <a:ext cx="5189324" cy="6802137"/>
          </a:xfrm>
          <a:prstGeom prst="rect">
            <a:avLst/>
          </a:prstGeom>
        </p:spPr>
      </p:pic>
      <p:sp>
        <p:nvSpPr>
          <p:cNvPr id="2" name="矩形 1"/>
          <p:cNvSpPr/>
          <p:nvPr/>
        </p:nvSpPr>
        <p:spPr>
          <a:xfrm>
            <a:off x="4932947" y="1215189"/>
            <a:ext cx="1503948" cy="1082843"/>
          </a:xfrm>
          <a:prstGeom prst="rect">
            <a:avLst/>
          </a:prstGeom>
          <a:solidFill>
            <a:srgbClr val="FF000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360947" y="179834"/>
            <a:ext cx="3609474" cy="2280624"/>
          </a:xfrm>
          <a:prstGeom prst="rect">
            <a:avLst/>
          </a:prstGeom>
          <a:solidFill>
            <a:srgbClr val="FF0000">
              <a:alpha val="50000"/>
            </a:srgbClr>
          </a:solidFill>
          <a:ln w="19050">
            <a:noFill/>
          </a:ln>
        </p:spPr>
        <p:txBody>
          <a:bodyPr wrap="square" rtlCol="0">
            <a:spAutoFit/>
          </a:bodyPr>
          <a:lstStyle/>
          <a:p>
            <a:pPr marL="0" marR="0" lvl="0" indent="0" defTabSz="914400" eaLnBrk="1" fontAlgn="auto" latinLnBrk="0" hangingPunct="1">
              <a:lnSpc>
                <a:spcPct val="150000"/>
              </a:lnSpc>
              <a:spcBef>
                <a:spcPts val="0"/>
              </a:spcBef>
              <a:spcAft>
                <a:spcPct val="10000"/>
              </a:spcAft>
              <a:buClrTx/>
              <a:buSzTx/>
              <a:buFontTx/>
              <a:buNone/>
              <a:tabLst/>
              <a:defRPr/>
            </a:pPr>
            <a:r>
              <a:rPr kumimoji="0" lang="zh-CN" altLang="en-US" b="1" i="0" u="none" strike="noStrike" kern="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rPr>
              <a:t>段寄存器</a:t>
            </a:r>
            <a:r>
              <a:rPr kumimoji="0" lang="zh-CN" altLang="en-US" b="0" i="0" u="none" strike="noStrike" kern="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rPr>
              <a:t>：</a:t>
            </a:r>
          </a:p>
          <a:p>
            <a:pPr marL="0" marR="0" lvl="1" indent="0" defTabSz="914400" eaLnBrk="1" fontAlgn="auto" latinLnBrk="0" hangingPunct="1">
              <a:lnSpc>
                <a:spcPct val="150000"/>
              </a:lnSpc>
              <a:spcBef>
                <a:spcPts val="0"/>
              </a:spcBef>
              <a:spcAft>
                <a:spcPct val="10000"/>
              </a:spcAft>
              <a:buClrTx/>
              <a:buSzTx/>
              <a:buFont typeface="Arial" panose="020B0604020202020204" pitchFamily="34" charset="0"/>
              <a:buChar char="•"/>
              <a:tabLst/>
              <a:defRPr/>
            </a:pPr>
            <a:r>
              <a:rPr kumimoji="0" lang="zh-CN" altLang="en-US" b="0" i="0" u="none" strike="noStrike" kern="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rPr>
              <a:t>代码段寄存器</a:t>
            </a:r>
            <a:r>
              <a:rPr kumimoji="0" lang="en-US" altLang="zh-CN" b="0" i="0" u="none" strike="noStrike" kern="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rPr>
              <a:t>CS</a:t>
            </a:r>
            <a:r>
              <a:rPr kumimoji="0" lang="zh-CN" altLang="en-US" b="0" i="0" u="none" strike="noStrike" kern="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rPr>
              <a:t>（</a:t>
            </a:r>
            <a:r>
              <a:rPr kumimoji="0" lang="en-US" altLang="zh-CN" b="0" i="0" u="none" strike="noStrike" kern="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rPr>
              <a:t>Code Segment</a:t>
            </a:r>
            <a:r>
              <a:rPr kumimoji="0" lang="zh-CN" altLang="en-US" b="0" i="0" u="none" strike="noStrike" kern="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rPr>
              <a:t>）</a:t>
            </a:r>
            <a:endParaRPr kumimoji="0" lang="en-US" altLang="zh-CN" b="0" i="0" u="none" strike="noStrike" kern="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endParaRPr>
          </a:p>
          <a:p>
            <a:pPr marL="0" marR="0" lvl="1" indent="0" defTabSz="914400" eaLnBrk="1" fontAlgn="auto" latinLnBrk="0" hangingPunct="1">
              <a:lnSpc>
                <a:spcPct val="150000"/>
              </a:lnSpc>
              <a:spcBef>
                <a:spcPts val="0"/>
              </a:spcBef>
              <a:spcAft>
                <a:spcPct val="10000"/>
              </a:spcAft>
              <a:buClrTx/>
              <a:buSzTx/>
              <a:buFont typeface="Arial" panose="020B0604020202020204" pitchFamily="34" charset="0"/>
              <a:buChar char="•"/>
              <a:tabLst/>
              <a:defRPr/>
            </a:pPr>
            <a:r>
              <a:rPr kumimoji="0" lang="zh-CN" altLang="en-US" b="0" i="0" u="none" strike="noStrike" kern="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rPr>
              <a:t>数据段寄存器</a:t>
            </a:r>
            <a:r>
              <a:rPr kumimoji="0" lang="en-US" altLang="zh-CN" b="0" i="0" u="none" strike="noStrike" kern="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rPr>
              <a:t>DS</a:t>
            </a:r>
            <a:r>
              <a:rPr kumimoji="0" lang="zh-CN" altLang="en-US" b="0" i="0" u="none" strike="noStrike" kern="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rPr>
              <a:t>（</a:t>
            </a:r>
            <a:r>
              <a:rPr kumimoji="0" lang="en-US" altLang="zh-CN" b="0" i="0" u="none" strike="noStrike" kern="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rPr>
              <a:t>Data Segment</a:t>
            </a:r>
            <a:r>
              <a:rPr kumimoji="0" lang="zh-CN" altLang="en-US" b="0" i="0" u="none" strike="noStrike" kern="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rPr>
              <a:t>）</a:t>
            </a:r>
            <a:endParaRPr kumimoji="0" lang="en-US" altLang="zh-CN" b="0" i="0" u="none" strike="noStrike" kern="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endParaRPr>
          </a:p>
          <a:p>
            <a:pPr marL="0" marR="0" lvl="1" indent="0" defTabSz="914400" eaLnBrk="1" fontAlgn="auto" latinLnBrk="0" hangingPunct="1">
              <a:lnSpc>
                <a:spcPct val="150000"/>
              </a:lnSpc>
              <a:spcBef>
                <a:spcPts val="0"/>
              </a:spcBef>
              <a:spcAft>
                <a:spcPct val="10000"/>
              </a:spcAft>
              <a:buClrTx/>
              <a:buSzTx/>
              <a:buFont typeface="Arial" panose="020B0604020202020204" pitchFamily="34" charset="0"/>
              <a:buChar char="•"/>
              <a:tabLst/>
              <a:defRPr/>
            </a:pPr>
            <a:r>
              <a:rPr kumimoji="0" lang="zh-CN" altLang="en-US" b="0" i="0" u="none" strike="noStrike" kern="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rPr>
              <a:t>堆栈段寄存器</a:t>
            </a:r>
            <a:r>
              <a:rPr kumimoji="0" lang="en-US" altLang="zh-CN" b="0" i="0" u="none" strike="noStrike" kern="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rPr>
              <a:t>SS</a:t>
            </a:r>
            <a:r>
              <a:rPr kumimoji="0" lang="zh-CN" altLang="en-US" b="0" i="0" u="none" strike="noStrike" kern="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rPr>
              <a:t>（</a:t>
            </a:r>
            <a:r>
              <a:rPr kumimoji="0" lang="en-US" altLang="zh-CN" b="0" i="0" u="none" strike="noStrike" kern="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rPr>
              <a:t>Stack Segment</a:t>
            </a:r>
            <a:r>
              <a:rPr kumimoji="0" lang="zh-CN" altLang="en-US" b="0" i="0" u="none" strike="noStrike" kern="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rPr>
              <a:t>）</a:t>
            </a:r>
            <a:endParaRPr kumimoji="0" lang="en-US" altLang="zh-CN" b="0" i="0" u="none" strike="noStrike" kern="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endParaRPr>
          </a:p>
          <a:p>
            <a:pPr marL="0" marR="0" lvl="1" indent="0" defTabSz="914400" eaLnBrk="1" fontAlgn="auto" latinLnBrk="0" hangingPunct="1">
              <a:lnSpc>
                <a:spcPct val="150000"/>
              </a:lnSpc>
              <a:spcBef>
                <a:spcPts val="0"/>
              </a:spcBef>
              <a:spcAft>
                <a:spcPct val="10000"/>
              </a:spcAft>
              <a:buClrTx/>
              <a:buSzTx/>
              <a:buFont typeface="Arial" panose="020B0604020202020204" pitchFamily="34" charset="0"/>
              <a:buChar char="•"/>
              <a:tabLst/>
              <a:defRPr/>
            </a:pPr>
            <a:r>
              <a:rPr kumimoji="0" lang="zh-CN" altLang="en-US" b="0" i="0" u="none" strike="noStrike" kern="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rPr>
              <a:t>附加段寄存器</a:t>
            </a:r>
            <a:r>
              <a:rPr kumimoji="0" lang="en-US" altLang="zh-CN" b="0" i="0" u="none" strike="noStrike" kern="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rPr>
              <a:t>ES</a:t>
            </a:r>
            <a:r>
              <a:rPr kumimoji="0" lang="zh-CN" altLang="en-US" b="0" i="0" u="none" strike="noStrike" kern="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rPr>
              <a:t>（</a:t>
            </a:r>
            <a:r>
              <a:rPr kumimoji="0" lang="en-US" altLang="zh-CN" b="0" i="0" u="none" strike="noStrike" kern="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rPr>
              <a:t>Extra Segment</a:t>
            </a:r>
            <a:r>
              <a:rPr kumimoji="0" lang="zh-CN" altLang="en-US" b="0" i="0" u="none" strike="noStrike" kern="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rPr>
              <a:t>）</a:t>
            </a:r>
            <a:endParaRPr kumimoji="0" lang="en-US" altLang="zh-CN" b="0" i="0" u="none" strike="noStrike" kern="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endParaRPr>
          </a:p>
        </p:txBody>
      </p:sp>
      <p:sp>
        <p:nvSpPr>
          <p:cNvPr id="3" name="矩形 2"/>
          <p:cNvSpPr/>
          <p:nvPr/>
        </p:nvSpPr>
        <p:spPr>
          <a:xfrm>
            <a:off x="4932947" y="2298032"/>
            <a:ext cx="1503948" cy="324852"/>
          </a:xfrm>
          <a:prstGeom prst="rect">
            <a:avLst/>
          </a:prstGeom>
          <a:solidFill>
            <a:srgbClr val="00B0F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360947" y="3068052"/>
            <a:ext cx="3609474" cy="1301575"/>
          </a:xfrm>
          <a:prstGeom prst="rect">
            <a:avLst/>
          </a:prstGeom>
          <a:solidFill>
            <a:srgbClr val="00B0F0">
              <a:alpha val="50000"/>
            </a:srgbClr>
          </a:solidFill>
          <a:ln w="19050">
            <a:noFill/>
          </a:ln>
        </p:spPr>
        <p:txBody>
          <a:bodyPr wrap="square" rtlCol="0">
            <a:spAutoFit/>
          </a:bodyPr>
          <a:lstStyle/>
          <a:p>
            <a:pPr lvl="0">
              <a:lnSpc>
                <a:spcPct val="150000"/>
              </a:lnSpc>
              <a:spcAft>
                <a:spcPct val="10000"/>
              </a:spcAft>
            </a:pPr>
            <a:r>
              <a:rPr lang="zh-CN" altLang="en-US" b="1" kern="0" dirty="0">
                <a:solidFill>
                  <a:srgbClr val="000000"/>
                </a:solidFill>
                <a:latin typeface="黑体" panose="02010609060101010101" pitchFamily="49" charset="-122"/>
                <a:ea typeface="黑体" panose="02010609060101010101" pitchFamily="49" charset="-122"/>
              </a:rPr>
              <a:t>指令指针寄存器</a:t>
            </a:r>
            <a:r>
              <a:rPr lang="en-US" altLang="zh-CN" b="1" kern="0" dirty="0">
                <a:solidFill>
                  <a:srgbClr val="000000"/>
                </a:solidFill>
                <a:latin typeface="黑体" panose="02010609060101010101" pitchFamily="49" charset="-122"/>
                <a:ea typeface="黑体" panose="02010609060101010101" pitchFamily="49" charset="-122"/>
              </a:rPr>
              <a:t>IP</a:t>
            </a:r>
            <a:r>
              <a:rPr lang="zh-CN" altLang="en-US" kern="0" dirty="0">
                <a:solidFill>
                  <a:srgbClr val="000000"/>
                </a:solidFill>
                <a:latin typeface="黑体" panose="02010609060101010101" pitchFamily="49" charset="-122"/>
                <a:ea typeface="黑体" panose="02010609060101010101" pitchFamily="49" charset="-122"/>
              </a:rPr>
              <a:t>：</a:t>
            </a:r>
          </a:p>
          <a:p>
            <a:pPr lvl="0">
              <a:lnSpc>
                <a:spcPct val="150000"/>
              </a:lnSpc>
              <a:spcAft>
                <a:spcPct val="10000"/>
              </a:spcAft>
            </a:pPr>
            <a:r>
              <a:rPr lang="zh-CN" altLang="en-US" kern="0" dirty="0">
                <a:solidFill>
                  <a:srgbClr val="000000"/>
                </a:solidFill>
                <a:latin typeface="黑体" panose="02010609060101010101" pitchFamily="49" charset="-122"/>
                <a:ea typeface="黑体" panose="02010609060101010101" pitchFamily="49" charset="-122"/>
              </a:rPr>
              <a:t>与</a:t>
            </a:r>
            <a:r>
              <a:rPr lang="en-US" altLang="zh-CN" kern="0" dirty="0">
                <a:solidFill>
                  <a:srgbClr val="000000"/>
                </a:solidFill>
                <a:latin typeface="黑体" panose="02010609060101010101" pitchFamily="49" charset="-122"/>
                <a:ea typeface="黑体" panose="02010609060101010101" pitchFamily="49" charset="-122"/>
              </a:rPr>
              <a:t>CS</a:t>
            </a:r>
            <a:r>
              <a:rPr lang="zh-CN" altLang="en-US" kern="0" dirty="0">
                <a:solidFill>
                  <a:srgbClr val="000000"/>
                </a:solidFill>
                <a:latin typeface="黑体" panose="02010609060101010101" pitchFamily="49" charset="-122"/>
                <a:ea typeface="黑体" panose="02010609060101010101" pitchFamily="49" charset="-122"/>
              </a:rPr>
              <a:t>配合使用，得到下一条指令的物理地址，</a:t>
            </a:r>
            <a:r>
              <a:rPr lang="en-US" altLang="zh-CN" kern="0" dirty="0">
                <a:solidFill>
                  <a:srgbClr val="000000"/>
                </a:solidFill>
                <a:latin typeface="黑体" panose="02010609060101010101" pitchFamily="49" charset="-122"/>
                <a:ea typeface="黑体" panose="02010609060101010101" pitchFamily="49" charset="-122"/>
              </a:rPr>
              <a:t>IP</a:t>
            </a:r>
            <a:r>
              <a:rPr lang="zh-CN" altLang="en-US" kern="0" dirty="0">
                <a:solidFill>
                  <a:srgbClr val="000000"/>
                </a:solidFill>
                <a:latin typeface="黑体" panose="02010609060101010101" pitchFamily="49" charset="-122"/>
                <a:ea typeface="黑体" panose="02010609060101010101" pitchFamily="49" charset="-122"/>
              </a:rPr>
              <a:t>的值为偏移地址</a:t>
            </a:r>
          </a:p>
        </p:txBody>
      </p:sp>
    </p:spTree>
    <p:extLst>
      <p:ext uri="{BB962C8B-B14F-4D97-AF65-F5344CB8AC3E}">
        <p14:creationId xmlns:p14="http://schemas.microsoft.com/office/powerpoint/2010/main" val="2294645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up)">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up)">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up)">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animBg="1"/>
      <p:bldP spid="3" grpId="0" animBg="1"/>
      <p:bldP spid="7"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D6DE747C-A6AA-4797-AD9E-3EDD7CFE8D73}"/>
              </a:ext>
            </a:extLst>
          </p:cNvPr>
          <p:cNvPicPr>
            <a:picLocks noChangeAspect="1"/>
          </p:cNvPicPr>
          <p:nvPr/>
        </p:nvPicPr>
        <p:blipFill>
          <a:blip r:embed="rId3"/>
          <a:stretch>
            <a:fillRect/>
          </a:stretch>
        </p:blipFill>
        <p:spPr>
          <a:xfrm>
            <a:off x="0" y="816499"/>
            <a:ext cx="5302490" cy="5225001"/>
          </a:xfrm>
          <a:prstGeom prst="rect">
            <a:avLst/>
          </a:prstGeom>
        </p:spPr>
      </p:pic>
      <p:sp>
        <p:nvSpPr>
          <p:cNvPr id="3" name="矩形 2">
            <a:extLst>
              <a:ext uri="{FF2B5EF4-FFF2-40B4-BE49-F238E27FC236}">
                <a16:creationId xmlns:a16="http://schemas.microsoft.com/office/drawing/2014/main" id="{914DB88D-5B22-4107-960A-0008B8904BA6}"/>
              </a:ext>
            </a:extLst>
          </p:cNvPr>
          <p:cNvSpPr/>
          <p:nvPr/>
        </p:nvSpPr>
        <p:spPr>
          <a:xfrm>
            <a:off x="5302490" y="211980"/>
            <a:ext cx="3530600" cy="2328523"/>
          </a:xfrm>
          <a:prstGeom prst="rect">
            <a:avLst/>
          </a:prstGeom>
          <a:solidFill>
            <a:srgbClr val="FF0000">
              <a:alpha val="38000"/>
            </a:srgbClr>
          </a:solidFill>
        </p:spPr>
        <p:txBody>
          <a:bodyPr wrap="square">
            <a:spAutoFit/>
          </a:bodyPr>
          <a:lstStyle/>
          <a:p>
            <a:pPr lvl="0" eaLnBrk="0" fontAlgn="base" hangingPunct="0">
              <a:lnSpc>
                <a:spcPct val="150000"/>
              </a:lnSpc>
              <a:spcBef>
                <a:spcPct val="0"/>
              </a:spcBef>
              <a:spcAft>
                <a:spcPct val="0"/>
              </a:spcAft>
              <a:defRPr/>
            </a:pPr>
            <a:r>
              <a:rPr kumimoji="1" lang="en-US" altLang="zh-CN" sz="2000" dirty="0">
                <a:solidFill>
                  <a:srgbClr val="000000"/>
                </a:solidFill>
                <a:latin typeface="黑体" panose="02010609060101010101" pitchFamily="49" charset="-122"/>
                <a:ea typeface="黑体" panose="02010609060101010101" pitchFamily="49" charset="-122"/>
              </a:rPr>
              <a:t>HOLD</a:t>
            </a:r>
            <a:r>
              <a:rPr kumimoji="1" lang="zh-CN" altLang="en-US" sz="2000" dirty="0">
                <a:solidFill>
                  <a:srgbClr val="000000"/>
                </a:solidFill>
                <a:latin typeface="黑体" panose="02010609060101010101" pitchFamily="49" charset="-122"/>
                <a:ea typeface="黑体" panose="02010609060101010101" pitchFamily="49" charset="-122"/>
              </a:rPr>
              <a:t>，总线保持请求信号输入端，高电平有效</a:t>
            </a:r>
            <a:endParaRPr kumimoji="1" lang="en-US" altLang="zh-CN" sz="2000" dirty="0">
              <a:solidFill>
                <a:srgbClr val="000000"/>
              </a:solidFill>
              <a:latin typeface="黑体" panose="02010609060101010101" pitchFamily="49" charset="-122"/>
              <a:ea typeface="黑体" panose="02010609060101010101" pitchFamily="49" charset="-122"/>
            </a:endParaRPr>
          </a:p>
          <a:p>
            <a:pPr lvl="0" eaLnBrk="0" fontAlgn="base" hangingPunct="0">
              <a:lnSpc>
                <a:spcPct val="150000"/>
              </a:lnSpc>
              <a:spcBef>
                <a:spcPct val="0"/>
              </a:spcBef>
              <a:spcAft>
                <a:spcPct val="0"/>
              </a:spcAft>
              <a:defRPr/>
            </a:pPr>
            <a:r>
              <a:rPr kumimoji="1" lang="zh-CN" altLang="en-US" sz="2000" dirty="0">
                <a:solidFill>
                  <a:srgbClr val="000000"/>
                </a:solidFill>
                <a:latin typeface="黑体" panose="02010609060101010101" pitchFamily="49" charset="-122"/>
                <a:ea typeface="黑体" panose="02010609060101010101" pitchFamily="49" charset="-122"/>
              </a:rPr>
              <a:t>当</a:t>
            </a:r>
            <a:r>
              <a:rPr kumimoji="1" lang="en-US" altLang="zh-CN" sz="2000" dirty="0">
                <a:solidFill>
                  <a:srgbClr val="000000"/>
                </a:solidFill>
                <a:latin typeface="黑体" panose="02010609060101010101" pitchFamily="49" charset="-122"/>
                <a:ea typeface="黑体" panose="02010609060101010101" pitchFamily="49" charset="-122"/>
              </a:rPr>
              <a:t>CPU</a:t>
            </a:r>
            <a:r>
              <a:rPr kumimoji="1" lang="zh-CN" altLang="en-US" sz="2000" dirty="0">
                <a:solidFill>
                  <a:srgbClr val="000000"/>
                </a:solidFill>
                <a:latin typeface="黑体" panose="02010609060101010101" pitchFamily="49" charset="-122"/>
                <a:ea typeface="黑体" panose="02010609060101010101" pitchFamily="49" charset="-122"/>
              </a:rPr>
              <a:t>之外的另一个主模块要求占用总线时，通过此引脚向</a:t>
            </a:r>
            <a:r>
              <a:rPr kumimoji="1" lang="en-US" altLang="zh-CN" sz="2000" dirty="0">
                <a:solidFill>
                  <a:srgbClr val="000000"/>
                </a:solidFill>
                <a:latin typeface="黑体" panose="02010609060101010101" pitchFamily="49" charset="-122"/>
                <a:ea typeface="黑体" panose="02010609060101010101" pitchFamily="49" charset="-122"/>
              </a:rPr>
              <a:t>CPU</a:t>
            </a:r>
            <a:r>
              <a:rPr kumimoji="1" lang="zh-CN" altLang="en-US" sz="2000" dirty="0">
                <a:solidFill>
                  <a:srgbClr val="000000"/>
                </a:solidFill>
                <a:latin typeface="黑体" panose="02010609060101010101" pitchFamily="49" charset="-122"/>
                <a:ea typeface="黑体" panose="02010609060101010101" pitchFamily="49" charset="-122"/>
              </a:rPr>
              <a:t>发送一个高电平请求信号</a:t>
            </a:r>
            <a:endParaRPr kumimoji="1" lang="en-US" altLang="zh-CN" sz="2000" dirty="0">
              <a:solidFill>
                <a:srgbClr val="000000"/>
              </a:solidFill>
              <a:latin typeface="黑体" panose="02010609060101010101" pitchFamily="49" charset="-122"/>
              <a:ea typeface="黑体" panose="02010609060101010101" pitchFamily="49" charset="-122"/>
            </a:endParaRPr>
          </a:p>
        </p:txBody>
      </p:sp>
      <p:sp>
        <p:nvSpPr>
          <p:cNvPr id="9" name="矩形 8">
            <a:extLst>
              <a:ext uri="{FF2B5EF4-FFF2-40B4-BE49-F238E27FC236}">
                <a16:creationId xmlns:a16="http://schemas.microsoft.com/office/drawing/2014/main" id="{D2AF165E-ADEB-439C-B883-8DA31AFF220B}"/>
              </a:ext>
            </a:extLst>
          </p:cNvPr>
          <p:cNvSpPr/>
          <p:nvPr/>
        </p:nvSpPr>
        <p:spPr>
          <a:xfrm>
            <a:off x="3149600" y="3218067"/>
            <a:ext cx="685800" cy="239599"/>
          </a:xfrm>
          <a:prstGeom prst="rect">
            <a:avLst/>
          </a:prstGeom>
          <a:solidFill>
            <a:srgbClr val="FF0000">
              <a:alpha val="3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0B41B219-03FA-4E9F-880F-75223543A4BE}"/>
              </a:ext>
            </a:extLst>
          </p:cNvPr>
          <p:cNvSpPr/>
          <p:nvPr/>
        </p:nvSpPr>
        <p:spPr>
          <a:xfrm>
            <a:off x="3162300" y="3484767"/>
            <a:ext cx="685800" cy="239599"/>
          </a:xfrm>
          <a:prstGeom prst="rect">
            <a:avLst/>
          </a:prstGeom>
          <a:solidFill>
            <a:srgbClr val="00B050">
              <a:alpha val="3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252AA51F-1976-423C-8ED7-9C371ADCEEBA}"/>
              </a:ext>
            </a:extLst>
          </p:cNvPr>
          <p:cNvSpPr/>
          <p:nvPr/>
        </p:nvSpPr>
        <p:spPr>
          <a:xfrm>
            <a:off x="5302490" y="2776832"/>
            <a:ext cx="3530600" cy="3713517"/>
          </a:xfrm>
          <a:prstGeom prst="rect">
            <a:avLst/>
          </a:prstGeom>
          <a:solidFill>
            <a:srgbClr val="00B050">
              <a:alpha val="38000"/>
            </a:srgbClr>
          </a:solidFill>
        </p:spPr>
        <p:txBody>
          <a:bodyPr wrap="square">
            <a:spAutoFit/>
          </a:bodyPr>
          <a:lstStyle/>
          <a:p>
            <a:pPr lvl="0" eaLnBrk="0" fontAlgn="base" hangingPunct="0">
              <a:lnSpc>
                <a:spcPct val="150000"/>
              </a:lnSpc>
              <a:spcBef>
                <a:spcPct val="0"/>
              </a:spcBef>
              <a:spcAft>
                <a:spcPct val="0"/>
              </a:spcAft>
              <a:defRPr/>
            </a:pPr>
            <a:r>
              <a:rPr kumimoji="1" lang="en-US" altLang="zh-CN" sz="2000" dirty="0">
                <a:solidFill>
                  <a:srgbClr val="000000"/>
                </a:solidFill>
                <a:latin typeface="黑体" panose="02010609060101010101" pitchFamily="49" charset="-122"/>
                <a:ea typeface="黑体" panose="02010609060101010101" pitchFamily="49" charset="-122"/>
              </a:rPr>
              <a:t>HLDA</a:t>
            </a:r>
            <a:r>
              <a:rPr kumimoji="1" lang="zh-CN" altLang="en-US" sz="2000" dirty="0">
                <a:solidFill>
                  <a:srgbClr val="000000"/>
                </a:solidFill>
                <a:latin typeface="黑体" panose="02010609060101010101" pitchFamily="49" charset="-122"/>
                <a:ea typeface="黑体" panose="02010609060101010101" pitchFamily="49" charset="-122"/>
              </a:rPr>
              <a:t>，总线保持响应信号输出端，高电平有效</a:t>
            </a:r>
            <a:endParaRPr kumimoji="1" lang="en-US" altLang="zh-CN" sz="2000" dirty="0">
              <a:solidFill>
                <a:srgbClr val="000000"/>
              </a:solidFill>
              <a:latin typeface="黑体" panose="02010609060101010101" pitchFamily="49" charset="-122"/>
              <a:ea typeface="黑体" panose="02010609060101010101" pitchFamily="49" charset="-122"/>
            </a:endParaRPr>
          </a:p>
          <a:p>
            <a:pPr lvl="0" eaLnBrk="0" fontAlgn="base" hangingPunct="0">
              <a:lnSpc>
                <a:spcPct val="150000"/>
              </a:lnSpc>
              <a:spcBef>
                <a:spcPct val="0"/>
              </a:spcBef>
              <a:spcAft>
                <a:spcPct val="0"/>
              </a:spcAft>
              <a:defRPr/>
            </a:pPr>
            <a:endParaRPr kumimoji="1" lang="en-US" altLang="zh-CN" sz="2000" dirty="0">
              <a:solidFill>
                <a:srgbClr val="000000"/>
              </a:solidFill>
              <a:latin typeface="黑体" panose="02010609060101010101" pitchFamily="49" charset="-122"/>
              <a:ea typeface="黑体" panose="02010609060101010101" pitchFamily="49" charset="-122"/>
            </a:endParaRPr>
          </a:p>
          <a:p>
            <a:pPr lvl="0" eaLnBrk="0" fontAlgn="base" hangingPunct="0">
              <a:lnSpc>
                <a:spcPct val="150000"/>
              </a:lnSpc>
              <a:spcBef>
                <a:spcPct val="0"/>
              </a:spcBef>
              <a:spcAft>
                <a:spcPct val="0"/>
              </a:spcAft>
              <a:defRPr/>
            </a:pPr>
            <a:r>
              <a:rPr kumimoji="1" lang="zh-CN" altLang="en-US" sz="2000" dirty="0">
                <a:solidFill>
                  <a:srgbClr val="000000"/>
                </a:solidFill>
                <a:latin typeface="黑体" panose="02010609060101010101" pitchFamily="49" charset="-122"/>
                <a:ea typeface="黑体" panose="02010609060101010101" pitchFamily="49" charset="-122"/>
              </a:rPr>
              <a:t>当接到</a:t>
            </a:r>
            <a:r>
              <a:rPr kumimoji="1" lang="en-US" altLang="zh-CN" sz="2000" dirty="0">
                <a:solidFill>
                  <a:srgbClr val="000000"/>
                </a:solidFill>
                <a:latin typeface="黑体" panose="02010609060101010101" pitchFamily="49" charset="-122"/>
                <a:ea typeface="黑体" panose="02010609060101010101" pitchFamily="49" charset="-122"/>
              </a:rPr>
              <a:t>HOLD</a:t>
            </a:r>
            <a:r>
              <a:rPr kumimoji="1" lang="zh-CN" altLang="en-US" sz="2000" dirty="0">
                <a:solidFill>
                  <a:srgbClr val="000000"/>
                </a:solidFill>
                <a:latin typeface="黑体" panose="02010609060101010101" pitchFamily="49" charset="-122"/>
                <a:ea typeface="黑体" panose="02010609060101010101" pitchFamily="49" charset="-122"/>
              </a:rPr>
              <a:t>信号时，如果</a:t>
            </a:r>
            <a:r>
              <a:rPr kumimoji="1" lang="en-US" altLang="zh-CN" sz="2000" dirty="0">
                <a:solidFill>
                  <a:srgbClr val="000000"/>
                </a:solidFill>
                <a:latin typeface="黑体" panose="02010609060101010101" pitchFamily="49" charset="-122"/>
                <a:ea typeface="黑体" panose="02010609060101010101" pitchFamily="49" charset="-122"/>
              </a:rPr>
              <a:t>CPU</a:t>
            </a:r>
            <a:r>
              <a:rPr kumimoji="1" lang="zh-CN" altLang="en-US" sz="2000" dirty="0">
                <a:solidFill>
                  <a:srgbClr val="000000"/>
                </a:solidFill>
                <a:latin typeface="黑体" panose="02010609060101010101" pitchFamily="49" charset="-122"/>
                <a:ea typeface="黑体" panose="02010609060101010101" pitchFamily="49" charset="-122"/>
              </a:rPr>
              <a:t>同意让出总线，就在当前总线周期结束后，将总线浮空，同时该引脚发信号给请求端，同意出让总线</a:t>
            </a:r>
            <a:endParaRPr kumimoji="1" lang="en-US" altLang="zh-CN" sz="2000" dirty="0">
              <a:solidFill>
                <a:srgbClr val="000000"/>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4161479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9" grpId="0" animBg="1"/>
      <p:bldP spid="5" grpId="0" animBg="1"/>
      <p:bldP spid="6"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D6B6F467-1683-45DA-A7DE-74664F23798E}"/>
              </a:ext>
            </a:extLst>
          </p:cNvPr>
          <p:cNvPicPr>
            <a:picLocks noChangeAspect="1"/>
          </p:cNvPicPr>
          <p:nvPr/>
        </p:nvPicPr>
        <p:blipFill>
          <a:blip r:embed="rId3"/>
          <a:stretch>
            <a:fillRect/>
          </a:stretch>
        </p:blipFill>
        <p:spPr>
          <a:xfrm>
            <a:off x="271115" y="273370"/>
            <a:ext cx="8601770" cy="6311260"/>
          </a:xfrm>
          <a:prstGeom prst="rect">
            <a:avLst/>
          </a:prstGeom>
        </p:spPr>
      </p:pic>
      <p:sp>
        <p:nvSpPr>
          <p:cNvPr id="10" name="内容占位符 2">
            <a:extLst>
              <a:ext uri="{FF2B5EF4-FFF2-40B4-BE49-F238E27FC236}">
                <a16:creationId xmlns:a16="http://schemas.microsoft.com/office/drawing/2014/main" id="{C99479B2-0E3D-4328-9763-47DC1DB1FC6B}"/>
              </a:ext>
            </a:extLst>
          </p:cNvPr>
          <p:cNvSpPr>
            <a:spLocks noGrp="1"/>
          </p:cNvSpPr>
          <p:nvPr>
            <p:ph idx="1"/>
          </p:nvPr>
        </p:nvSpPr>
        <p:spPr>
          <a:xfrm>
            <a:off x="271115" y="4309965"/>
            <a:ext cx="2522931" cy="477935"/>
          </a:xfrm>
        </p:spPr>
        <p:txBody>
          <a:bodyPr>
            <a:normAutofit/>
          </a:bodyPr>
          <a:lstStyle/>
          <a:p>
            <a:pPr marL="0" indent="0" algn="r">
              <a:buNone/>
            </a:pPr>
            <a:r>
              <a:rPr lang="zh-CN" altLang="en-US" sz="2200" dirty="0">
                <a:latin typeface="黑体" panose="02010609060101010101" pitchFamily="49" charset="-122"/>
                <a:ea typeface="黑体" panose="02010609060101010101" pitchFamily="49" charset="-122"/>
              </a:rPr>
              <a:t>最小模式典型配置</a:t>
            </a:r>
          </a:p>
        </p:txBody>
      </p:sp>
    </p:spTree>
    <p:extLst>
      <p:ext uri="{BB962C8B-B14F-4D97-AF65-F5344CB8AC3E}">
        <p14:creationId xmlns:p14="http://schemas.microsoft.com/office/powerpoint/2010/main" val="238578006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D6DE747C-A6AA-4797-AD9E-3EDD7CFE8D73}"/>
              </a:ext>
            </a:extLst>
          </p:cNvPr>
          <p:cNvPicPr>
            <a:picLocks noChangeAspect="1"/>
          </p:cNvPicPr>
          <p:nvPr/>
        </p:nvPicPr>
        <p:blipFill>
          <a:blip r:embed="rId3"/>
          <a:stretch>
            <a:fillRect/>
          </a:stretch>
        </p:blipFill>
        <p:spPr>
          <a:xfrm>
            <a:off x="0" y="816499"/>
            <a:ext cx="5302490" cy="5225001"/>
          </a:xfrm>
          <a:prstGeom prst="rect">
            <a:avLst/>
          </a:prstGeom>
        </p:spPr>
      </p:pic>
      <p:sp>
        <p:nvSpPr>
          <p:cNvPr id="3" name="矩形 2">
            <a:extLst>
              <a:ext uri="{FF2B5EF4-FFF2-40B4-BE49-F238E27FC236}">
                <a16:creationId xmlns:a16="http://schemas.microsoft.com/office/drawing/2014/main" id="{914DB88D-5B22-4107-960A-0008B8904BA6}"/>
              </a:ext>
            </a:extLst>
          </p:cNvPr>
          <p:cNvSpPr/>
          <p:nvPr/>
        </p:nvSpPr>
        <p:spPr>
          <a:xfrm>
            <a:off x="5302490" y="2721216"/>
            <a:ext cx="3530600" cy="2790187"/>
          </a:xfrm>
          <a:prstGeom prst="rect">
            <a:avLst/>
          </a:prstGeom>
          <a:solidFill>
            <a:srgbClr val="FF0000">
              <a:alpha val="38000"/>
            </a:srgbClr>
          </a:solidFill>
        </p:spPr>
        <p:txBody>
          <a:bodyPr wrap="square">
            <a:spAutoFit/>
          </a:bodyPr>
          <a:lstStyle/>
          <a:p>
            <a:pPr lvl="0" eaLnBrk="0" fontAlgn="base" hangingPunct="0">
              <a:lnSpc>
                <a:spcPct val="150000"/>
              </a:lnSpc>
              <a:spcBef>
                <a:spcPct val="0"/>
              </a:spcBef>
              <a:spcAft>
                <a:spcPct val="0"/>
              </a:spcAft>
              <a:defRPr/>
            </a:pPr>
            <a:r>
              <a:rPr kumimoji="1" lang="zh-CN" altLang="en-US" sz="2000" dirty="0">
                <a:solidFill>
                  <a:srgbClr val="000000"/>
                </a:solidFill>
                <a:latin typeface="黑体" panose="02010609060101010101" pitchFamily="49" charset="-122"/>
                <a:ea typeface="黑体" panose="02010609060101010101" pitchFamily="49" charset="-122"/>
              </a:rPr>
              <a:t>这三个信号组合起来指出当前总线周期的操作类型</a:t>
            </a:r>
            <a:endParaRPr kumimoji="1" lang="en-US" altLang="zh-CN" sz="2000" dirty="0">
              <a:solidFill>
                <a:srgbClr val="000000"/>
              </a:solidFill>
              <a:latin typeface="黑体" panose="02010609060101010101" pitchFamily="49" charset="-122"/>
              <a:ea typeface="黑体" panose="02010609060101010101" pitchFamily="49" charset="-122"/>
            </a:endParaRPr>
          </a:p>
          <a:p>
            <a:pPr lvl="0" eaLnBrk="0" fontAlgn="base" hangingPunct="0">
              <a:lnSpc>
                <a:spcPct val="150000"/>
              </a:lnSpc>
              <a:spcBef>
                <a:spcPct val="0"/>
              </a:spcBef>
              <a:spcAft>
                <a:spcPct val="0"/>
              </a:spcAft>
              <a:defRPr/>
            </a:pPr>
            <a:endParaRPr kumimoji="1" lang="en-US" altLang="zh-CN" sz="2000" dirty="0">
              <a:solidFill>
                <a:srgbClr val="000000"/>
              </a:solidFill>
              <a:latin typeface="黑体" panose="02010609060101010101" pitchFamily="49" charset="-122"/>
              <a:ea typeface="黑体" panose="02010609060101010101" pitchFamily="49" charset="-122"/>
            </a:endParaRPr>
          </a:p>
          <a:p>
            <a:pPr lvl="0" eaLnBrk="0" fontAlgn="base" hangingPunct="0">
              <a:lnSpc>
                <a:spcPct val="150000"/>
              </a:lnSpc>
              <a:spcBef>
                <a:spcPct val="0"/>
              </a:spcBef>
              <a:spcAft>
                <a:spcPct val="0"/>
              </a:spcAft>
              <a:defRPr/>
            </a:pPr>
            <a:r>
              <a:rPr kumimoji="1" lang="zh-CN" altLang="en-US" sz="2000" dirty="0">
                <a:solidFill>
                  <a:srgbClr val="000000"/>
                </a:solidFill>
                <a:latin typeface="黑体" panose="02010609060101010101" pitchFamily="49" charset="-122"/>
                <a:ea typeface="黑体" panose="02010609060101010101" pitchFamily="49" charset="-122"/>
              </a:rPr>
              <a:t>总线控制器</a:t>
            </a:r>
            <a:r>
              <a:rPr kumimoji="1" lang="en-US" altLang="zh-CN" sz="2000" dirty="0">
                <a:solidFill>
                  <a:srgbClr val="000000"/>
                </a:solidFill>
                <a:latin typeface="黑体" panose="02010609060101010101" pitchFamily="49" charset="-122"/>
                <a:ea typeface="黑体" panose="02010609060101010101" pitchFamily="49" charset="-122"/>
              </a:rPr>
              <a:t>8288</a:t>
            </a:r>
            <a:r>
              <a:rPr kumimoji="1" lang="zh-CN" altLang="en-US" sz="2000" dirty="0">
                <a:solidFill>
                  <a:srgbClr val="000000"/>
                </a:solidFill>
                <a:latin typeface="黑体" panose="02010609060101010101" pitchFamily="49" charset="-122"/>
                <a:ea typeface="黑体" panose="02010609060101010101" pitchFamily="49" charset="-122"/>
              </a:rPr>
              <a:t>正是根据这</a:t>
            </a:r>
            <a:r>
              <a:rPr kumimoji="1" lang="en-US" altLang="zh-CN" sz="2000" dirty="0">
                <a:solidFill>
                  <a:srgbClr val="000000"/>
                </a:solidFill>
                <a:latin typeface="黑体" panose="02010609060101010101" pitchFamily="49" charset="-122"/>
                <a:ea typeface="黑体" panose="02010609060101010101" pitchFamily="49" charset="-122"/>
              </a:rPr>
              <a:t>3</a:t>
            </a:r>
            <a:r>
              <a:rPr kumimoji="1" lang="zh-CN" altLang="en-US" sz="2000" dirty="0">
                <a:solidFill>
                  <a:srgbClr val="000000"/>
                </a:solidFill>
                <a:latin typeface="黑体" panose="02010609060101010101" pitchFamily="49" charset="-122"/>
                <a:ea typeface="黑体" panose="02010609060101010101" pitchFamily="49" charset="-122"/>
              </a:rPr>
              <a:t>个引脚指示出的总线操作类型，产生系统所需的控制信号</a:t>
            </a:r>
          </a:p>
        </p:txBody>
      </p:sp>
      <p:sp>
        <p:nvSpPr>
          <p:cNvPr id="9" name="矩形 8">
            <a:extLst>
              <a:ext uri="{FF2B5EF4-FFF2-40B4-BE49-F238E27FC236}">
                <a16:creationId xmlns:a16="http://schemas.microsoft.com/office/drawing/2014/main" id="{D2AF165E-ADEB-439C-B883-8DA31AFF220B}"/>
              </a:ext>
            </a:extLst>
          </p:cNvPr>
          <p:cNvSpPr/>
          <p:nvPr/>
        </p:nvSpPr>
        <p:spPr>
          <a:xfrm>
            <a:off x="4076700" y="3865767"/>
            <a:ext cx="828000" cy="744333"/>
          </a:xfrm>
          <a:prstGeom prst="rect">
            <a:avLst/>
          </a:prstGeom>
          <a:solidFill>
            <a:srgbClr val="FF0000">
              <a:alpha val="3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013747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9"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259CE993-F68E-44E2-A97D-86F7651EDB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6316" y="1574557"/>
            <a:ext cx="8751367" cy="3708885"/>
          </a:xfrm>
          <a:prstGeom prst="rect">
            <a:avLst/>
          </a:prstGeom>
        </p:spPr>
      </p:pic>
    </p:spTree>
    <p:extLst>
      <p:ext uri="{BB962C8B-B14F-4D97-AF65-F5344CB8AC3E}">
        <p14:creationId xmlns:p14="http://schemas.microsoft.com/office/powerpoint/2010/main" val="196239739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D6DE747C-A6AA-4797-AD9E-3EDD7CFE8D73}"/>
              </a:ext>
            </a:extLst>
          </p:cNvPr>
          <p:cNvPicPr>
            <a:picLocks noChangeAspect="1"/>
          </p:cNvPicPr>
          <p:nvPr/>
        </p:nvPicPr>
        <p:blipFill>
          <a:blip r:embed="rId3"/>
          <a:stretch>
            <a:fillRect/>
          </a:stretch>
        </p:blipFill>
        <p:spPr>
          <a:xfrm>
            <a:off x="0" y="816499"/>
            <a:ext cx="5302490" cy="5225001"/>
          </a:xfrm>
          <a:prstGeom prst="rect">
            <a:avLst/>
          </a:prstGeom>
        </p:spPr>
      </p:pic>
      <p:sp>
        <p:nvSpPr>
          <p:cNvPr id="3" name="矩形 2">
            <a:extLst>
              <a:ext uri="{FF2B5EF4-FFF2-40B4-BE49-F238E27FC236}">
                <a16:creationId xmlns:a16="http://schemas.microsoft.com/office/drawing/2014/main" id="{914DB88D-5B22-4107-960A-0008B8904BA6}"/>
              </a:ext>
            </a:extLst>
          </p:cNvPr>
          <p:cNvSpPr/>
          <p:nvPr/>
        </p:nvSpPr>
        <p:spPr>
          <a:xfrm>
            <a:off x="5302490" y="2721216"/>
            <a:ext cx="3530600" cy="2790187"/>
          </a:xfrm>
          <a:prstGeom prst="rect">
            <a:avLst/>
          </a:prstGeom>
          <a:solidFill>
            <a:srgbClr val="FF0000">
              <a:alpha val="38000"/>
            </a:srgbClr>
          </a:solidFill>
        </p:spPr>
        <p:txBody>
          <a:bodyPr wrap="square">
            <a:spAutoFit/>
          </a:bodyPr>
          <a:lstStyle/>
          <a:p>
            <a:pPr lvl="0" eaLnBrk="0" fontAlgn="base" hangingPunct="0">
              <a:lnSpc>
                <a:spcPct val="150000"/>
              </a:lnSpc>
              <a:spcBef>
                <a:spcPct val="0"/>
              </a:spcBef>
              <a:spcAft>
                <a:spcPct val="0"/>
              </a:spcAft>
              <a:defRPr/>
            </a:pPr>
            <a:r>
              <a:rPr kumimoji="1" lang="zh-CN" altLang="en-US" sz="2000" dirty="0">
                <a:solidFill>
                  <a:srgbClr val="000000"/>
                </a:solidFill>
                <a:latin typeface="黑体" panose="02010609060101010101" pitchFamily="49" charset="-122"/>
                <a:ea typeface="黑体" panose="02010609060101010101" pitchFamily="49" charset="-122"/>
              </a:rPr>
              <a:t>指令队列状态信号输出端</a:t>
            </a:r>
            <a:endParaRPr kumimoji="1" lang="en-US" altLang="zh-CN" sz="2000" dirty="0">
              <a:solidFill>
                <a:srgbClr val="000000"/>
              </a:solidFill>
              <a:latin typeface="黑体" panose="02010609060101010101" pitchFamily="49" charset="-122"/>
              <a:ea typeface="黑体" panose="02010609060101010101" pitchFamily="49" charset="-122"/>
            </a:endParaRPr>
          </a:p>
          <a:p>
            <a:pPr lvl="0" eaLnBrk="0" fontAlgn="base" hangingPunct="0">
              <a:lnSpc>
                <a:spcPct val="150000"/>
              </a:lnSpc>
              <a:spcBef>
                <a:spcPct val="0"/>
              </a:spcBef>
              <a:spcAft>
                <a:spcPct val="0"/>
              </a:spcAft>
              <a:defRPr/>
            </a:pPr>
            <a:endParaRPr kumimoji="1" lang="en-US" altLang="zh-CN" sz="2000" dirty="0">
              <a:solidFill>
                <a:srgbClr val="000000"/>
              </a:solidFill>
              <a:latin typeface="黑体" panose="02010609060101010101" pitchFamily="49" charset="-122"/>
              <a:ea typeface="黑体" panose="02010609060101010101" pitchFamily="49" charset="-122"/>
            </a:endParaRPr>
          </a:p>
          <a:p>
            <a:pPr lvl="0" eaLnBrk="0" fontAlgn="base" hangingPunct="0">
              <a:lnSpc>
                <a:spcPct val="150000"/>
              </a:lnSpc>
              <a:spcBef>
                <a:spcPct val="0"/>
              </a:spcBef>
              <a:spcAft>
                <a:spcPct val="0"/>
              </a:spcAft>
              <a:defRPr/>
            </a:pPr>
            <a:r>
              <a:rPr kumimoji="1" lang="zh-CN" altLang="en-US" sz="2000" dirty="0">
                <a:solidFill>
                  <a:srgbClr val="000000"/>
                </a:solidFill>
                <a:latin typeface="黑体" panose="02010609060101010101" pitchFamily="49" charset="-122"/>
                <a:ea typeface="黑体" panose="02010609060101010101" pitchFamily="49" charset="-122"/>
              </a:rPr>
              <a:t>这两个信号组合起来提供了前一个时钟周期中指令队列的状态，以便外部设备对</a:t>
            </a:r>
            <a:r>
              <a:rPr kumimoji="1" lang="en-US" altLang="zh-CN" sz="2000" dirty="0">
                <a:solidFill>
                  <a:srgbClr val="000000"/>
                </a:solidFill>
                <a:latin typeface="黑体" panose="02010609060101010101" pitchFamily="49" charset="-122"/>
                <a:ea typeface="黑体" panose="02010609060101010101" pitchFamily="49" charset="-122"/>
              </a:rPr>
              <a:t>CPU</a:t>
            </a:r>
            <a:r>
              <a:rPr kumimoji="1" lang="zh-CN" altLang="en-US" sz="2000" dirty="0">
                <a:solidFill>
                  <a:srgbClr val="000000"/>
                </a:solidFill>
                <a:latin typeface="黑体" panose="02010609060101010101" pitchFamily="49" charset="-122"/>
                <a:ea typeface="黑体" panose="02010609060101010101" pitchFamily="49" charset="-122"/>
              </a:rPr>
              <a:t>内部指令队列的动作跟踪</a:t>
            </a:r>
            <a:endParaRPr kumimoji="1" lang="en-US" altLang="zh-CN" sz="2000" dirty="0">
              <a:solidFill>
                <a:srgbClr val="000000"/>
              </a:solidFill>
              <a:latin typeface="黑体" panose="02010609060101010101" pitchFamily="49" charset="-122"/>
              <a:ea typeface="黑体" panose="02010609060101010101" pitchFamily="49" charset="-122"/>
            </a:endParaRPr>
          </a:p>
        </p:txBody>
      </p:sp>
      <p:sp>
        <p:nvSpPr>
          <p:cNvPr id="9" name="矩形 8">
            <a:extLst>
              <a:ext uri="{FF2B5EF4-FFF2-40B4-BE49-F238E27FC236}">
                <a16:creationId xmlns:a16="http://schemas.microsoft.com/office/drawing/2014/main" id="{D2AF165E-ADEB-439C-B883-8DA31AFF220B}"/>
              </a:ext>
            </a:extLst>
          </p:cNvPr>
          <p:cNvSpPr/>
          <p:nvPr/>
        </p:nvSpPr>
        <p:spPr>
          <a:xfrm>
            <a:off x="4127500" y="4635500"/>
            <a:ext cx="828000" cy="457200"/>
          </a:xfrm>
          <a:prstGeom prst="rect">
            <a:avLst/>
          </a:prstGeom>
          <a:solidFill>
            <a:srgbClr val="FF0000">
              <a:alpha val="3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960154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9"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表格 4">
            <a:extLst>
              <a:ext uri="{FF2B5EF4-FFF2-40B4-BE49-F238E27FC236}">
                <a16:creationId xmlns:a16="http://schemas.microsoft.com/office/drawing/2014/main" id="{65B1377D-2694-4486-80F1-83C931030EBD}"/>
              </a:ext>
            </a:extLst>
          </p:cNvPr>
          <p:cNvGraphicFramePr>
            <a:graphicFrameLocks noGrp="1"/>
          </p:cNvGraphicFramePr>
          <p:nvPr>
            <p:extLst>
              <p:ext uri="{D42A27DB-BD31-4B8C-83A1-F6EECF244321}">
                <p14:modId xmlns:p14="http://schemas.microsoft.com/office/powerpoint/2010/main" val="635197230"/>
              </p:ext>
            </p:extLst>
          </p:nvPr>
        </p:nvGraphicFramePr>
        <p:xfrm>
          <a:off x="612000" y="1516865"/>
          <a:ext cx="7920000" cy="3824270"/>
        </p:xfrm>
        <a:graphic>
          <a:graphicData uri="http://schemas.openxmlformats.org/drawingml/2006/table">
            <a:tbl>
              <a:tblPr firstRow="1" bandRow="1">
                <a:tableStyleId>{2D5ABB26-0587-4C30-8999-92F81FD0307C}</a:tableStyleId>
              </a:tblPr>
              <a:tblGrid>
                <a:gridCol w="1800000">
                  <a:extLst>
                    <a:ext uri="{9D8B030D-6E8A-4147-A177-3AD203B41FA5}">
                      <a16:colId xmlns:a16="http://schemas.microsoft.com/office/drawing/2014/main" val="2714311550"/>
                    </a:ext>
                  </a:extLst>
                </a:gridCol>
                <a:gridCol w="1800000">
                  <a:extLst>
                    <a:ext uri="{9D8B030D-6E8A-4147-A177-3AD203B41FA5}">
                      <a16:colId xmlns:a16="http://schemas.microsoft.com/office/drawing/2014/main" val="167383960"/>
                    </a:ext>
                  </a:extLst>
                </a:gridCol>
                <a:gridCol w="4320000">
                  <a:extLst>
                    <a:ext uri="{9D8B030D-6E8A-4147-A177-3AD203B41FA5}">
                      <a16:colId xmlns:a16="http://schemas.microsoft.com/office/drawing/2014/main" val="3718770149"/>
                    </a:ext>
                  </a:extLst>
                </a:gridCol>
              </a:tblGrid>
              <a:tr h="764854">
                <a:tc>
                  <a:txBody>
                    <a:bodyPr/>
                    <a:lstStyle/>
                    <a:p>
                      <a:pPr algn="ctr"/>
                      <a:r>
                        <a:rPr lang="en-US" altLang="zh-CN" sz="2000" dirty="0">
                          <a:latin typeface="黑体" panose="02010609060101010101" pitchFamily="49" charset="-122"/>
                          <a:ea typeface="黑体" panose="02010609060101010101" pitchFamily="49" charset="-122"/>
                        </a:rPr>
                        <a:t>QS1</a:t>
                      </a:r>
                      <a:endParaRPr lang="zh-CN" altLang="en-US" sz="2000" dirty="0">
                        <a:latin typeface="黑体" panose="02010609060101010101" pitchFamily="49" charset="-122"/>
                        <a:ea typeface="黑体" panose="02010609060101010101" pitchFamily="49" charset="-122"/>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000" dirty="0">
                          <a:latin typeface="黑体" panose="02010609060101010101" pitchFamily="49" charset="-122"/>
                          <a:ea typeface="黑体" panose="02010609060101010101" pitchFamily="49" charset="-122"/>
                        </a:rPr>
                        <a:t>QS0</a:t>
                      </a:r>
                      <a:endParaRPr lang="zh-CN" altLang="en-US" sz="2000" dirty="0">
                        <a:latin typeface="黑体" panose="02010609060101010101" pitchFamily="49" charset="-122"/>
                        <a:ea typeface="黑体" panose="02010609060101010101" pitchFamily="49" charset="-122"/>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CN" altLang="en-US" sz="2000" dirty="0">
                          <a:latin typeface="黑体" panose="02010609060101010101" pitchFamily="49" charset="-122"/>
                          <a:ea typeface="黑体" panose="02010609060101010101" pitchFamily="49" charset="-122"/>
                        </a:rPr>
                        <a:t>含义</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21687302"/>
                  </a:ext>
                </a:extLst>
              </a:tr>
              <a:tr h="764854">
                <a:tc>
                  <a:txBody>
                    <a:bodyPr/>
                    <a:lstStyle/>
                    <a:p>
                      <a:pPr algn="ctr"/>
                      <a:r>
                        <a:rPr lang="en-US" altLang="zh-CN" sz="2000" dirty="0">
                          <a:latin typeface="黑体" panose="02010609060101010101" pitchFamily="49" charset="-122"/>
                          <a:ea typeface="黑体" panose="02010609060101010101" pitchFamily="49" charset="-122"/>
                        </a:rPr>
                        <a:t>0</a:t>
                      </a:r>
                      <a:endParaRPr lang="zh-CN" altLang="en-US" sz="2000" dirty="0">
                        <a:latin typeface="黑体" panose="02010609060101010101" pitchFamily="49" charset="-122"/>
                        <a:ea typeface="黑体" panose="02010609060101010101" pitchFamily="49" charset="-122"/>
                      </a:endParaRPr>
                    </a:p>
                  </a:txBody>
                  <a:tcPr anchor="ct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2000" dirty="0">
                          <a:latin typeface="黑体" panose="02010609060101010101" pitchFamily="49" charset="-122"/>
                          <a:ea typeface="黑体" panose="02010609060101010101" pitchFamily="49" charset="-122"/>
                        </a:rPr>
                        <a:t>0</a:t>
                      </a:r>
                      <a:endParaRPr lang="zh-CN" altLang="en-US" sz="2000" dirty="0">
                        <a:latin typeface="黑体" panose="02010609060101010101" pitchFamily="49" charset="-122"/>
                        <a:ea typeface="黑体" panose="02010609060101010101" pitchFamily="49" charset="-122"/>
                      </a:endParaRPr>
                    </a:p>
                  </a:txBody>
                  <a:tcPr anchor="ct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zh-CN" altLang="en-US" sz="2000" dirty="0">
                          <a:latin typeface="黑体" panose="02010609060101010101" pitchFamily="49" charset="-122"/>
                          <a:ea typeface="黑体" panose="02010609060101010101" pitchFamily="49" charset="-122"/>
                        </a:rPr>
                        <a:t>无操作</a:t>
                      </a:r>
                    </a:p>
                  </a:txBody>
                  <a:tcPr anchor="ct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14026159"/>
                  </a:ext>
                </a:extLst>
              </a:tr>
              <a:tr h="764854">
                <a:tc>
                  <a:txBody>
                    <a:bodyPr/>
                    <a:lstStyle/>
                    <a:p>
                      <a:pPr algn="ctr"/>
                      <a:r>
                        <a:rPr lang="en-US" altLang="zh-CN" sz="2000" dirty="0">
                          <a:latin typeface="黑体" panose="02010609060101010101" pitchFamily="49" charset="-122"/>
                          <a:ea typeface="黑体" panose="02010609060101010101" pitchFamily="49" charset="-122"/>
                        </a:rPr>
                        <a:t>0</a:t>
                      </a:r>
                      <a:endParaRPr lang="zh-CN" altLang="en-US" sz="2000" dirty="0">
                        <a:latin typeface="黑体" panose="02010609060101010101" pitchFamily="49" charset="-122"/>
                        <a:ea typeface="黑体" panose="02010609060101010101" pitchFamily="49" charset="-122"/>
                      </a:endParaRPr>
                    </a:p>
                  </a:txBody>
                  <a:tcPr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2000" dirty="0">
                          <a:latin typeface="黑体" panose="02010609060101010101" pitchFamily="49" charset="-122"/>
                          <a:ea typeface="黑体" panose="02010609060101010101" pitchFamily="49" charset="-122"/>
                        </a:rPr>
                        <a:t>1</a:t>
                      </a:r>
                      <a:endParaRPr lang="zh-CN" altLang="en-US" sz="2000" dirty="0">
                        <a:latin typeface="黑体" panose="02010609060101010101" pitchFamily="49" charset="-122"/>
                        <a:ea typeface="黑体" panose="02010609060101010101" pitchFamily="49" charset="-122"/>
                      </a:endParaRPr>
                    </a:p>
                  </a:txBody>
                  <a:tcPr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zh-CN" altLang="en-US" sz="2000" dirty="0">
                          <a:latin typeface="黑体" panose="02010609060101010101" pitchFamily="49" charset="-122"/>
                          <a:ea typeface="黑体" panose="02010609060101010101" pitchFamily="49" charset="-122"/>
                        </a:rPr>
                        <a:t>从指令队列的第一个字节中取走代码</a:t>
                      </a:r>
                    </a:p>
                  </a:txBody>
                  <a:tcPr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996456413"/>
                  </a:ext>
                </a:extLst>
              </a:tr>
              <a:tr h="764854">
                <a:tc>
                  <a:txBody>
                    <a:bodyPr/>
                    <a:lstStyle/>
                    <a:p>
                      <a:pPr algn="ctr"/>
                      <a:r>
                        <a:rPr lang="en-US" altLang="zh-CN" sz="2000" dirty="0">
                          <a:latin typeface="黑体" panose="02010609060101010101" pitchFamily="49" charset="-122"/>
                          <a:ea typeface="黑体" panose="02010609060101010101" pitchFamily="49" charset="-122"/>
                        </a:rPr>
                        <a:t>1</a:t>
                      </a:r>
                      <a:endParaRPr lang="zh-CN" altLang="en-US" sz="2000" dirty="0">
                        <a:latin typeface="黑体" panose="02010609060101010101" pitchFamily="49" charset="-122"/>
                        <a:ea typeface="黑体" panose="02010609060101010101" pitchFamily="49" charset="-122"/>
                      </a:endParaRPr>
                    </a:p>
                  </a:txBody>
                  <a:tcPr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2000" dirty="0">
                          <a:latin typeface="黑体" panose="02010609060101010101" pitchFamily="49" charset="-122"/>
                          <a:ea typeface="黑体" panose="02010609060101010101" pitchFamily="49" charset="-122"/>
                        </a:rPr>
                        <a:t>0</a:t>
                      </a:r>
                      <a:endParaRPr lang="zh-CN" altLang="en-US" sz="2000" dirty="0">
                        <a:latin typeface="黑体" panose="02010609060101010101" pitchFamily="49" charset="-122"/>
                        <a:ea typeface="黑体" panose="02010609060101010101" pitchFamily="49" charset="-122"/>
                      </a:endParaRPr>
                    </a:p>
                  </a:txBody>
                  <a:tcPr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zh-CN" altLang="en-US" sz="2000" dirty="0">
                          <a:latin typeface="黑体" panose="02010609060101010101" pitchFamily="49" charset="-122"/>
                          <a:ea typeface="黑体" panose="02010609060101010101" pitchFamily="49" charset="-122"/>
                        </a:rPr>
                        <a:t>队列为空</a:t>
                      </a:r>
                    </a:p>
                  </a:txBody>
                  <a:tcPr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543640590"/>
                  </a:ext>
                </a:extLst>
              </a:tr>
              <a:tr h="764854">
                <a:tc>
                  <a:txBody>
                    <a:bodyPr/>
                    <a:lstStyle/>
                    <a:p>
                      <a:pPr algn="ctr"/>
                      <a:r>
                        <a:rPr lang="en-US" altLang="zh-CN" sz="2000" dirty="0">
                          <a:latin typeface="黑体" panose="02010609060101010101" pitchFamily="49" charset="-122"/>
                          <a:ea typeface="黑体" panose="02010609060101010101" pitchFamily="49" charset="-122"/>
                        </a:rPr>
                        <a:t>1</a:t>
                      </a:r>
                      <a:endParaRPr lang="zh-CN" altLang="en-US" sz="2000" dirty="0">
                        <a:latin typeface="黑体" panose="02010609060101010101" pitchFamily="49" charset="-122"/>
                        <a:ea typeface="黑体" panose="02010609060101010101" pitchFamily="49" charset="-122"/>
                      </a:endParaRPr>
                    </a:p>
                  </a:txBody>
                  <a:tcPr anchor="ct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000" dirty="0">
                          <a:latin typeface="黑体" panose="02010609060101010101" pitchFamily="49" charset="-122"/>
                          <a:ea typeface="黑体" panose="02010609060101010101" pitchFamily="49" charset="-122"/>
                        </a:rPr>
                        <a:t>1</a:t>
                      </a:r>
                      <a:endParaRPr lang="zh-CN" altLang="en-US" sz="2000" dirty="0">
                        <a:latin typeface="黑体" panose="02010609060101010101" pitchFamily="49" charset="-122"/>
                        <a:ea typeface="黑体" panose="02010609060101010101" pitchFamily="49" charset="-122"/>
                      </a:endParaRPr>
                    </a:p>
                  </a:txBody>
                  <a:tcPr anchor="ct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CN" altLang="en-US" sz="2000" dirty="0">
                          <a:latin typeface="黑体" panose="02010609060101010101" pitchFamily="49" charset="-122"/>
                          <a:ea typeface="黑体" panose="02010609060101010101" pitchFamily="49" charset="-122"/>
                        </a:rPr>
                        <a:t>从指令队列的第二个字节及后续字节中取走代码</a:t>
                      </a:r>
                    </a:p>
                  </a:txBody>
                  <a:tcPr anchor="ct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82461597"/>
                  </a:ext>
                </a:extLst>
              </a:tr>
            </a:tbl>
          </a:graphicData>
        </a:graphic>
      </p:graphicFrame>
    </p:spTree>
    <p:extLst>
      <p:ext uri="{BB962C8B-B14F-4D97-AF65-F5344CB8AC3E}">
        <p14:creationId xmlns:p14="http://schemas.microsoft.com/office/powerpoint/2010/main" val="135979240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D6DE747C-A6AA-4797-AD9E-3EDD7CFE8D73}"/>
              </a:ext>
            </a:extLst>
          </p:cNvPr>
          <p:cNvPicPr>
            <a:picLocks noChangeAspect="1"/>
          </p:cNvPicPr>
          <p:nvPr/>
        </p:nvPicPr>
        <p:blipFill>
          <a:blip r:embed="rId3"/>
          <a:stretch>
            <a:fillRect/>
          </a:stretch>
        </p:blipFill>
        <p:spPr>
          <a:xfrm>
            <a:off x="0" y="816499"/>
            <a:ext cx="5302490" cy="5225001"/>
          </a:xfrm>
          <a:prstGeom prst="rect">
            <a:avLst/>
          </a:prstGeom>
        </p:spPr>
      </p:pic>
      <mc:AlternateContent xmlns:mc="http://schemas.openxmlformats.org/markup-compatibility/2006" xmlns:a14="http://schemas.microsoft.com/office/drawing/2010/main">
        <mc:Choice Requires="a14">
          <p:sp>
            <p:nvSpPr>
              <p:cNvPr id="3" name="矩形 2">
                <a:extLst>
                  <a:ext uri="{FF2B5EF4-FFF2-40B4-BE49-F238E27FC236}">
                    <a16:creationId xmlns:a16="http://schemas.microsoft.com/office/drawing/2014/main" id="{914DB88D-5B22-4107-960A-0008B8904BA6}"/>
                  </a:ext>
                </a:extLst>
              </p:cNvPr>
              <p:cNvSpPr/>
              <p:nvPr/>
            </p:nvSpPr>
            <p:spPr>
              <a:xfrm>
                <a:off x="5302490" y="2048116"/>
                <a:ext cx="3530600" cy="4176271"/>
              </a:xfrm>
              <a:prstGeom prst="rect">
                <a:avLst/>
              </a:prstGeom>
              <a:solidFill>
                <a:srgbClr val="FF0000">
                  <a:alpha val="38000"/>
                </a:srgbClr>
              </a:solidFill>
            </p:spPr>
            <p:txBody>
              <a:bodyPr wrap="square">
                <a:spAutoFit/>
              </a:bodyPr>
              <a:lstStyle/>
              <a:p>
                <a:pPr lvl="0" eaLnBrk="0" fontAlgn="base" hangingPunct="0">
                  <a:lnSpc>
                    <a:spcPct val="150000"/>
                  </a:lnSpc>
                  <a:spcBef>
                    <a:spcPct val="0"/>
                  </a:spcBef>
                  <a:spcAft>
                    <a:spcPct val="0"/>
                  </a:spcAft>
                  <a:defRPr/>
                </a:pPr>
                <a14:m>
                  <m:oMath xmlns:m="http://schemas.openxmlformats.org/officeDocument/2006/math">
                    <m:acc>
                      <m:accPr>
                        <m:chr m:val="̅"/>
                        <m:ctrlPr>
                          <a:rPr kumimoji="1" lang="en-US" altLang="zh-CN" sz="2000" i="1">
                            <a:solidFill>
                              <a:srgbClr val="000000"/>
                            </a:solidFill>
                            <a:latin typeface="Cambria Math" panose="02040503050406030204" pitchFamily="18" charset="0"/>
                          </a:rPr>
                        </m:ctrlPr>
                      </m:accPr>
                      <m:e>
                        <m:r>
                          <m:rPr>
                            <m:sty m:val="p"/>
                          </m:rPr>
                          <a:rPr kumimoji="1" lang="en-US" altLang="zh-CN" sz="2000" i="1">
                            <a:solidFill>
                              <a:srgbClr val="000000"/>
                            </a:solidFill>
                            <a:latin typeface="Cambria Math" panose="02040503050406030204" pitchFamily="18" charset="0"/>
                          </a:rPr>
                          <m:t>LOCK</m:t>
                        </m:r>
                      </m:e>
                    </m:acc>
                  </m:oMath>
                </a14:m>
                <a:r>
                  <a:rPr kumimoji="1" lang="en-US" altLang="zh-CN" sz="2000" dirty="0">
                    <a:solidFill>
                      <a:srgbClr val="000000"/>
                    </a:solidFill>
                    <a:latin typeface="黑体" panose="02010609060101010101" pitchFamily="49" charset="-122"/>
                    <a:ea typeface="黑体" panose="02010609060101010101" pitchFamily="49" charset="-122"/>
                  </a:rPr>
                  <a:t> </a:t>
                </a:r>
                <a:r>
                  <a:rPr kumimoji="1" lang="zh-CN" altLang="en-US" sz="2000" dirty="0">
                    <a:solidFill>
                      <a:srgbClr val="000000"/>
                    </a:solidFill>
                    <a:latin typeface="黑体" panose="02010609060101010101" pitchFamily="49" charset="-122"/>
                    <a:ea typeface="黑体" panose="02010609060101010101" pitchFamily="49" charset="-122"/>
                  </a:rPr>
                  <a:t>，总线封锁信号输出端，低电平有效</a:t>
                </a:r>
                <a:endParaRPr kumimoji="1" lang="en-US" altLang="zh-CN" sz="2000" dirty="0">
                  <a:solidFill>
                    <a:srgbClr val="000000"/>
                  </a:solidFill>
                  <a:latin typeface="黑体" panose="02010609060101010101" pitchFamily="49" charset="-122"/>
                  <a:ea typeface="黑体" panose="02010609060101010101" pitchFamily="49" charset="-122"/>
                </a:endParaRPr>
              </a:p>
              <a:p>
                <a:pPr lvl="0" eaLnBrk="0" fontAlgn="base" hangingPunct="0">
                  <a:lnSpc>
                    <a:spcPct val="150000"/>
                  </a:lnSpc>
                  <a:spcBef>
                    <a:spcPct val="0"/>
                  </a:spcBef>
                  <a:spcAft>
                    <a:spcPct val="0"/>
                  </a:spcAft>
                  <a:defRPr/>
                </a:pPr>
                <a:endParaRPr kumimoji="1" lang="en-US" altLang="zh-CN" sz="2000" dirty="0">
                  <a:solidFill>
                    <a:srgbClr val="000000"/>
                  </a:solidFill>
                  <a:latin typeface="黑体" panose="02010609060101010101" pitchFamily="49" charset="-122"/>
                  <a:ea typeface="黑体" panose="02010609060101010101" pitchFamily="49" charset="-122"/>
                </a:endParaRPr>
              </a:p>
              <a:p>
                <a:pPr lvl="0" eaLnBrk="0" fontAlgn="base" hangingPunct="0">
                  <a:lnSpc>
                    <a:spcPct val="150000"/>
                  </a:lnSpc>
                  <a:spcBef>
                    <a:spcPct val="0"/>
                  </a:spcBef>
                  <a:spcAft>
                    <a:spcPct val="0"/>
                  </a:spcAft>
                  <a:defRPr/>
                </a:pPr>
                <a:r>
                  <a:rPr kumimoji="1" lang="zh-CN" altLang="en-US" sz="2000" dirty="0">
                    <a:solidFill>
                      <a:srgbClr val="000000"/>
                    </a:solidFill>
                    <a:latin typeface="黑体" panose="02010609060101010101" pitchFamily="49" charset="-122"/>
                    <a:ea typeface="黑体" panose="02010609060101010101" pitchFamily="49" charset="-122"/>
                  </a:rPr>
                  <a:t>当该信号有效时，总线上的其他主控设备不能占有总线</a:t>
                </a:r>
                <a:endParaRPr kumimoji="1" lang="en-US" altLang="zh-CN" sz="2000" dirty="0">
                  <a:solidFill>
                    <a:srgbClr val="000000"/>
                  </a:solidFill>
                  <a:latin typeface="黑体" panose="02010609060101010101" pitchFamily="49" charset="-122"/>
                  <a:ea typeface="黑体" panose="02010609060101010101" pitchFamily="49" charset="-122"/>
                </a:endParaRPr>
              </a:p>
              <a:p>
                <a:pPr lvl="0" eaLnBrk="0" fontAlgn="base" hangingPunct="0">
                  <a:lnSpc>
                    <a:spcPct val="150000"/>
                  </a:lnSpc>
                  <a:spcBef>
                    <a:spcPct val="0"/>
                  </a:spcBef>
                  <a:spcAft>
                    <a:spcPct val="0"/>
                  </a:spcAft>
                  <a:defRPr/>
                </a:pPr>
                <a:endParaRPr kumimoji="1" lang="en-US" altLang="zh-CN" sz="2000" dirty="0">
                  <a:solidFill>
                    <a:srgbClr val="000000"/>
                  </a:solidFill>
                  <a:latin typeface="黑体" panose="02010609060101010101" pitchFamily="49" charset="-122"/>
                  <a:ea typeface="黑体" panose="02010609060101010101" pitchFamily="49" charset="-122"/>
                </a:endParaRPr>
              </a:p>
              <a:p>
                <a:pPr lvl="0" eaLnBrk="0" fontAlgn="base" hangingPunct="0">
                  <a:lnSpc>
                    <a:spcPct val="150000"/>
                  </a:lnSpc>
                  <a:spcBef>
                    <a:spcPct val="0"/>
                  </a:spcBef>
                  <a:spcAft>
                    <a:spcPct val="0"/>
                  </a:spcAft>
                  <a:defRPr/>
                </a:pPr>
                <a:r>
                  <a:rPr kumimoji="1" lang="zh-CN" altLang="en-US" sz="2000" dirty="0">
                    <a:solidFill>
                      <a:srgbClr val="000000"/>
                    </a:solidFill>
                    <a:latin typeface="黑体" panose="02010609060101010101" pitchFamily="49" charset="-122"/>
                    <a:ea typeface="黑体" panose="02010609060101010101" pitchFamily="49" charset="-122"/>
                  </a:rPr>
                  <a:t>由前缀指令</a:t>
                </a:r>
                <a:r>
                  <a:rPr kumimoji="1" lang="en-US" altLang="zh-CN" sz="2000" dirty="0">
                    <a:solidFill>
                      <a:srgbClr val="000000"/>
                    </a:solidFill>
                    <a:latin typeface="黑体" panose="02010609060101010101" pitchFamily="49" charset="-122"/>
                    <a:ea typeface="黑体" panose="02010609060101010101" pitchFamily="49" charset="-122"/>
                  </a:rPr>
                  <a:t>LOCK</a:t>
                </a:r>
                <a:r>
                  <a:rPr kumimoji="1" lang="zh-CN" altLang="en-US" sz="2000" dirty="0">
                    <a:solidFill>
                      <a:srgbClr val="000000"/>
                    </a:solidFill>
                    <a:latin typeface="黑体" panose="02010609060101010101" pitchFamily="49" charset="-122"/>
                    <a:ea typeface="黑体" panose="02010609060101010101" pitchFamily="49" charset="-122"/>
                  </a:rPr>
                  <a:t>产生，带有</a:t>
                </a:r>
                <a:r>
                  <a:rPr kumimoji="1" lang="en-US" altLang="zh-CN" sz="2000" dirty="0">
                    <a:solidFill>
                      <a:srgbClr val="000000"/>
                    </a:solidFill>
                    <a:latin typeface="黑体" panose="02010609060101010101" pitchFamily="49" charset="-122"/>
                    <a:ea typeface="黑体" panose="02010609060101010101" pitchFamily="49" charset="-122"/>
                  </a:rPr>
                  <a:t>LOCK</a:t>
                </a:r>
                <a:r>
                  <a:rPr kumimoji="1" lang="zh-CN" altLang="en-US" sz="2000" dirty="0">
                    <a:solidFill>
                      <a:srgbClr val="000000"/>
                    </a:solidFill>
                    <a:latin typeface="黑体" panose="02010609060101010101" pitchFamily="49" charset="-122"/>
                    <a:ea typeface="黑体" panose="02010609060101010101" pitchFamily="49" charset="-122"/>
                  </a:rPr>
                  <a:t>前缀的指令执行完后，便撤销该信号</a:t>
                </a:r>
                <a:endParaRPr kumimoji="1" lang="en-US" altLang="zh-CN" sz="2000" dirty="0">
                  <a:solidFill>
                    <a:srgbClr val="000000"/>
                  </a:solidFill>
                  <a:latin typeface="黑体" panose="02010609060101010101" pitchFamily="49" charset="-122"/>
                  <a:ea typeface="黑体" panose="02010609060101010101" pitchFamily="49" charset="-122"/>
                </a:endParaRPr>
              </a:p>
            </p:txBody>
          </p:sp>
        </mc:Choice>
        <mc:Fallback xmlns="">
          <p:sp>
            <p:nvSpPr>
              <p:cNvPr id="3" name="矩形 2">
                <a:extLst>
                  <a:ext uri="{FF2B5EF4-FFF2-40B4-BE49-F238E27FC236}">
                    <a16:creationId xmlns:a16="http://schemas.microsoft.com/office/drawing/2014/main" id="{914DB88D-5B22-4107-960A-0008B8904BA6}"/>
                  </a:ext>
                </a:extLst>
              </p:cNvPr>
              <p:cNvSpPr>
                <a:spLocks noRot="1" noChangeAspect="1" noMove="1" noResize="1" noEditPoints="1" noAdjustHandles="1" noChangeArrowheads="1" noChangeShapeType="1" noTextEdit="1"/>
              </p:cNvSpPr>
              <p:nvPr/>
            </p:nvSpPr>
            <p:spPr>
              <a:xfrm>
                <a:off x="5302490" y="2048116"/>
                <a:ext cx="3530600" cy="4176271"/>
              </a:xfrm>
              <a:prstGeom prst="rect">
                <a:avLst/>
              </a:prstGeom>
              <a:blipFill>
                <a:blip r:embed="rId4"/>
                <a:stretch>
                  <a:fillRect l="-1900" r="-518" b="-1606"/>
                </a:stretch>
              </a:blipFill>
            </p:spPr>
            <p:txBody>
              <a:bodyPr/>
              <a:lstStyle/>
              <a:p>
                <a:r>
                  <a:rPr lang="zh-CN" altLang="en-US">
                    <a:noFill/>
                  </a:rPr>
                  <a:t> </a:t>
                </a:r>
              </a:p>
            </p:txBody>
          </p:sp>
        </mc:Fallback>
      </mc:AlternateContent>
      <p:sp>
        <p:nvSpPr>
          <p:cNvPr id="9" name="矩形 8">
            <a:extLst>
              <a:ext uri="{FF2B5EF4-FFF2-40B4-BE49-F238E27FC236}">
                <a16:creationId xmlns:a16="http://schemas.microsoft.com/office/drawing/2014/main" id="{D2AF165E-ADEB-439C-B883-8DA31AFF220B}"/>
              </a:ext>
            </a:extLst>
          </p:cNvPr>
          <p:cNvSpPr/>
          <p:nvPr/>
        </p:nvSpPr>
        <p:spPr>
          <a:xfrm>
            <a:off x="4241800" y="3649867"/>
            <a:ext cx="828000" cy="239599"/>
          </a:xfrm>
          <a:prstGeom prst="rect">
            <a:avLst/>
          </a:prstGeom>
          <a:solidFill>
            <a:srgbClr val="FF0000">
              <a:alpha val="3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894408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9"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D6DE747C-A6AA-4797-AD9E-3EDD7CFE8D73}"/>
              </a:ext>
            </a:extLst>
          </p:cNvPr>
          <p:cNvPicPr>
            <a:picLocks noChangeAspect="1"/>
          </p:cNvPicPr>
          <p:nvPr/>
        </p:nvPicPr>
        <p:blipFill>
          <a:blip r:embed="rId3"/>
          <a:stretch>
            <a:fillRect/>
          </a:stretch>
        </p:blipFill>
        <p:spPr>
          <a:xfrm>
            <a:off x="0" y="816499"/>
            <a:ext cx="5302490" cy="5225001"/>
          </a:xfrm>
          <a:prstGeom prst="rect">
            <a:avLst/>
          </a:prstGeom>
        </p:spPr>
      </p:pic>
      <p:sp>
        <p:nvSpPr>
          <p:cNvPr id="3" name="矩形 2">
            <a:extLst>
              <a:ext uri="{FF2B5EF4-FFF2-40B4-BE49-F238E27FC236}">
                <a16:creationId xmlns:a16="http://schemas.microsoft.com/office/drawing/2014/main" id="{914DB88D-5B22-4107-960A-0008B8904BA6}"/>
              </a:ext>
            </a:extLst>
          </p:cNvPr>
          <p:cNvSpPr/>
          <p:nvPr/>
        </p:nvSpPr>
        <p:spPr>
          <a:xfrm>
            <a:off x="5302490" y="2721216"/>
            <a:ext cx="3530600" cy="2790187"/>
          </a:xfrm>
          <a:prstGeom prst="rect">
            <a:avLst/>
          </a:prstGeom>
          <a:solidFill>
            <a:srgbClr val="FF0000">
              <a:alpha val="38000"/>
            </a:srgbClr>
          </a:solidFill>
        </p:spPr>
        <p:txBody>
          <a:bodyPr wrap="square">
            <a:spAutoFit/>
          </a:bodyPr>
          <a:lstStyle/>
          <a:p>
            <a:pPr lvl="0" eaLnBrk="0" fontAlgn="base" hangingPunct="0">
              <a:lnSpc>
                <a:spcPct val="150000"/>
              </a:lnSpc>
              <a:spcBef>
                <a:spcPct val="0"/>
              </a:spcBef>
              <a:spcAft>
                <a:spcPct val="0"/>
              </a:spcAft>
              <a:defRPr/>
            </a:pPr>
            <a:r>
              <a:rPr kumimoji="1" lang="en-US" altLang="zh-CN" sz="2000" dirty="0">
                <a:solidFill>
                  <a:srgbClr val="000000"/>
                </a:solidFill>
                <a:latin typeface="黑体" panose="02010609060101010101" pitchFamily="49" charset="-122"/>
                <a:ea typeface="黑体" panose="02010609060101010101" pitchFamily="49" charset="-122"/>
              </a:rPr>
              <a:t>Request/Grant </a:t>
            </a:r>
            <a:r>
              <a:rPr kumimoji="1" lang="zh-CN" altLang="en-US" sz="2000" dirty="0">
                <a:solidFill>
                  <a:srgbClr val="000000"/>
                </a:solidFill>
                <a:latin typeface="黑体" panose="02010609060101010101" pitchFamily="49" charset="-122"/>
                <a:ea typeface="黑体" panose="02010609060101010101" pitchFamily="49" charset="-122"/>
              </a:rPr>
              <a:t>总线请求信号输入</a:t>
            </a:r>
            <a:r>
              <a:rPr kumimoji="1" lang="en-US" altLang="zh-CN" sz="2000" dirty="0">
                <a:solidFill>
                  <a:srgbClr val="000000"/>
                </a:solidFill>
                <a:latin typeface="黑体" panose="02010609060101010101" pitchFamily="49" charset="-122"/>
                <a:ea typeface="黑体" panose="02010609060101010101" pitchFamily="49" charset="-122"/>
              </a:rPr>
              <a:t>/</a:t>
            </a:r>
            <a:r>
              <a:rPr kumimoji="1" lang="zh-CN" altLang="en-US" sz="2000" dirty="0">
                <a:solidFill>
                  <a:srgbClr val="000000"/>
                </a:solidFill>
                <a:latin typeface="黑体" panose="02010609060101010101" pitchFamily="49" charset="-122"/>
                <a:ea typeface="黑体" panose="02010609060101010101" pitchFamily="49" charset="-122"/>
              </a:rPr>
              <a:t>输出端</a:t>
            </a:r>
            <a:endParaRPr kumimoji="1" lang="en-US" altLang="zh-CN" sz="2000" dirty="0">
              <a:solidFill>
                <a:srgbClr val="000000"/>
              </a:solidFill>
              <a:latin typeface="黑体" panose="02010609060101010101" pitchFamily="49" charset="-122"/>
              <a:ea typeface="黑体" panose="02010609060101010101" pitchFamily="49" charset="-122"/>
            </a:endParaRPr>
          </a:p>
          <a:p>
            <a:pPr lvl="0" eaLnBrk="0" fontAlgn="base" hangingPunct="0">
              <a:lnSpc>
                <a:spcPct val="150000"/>
              </a:lnSpc>
              <a:spcBef>
                <a:spcPct val="0"/>
              </a:spcBef>
              <a:spcAft>
                <a:spcPct val="0"/>
              </a:spcAft>
              <a:defRPr/>
            </a:pPr>
            <a:endParaRPr kumimoji="1" lang="en-US" altLang="zh-CN" sz="2000" dirty="0">
              <a:solidFill>
                <a:srgbClr val="000000"/>
              </a:solidFill>
              <a:latin typeface="黑体" panose="02010609060101010101" pitchFamily="49" charset="-122"/>
              <a:ea typeface="黑体" panose="02010609060101010101" pitchFamily="49" charset="-122"/>
            </a:endParaRPr>
          </a:p>
          <a:p>
            <a:pPr lvl="0" eaLnBrk="0" fontAlgn="base" hangingPunct="0">
              <a:lnSpc>
                <a:spcPct val="150000"/>
              </a:lnSpc>
              <a:spcBef>
                <a:spcPct val="0"/>
              </a:spcBef>
              <a:spcAft>
                <a:spcPct val="0"/>
              </a:spcAft>
              <a:defRPr/>
            </a:pPr>
            <a:r>
              <a:rPr kumimoji="1" lang="zh-CN" altLang="en-US" sz="2000" dirty="0">
                <a:solidFill>
                  <a:srgbClr val="000000"/>
                </a:solidFill>
                <a:latin typeface="黑体" panose="02010609060101010101" pitchFamily="49" charset="-122"/>
                <a:ea typeface="黑体" panose="02010609060101010101" pitchFamily="49" charset="-122"/>
              </a:rPr>
              <a:t>是</a:t>
            </a:r>
            <a:r>
              <a:rPr kumimoji="1" lang="en-US" altLang="zh-CN" sz="2000" dirty="0">
                <a:solidFill>
                  <a:srgbClr val="000000"/>
                </a:solidFill>
                <a:latin typeface="黑体" panose="02010609060101010101" pitchFamily="49" charset="-122"/>
                <a:ea typeface="黑体" panose="02010609060101010101" pitchFamily="49" charset="-122"/>
              </a:rPr>
              <a:t>CPU</a:t>
            </a:r>
            <a:r>
              <a:rPr kumimoji="1" lang="zh-CN" altLang="en-US" sz="2000" dirty="0">
                <a:solidFill>
                  <a:srgbClr val="000000"/>
                </a:solidFill>
                <a:latin typeface="黑体" panose="02010609060101010101" pitchFamily="49" charset="-122"/>
                <a:ea typeface="黑体" panose="02010609060101010101" pitchFamily="49" charset="-122"/>
              </a:rPr>
              <a:t>外的总线主设备向</a:t>
            </a:r>
            <a:r>
              <a:rPr kumimoji="1" lang="en-US" altLang="zh-CN" sz="2000" dirty="0">
                <a:solidFill>
                  <a:srgbClr val="000000"/>
                </a:solidFill>
                <a:latin typeface="黑体" panose="02010609060101010101" pitchFamily="49" charset="-122"/>
                <a:ea typeface="黑体" panose="02010609060101010101" pitchFamily="49" charset="-122"/>
              </a:rPr>
              <a:t>CPU</a:t>
            </a:r>
            <a:r>
              <a:rPr kumimoji="1" lang="zh-CN" altLang="en-US" sz="2000" dirty="0">
                <a:solidFill>
                  <a:srgbClr val="000000"/>
                </a:solidFill>
                <a:latin typeface="黑体" panose="02010609060101010101" pitchFamily="49" charset="-122"/>
                <a:ea typeface="黑体" panose="02010609060101010101" pitchFamily="49" charset="-122"/>
              </a:rPr>
              <a:t>申请总线和</a:t>
            </a:r>
            <a:r>
              <a:rPr kumimoji="1" lang="en-US" altLang="zh-CN" sz="2000" dirty="0">
                <a:solidFill>
                  <a:srgbClr val="000000"/>
                </a:solidFill>
                <a:latin typeface="黑体" panose="02010609060101010101" pitchFamily="49" charset="-122"/>
                <a:ea typeface="黑体" panose="02010609060101010101" pitchFamily="49" charset="-122"/>
              </a:rPr>
              <a:t>CPU</a:t>
            </a:r>
            <a:r>
              <a:rPr kumimoji="1" lang="zh-CN" altLang="en-US" sz="2000" dirty="0">
                <a:solidFill>
                  <a:srgbClr val="000000"/>
                </a:solidFill>
                <a:latin typeface="黑体" panose="02010609060101010101" pitchFamily="49" charset="-122"/>
                <a:ea typeface="黑体" panose="02010609060101010101" pitchFamily="49" charset="-122"/>
              </a:rPr>
              <a:t>接受申请后的应答信号</a:t>
            </a:r>
            <a:endParaRPr kumimoji="1" lang="en-US" altLang="zh-CN" sz="2000" dirty="0">
              <a:solidFill>
                <a:srgbClr val="000000"/>
              </a:solidFill>
              <a:latin typeface="黑体" panose="02010609060101010101" pitchFamily="49" charset="-122"/>
              <a:ea typeface="黑体" panose="02010609060101010101" pitchFamily="49" charset="-122"/>
            </a:endParaRPr>
          </a:p>
        </p:txBody>
      </p:sp>
      <p:sp>
        <p:nvSpPr>
          <p:cNvPr id="9" name="矩形 8">
            <a:extLst>
              <a:ext uri="{FF2B5EF4-FFF2-40B4-BE49-F238E27FC236}">
                <a16:creationId xmlns:a16="http://schemas.microsoft.com/office/drawing/2014/main" id="{D2AF165E-ADEB-439C-B883-8DA31AFF220B}"/>
              </a:ext>
            </a:extLst>
          </p:cNvPr>
          <p:cNvSpPr/>
          <p:nvPr/>
        </p:nvSpPr>
        <p:spPr>
          <a:xfrm>
            <a:off x="4254500" y="3162300"/>
            <a:ext cx="972000" cy="457200"/>
          </a:xfrm>
          <a:prstGeom prst="rect">
            <a:avLst/>
          </a:prstGeom>
          <a:solidFill>
            <a:srgbClr val="FF0000">
              <a:alpha val="3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179229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9"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B9CD6DBA-F93A-4685-8049-A4587BD602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523" y="318939"/>
            <a:ext cx="8656954" cy="6220121"/>
          </a:xfrm>
          <a:prstGeom prst="rect">
            <a:avLst/>
          </a:prstGeom>
        </p:spPr>
      </p:pic>
      <p:sp>
        <p:nvSpPr>
          <p:cNvPr id="10" name="内容占位符 2">
            <a:extLst>
              <a:ext uri="{FF2B5EF4-FFF2-40B4-BE49-F238E27FC236}">
                <a16:creationId xmlns:a16="http://schemas.microsoft.com/office/drawing/2014/main" id="{C99479B2-0E3D-4328-9763-47DC1DB1FC6B}"/>
              </a:ext>
            </a:extLst>
          </p:cNvPr>
          <p:cNvSpPr>
            <a:spLocks noGrp="1"/>
          </p:cNvSpPr>
          <p:nvPr>
            <p:ph idx="1"/>
          </p:nvPr>
        </p:nvSpPr>
        <p:spPr>
          <a:xfrm>
            <a:off x="6240115" y="182465"/>
            <a:ext cx="2522931" cy="477935"/>
          </a:xfrm>
        </p:spPr>
        <p:txBody>
          <a:bodyPr>
            <a:normAutofit/>
          </a:bodyPr>
          <a:lstStyle/>
          <a:p>
            <a:pPr marL="0" indent="0" algn="r">
              <a:buNone/>
            </a:pPr>
            <a:r>
              <a:rPr lang="zh-CN" altLang="en-US" sz="2200" dirty="0">
                <a:latin typeface="黑体" panose="02010609060101010101" pitchFamily="49" charset="-122"/>
                <a:ea typeface="黑体" panose="02010609060101010101" pitchFamily="49" charset="-122"/>
              </a:rPr>
              <a:t>最大模式典型配置</a:t>
            </a:r>
          </a:p>
        </p:txBody>
      </p:sp>
    </p:spTree>
    <p:extLst>
      <p:ext uri="{BB962C8B-B14F-4D97-AF65-F5344CB8AC3E}">
        <p14:creationId xmlns:p14="http://schemas.microsoft.com/office/powerpoint/2010/main" val="107665188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1" name="Rectangle 2"/>
          <p:cNvSpPr>
            <a:spLocks noGrp="1" noChangeArrowheads="1"/>
          </p:cNvSpPr>
          <p:nvPr>
            <p:ph type="title"/>
          </p:nvPr>
        </p:nvSpPr>
        <p:spPr/>
        <p:txBody>
          <a:bodyPr/>
          <a:lstStyle/>
          <a:p>
            <a:pPr eaLnBrk="1" hangingPunct="1"/>
            <a:r>
              <a:rPr lang="en-US" altLang="zh-CN" dirty="0"/>
              <a:t>2.3 8086/8088</a:t>
            </a:r>
            <a:r>
              <a:rPr lang="zh-CN" altLang="en-US" dirty="0"/>
              <a:t>引脚信号及功能</a:t>
            </a:r>
            <a:endParaRPr lang="zh-CN" altLang="en-US" sz="5400" u="sng" dirty="0"/>
          </a:p>
        </p:txBody>
      </p:sp>
      <p:sp>
        <p:nvSpPr>
          <p:cNvPr id="6" name="灯片编号占位符 5"/>
          <p:cNvSpPr>
            <a:spLocks noGrp="1"/>
          </p:cNvSpPr>
          <p:nvPr>
            <p:ph type="sldNum" sz="quarter" idx="12"/>
          </p:nvPr>
        </p:nvSpPr>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77B596E2-C3C3-4DD1-9766-0174638B5589}" type="slidenum">
              <a:rPr kumimoji="0" lang="zh-CN" altLang="en-US" sz="14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69</a:t>
            </a:fld>
            <a:endParaRPr kumimoji="0" lang="en-US" altLang="zh-CN" sz="14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9684" y="966413"/>
            <a:ext cx="7460613" cy="5277225"/>
          </a:xfrm>
          <a:prstGeom prst="rect">
            <a:avLst/>
          </a:prstGeom>
        </p:spPr>
      </p:pic>
    </p:spTree>
    <p:extLst>
      <p:ext uri="{BB962C8B-B14F-4D97-AF65-F5344CB8AC3E}">
        <p14:creationId xmlns:p14="http://schemas.microsoft.com/office/powerpoint/2010/main" val="371213527"/>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本框 17"/>
          <p:cNvSpPr txBox="1"/>
          <p:nvPr/>
        </p:nvSpPr>
        <p:spPr>
          <a:xfrm>
            <a:off x="113634" y="699076"/>
            <a:ext cx="3862137" cy="2132571"/>
          </a:xfrm>
          <a:prstGeom prst="rect">
            <a:avLst/>
          </a:prstGeom>
          <a:solidFill>
            <a:srgbClr val="00B0F0">
              <a:alpha val="50000"/>
            </a:srgbClr>
          </a:solidFill>
          <a:ln w="19050">
            <a:noFill/>
          </a:ln>
        </p:spPr>
        <p:txBody>
          <a:bodyPr wrap="square" rtlCol="0">
            <a:spAutoFit/>
          </a:bodyPr>
          <a:lstStyle/>
          <a:p>
            <a:pPr marL="0" marR="0" lvl="0" indent="0" defTabSz="914400" eaLnBrk="1" fontAlgn="auto" latinLnBrk="0" hangingPunct="1">
              <a:lnSpc>
                <a:spcPct val="150000"/>
              </a:lnSpc>
              <a:spcBef>
                <a:spcPts val="0"/>
              </a:spcBef>
              <a:spcAft>
                <a:spcPct val="10000"/>
              </a:spcAft>
              <a:buClrTx/>
              <a:buSzTx/>
              <a:buFontTx/>
              <a:buNone/>
              <a:tabLst/>
              <a:defRPr/>
            </a:pPr>
            <a:r>
              <a:rPr kumimoji="0" lang="zh-CN" altLang="en-US" b="1" i="0" u="none" strike="noStrike" kern="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rPr>
              <a:t>地址加法器</a:t>
            </a:r>
            <a:r>
              <a:rPr kumimoji="0" lang="zh-CN" altLang="en-US" b="0" i="0" u="none" strike="noStrike" kern="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rPr>
              <a:t>：</a:t>
            </a:r>
            <a:endParaRPr kumimoji="0" lang="en-US" altLang="zh-CN" b="0" i="0" u="none" strike="noStrike" kern="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endParaRPr>
          </a:p>
          <a:p>
            <a:pPr marL="0" marR="0" lvl="0" indent="0" defTabSz="914400" eaLnBrk="1" fontAlgn="auto" latinLnBrk="0" hangingPunct="1">
              <a:lnSpc>
                <a:spcPct val="150000"/>
              </a:lnSpc>
              <a:spcBef>
                <a:spcPts val="0"/>
              </a:spcBef>
              <a:spcAft>
                <a:spcPct val="10000"/>
              </a:spcAft>
              <a:buClrTx/>
              <a:buSzTx/>
              <a:buFontTx/>
              <a:buNone/>
              <a:tabLst/>
              <a:defRPr/>
            </a:pPr>
            <a:r>
              <a:rPr kumimoji="0" lang="en-US" altLang="zh-CN" b="0" i="0" u="none" strike="noStrike" kern="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rPr>
              <a:t>CPU</a:t>
            </a:r>
            <a:r>
              <a:rPr kumimoji="0" lang="zh-CN" altLang="en-US" b="0" i="0" u="none" strike="noStrike" kern="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rPr>
              <a:t>内部寄存器为</a:t>
            </a:r>
            <a:r>
              <a:rPr kumimoji="0" lang="en-US" altLang="zh-CN" b="0" i="0" u="none" strike="noStrike" kern="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rPr>
              <a:t>16</a:t>
            </a:r>
            <a:r>
              <a:rPr kumimoji="0" lang="zh-CN" altLang="en-US" b="0" i="0" u="none" strike="noStrike" kern="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rPr>
              <a:t>位，而外部地址为</a:t>
            </a:r>
            <a:r>
              <a:rPr kumimoji="0" lang="en-US" altLang="zh-CN" b="0" i="0" u="none" strike="noStrike" kern="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rPr>
              <a:t>20</a:t>
            </a:r>
            <a:r>
              <a:rPr kumimoji="0" lang="zh-CN" altLang="en-US" b="0" i="0" u="none" strike="noStrike" kern="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rPr>
              <a:t>位。利用地址加法器，进行</a:t>
            </a:r>
            <a:r>
              <a:rPr kumimoji="0" lang="en-US" altLang="zh-CN" b="0" i="0" u="none" strike="noStrike" kern="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rPr>
              <a:t>16/20</a:t>
            </a:r>
            <a:r>
              <a:rPr kumimoji="0" lang="zh-CN" altLang="en-US" b="0" i="0" u="none" strike="noStrike" kern="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rPr>
              <a:t>位地址变换，即逻辑地址</a:t>
            </a:r>
            <a:r>
              <a:rPr kumimoji="0" lang="en-US" altLang="zh-CN" b="0" i="0" u="none" strike="noStrike" kern="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rPr>
              <a:t>/</a:t>
            </a:r>
            <a:r>
              <a:rPr kumimoji="0" lang="zh-CN" altLang="en-US" b="0" i="0" u="none" strike="noStrike" kern="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rPr>
              <a:t>物理地址变换。</a:t>
            </a:r>
            <a:endParaRPr lang="en-US" altLang="zh-CN" kern="0" dirty="0">
              <a:solidFill>
                <a:srgbClr val="000000"/>
              </a:solidFill>
              <a:latin typeface="黑体" panose="02010609060101010101" pitchFamily="49" charset="-122"/>
              <a:ea typeface="黑体" panose="02010609060101010101" pitchFamily="49" charset="-122"/>
            </a:endParaRPr>
          </a:p>
        </p:txBody>
      </p:sp>
      <p:pic>
        <p:nvPicPr>
          <p:cNvPr id="4" name="图片 3"/>
          <p:cNvPicPr>
            <a:picLocks noChangeAspect="1"/>
          </p:cNvPicPr>
          <p:nvPr/>
        </p:nvPicPr>
        <p:blipFill rotWithShape="1">
          <a:blip r:embed="rId3"/>
          <a:srcRect l="43347"/>
          <a:stretch/>
        </p:blipFill>
        <p:spPr>
          <a:xfrm>
            <a:off x="3970421" y="12356"/>
            <a:ext cx="5189324" cy="6802137"/>
          </a:xfrm>
          <a:prstGeom prst="rect">
            <a:avLst/>
          </a:prstGeom>
        </p:spPr>
      </p:pic>
      <p:sp>
        <p:nvSpPr>
          <p:cNvPr id="5" name="任意多边形 4"/>
          <p:cNvSpPr/>
          <p:nvPr/>
        </p:nvSpPr>
        <p:spPr>
          <a:xfrm>
            <a:off x="4961467" y="376767"/>
            <a:ext cx="1447800" cy="465666"/>
          </a:xfrm>
          <a:custGeom>
            <a:avLst/>
            <a:gdLst>
              <a:gd name="connsiteX0" fmla="*/ 0 w 1447800"/>
              <a:gd name="connsiteY0" fmla="*/ 465666 h 465666"/>
              <a:gd name="connsiteX1" fmla="*/ 220133 w 1447800"/>
              <a:gd name="connsiteY1" fmla="*/ 4233 h 465666"/>
              <a:gd name="connsiteX2" fmla="*/ 1138766 w 1447800"/>
              <a:gd name="connsiteY2" fmla="*/ 0 h 465666"/>
              <a:gd name="connsiteX3" fmla="*/ 1447800 w 1447800"/>
              <a:gd name="connsiteY3" fmla="*/ 452966 h 465666"/>
              <a:gd name="connsiteX4" fmla="*/ 1223433 w 1447800"/>
              <a:gd name="connsiteY4" fmla="*/ 452966 h 465666"/>
              <a:gd name="connsiteX5" fmla="*/ 1066800 w 1447800"/>
              <a:gd name="connsiteY5" fmla="*/ 304800 h 465666"/>
              <a:gd name="connsiteX6" fmla="*/ 300566 w 1447800"/>
              <a:gd name="connsiteY6" fmla="*/ 296333 h 465666"/>
              <a:gd name="connsiteX7" fmla="*/ 228600 w 1447800"/>
              <a:gd name="connsiteY7" fmla="*/ 457200 h 465666"/>
              <a:gd name="connsiteX8" fmla="*/ 0 w 1447800"/>
              <a:gd name="connsiteY8" fmla="*/ 465666 h 465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47800" h="465666">
                <a:moveTo>
                  <a:pt x="0" y="465666"/>
                </a:moveTo>
                <a:lnTo>
                  <a:pt x="220133" y="4233"/>
                </a:lnTo>
                <a:lnTo>
                  <a:pt x="1138766" y="0"/>
                </a:lnTo>
                <a:lnTo>
                  <a:pt x="1447800" y="452966"/>
                </a:lnTo>
                <a:lnTo>
                  <a:pt x="1223433" y="452966"/>
                </a:lnTo>
                <a:lnTo>
                  <a:pt x="1066800" y="304800"/>
                </a:lnTo>
                <a:lnTo>
                  <a:pt x="300566" y="296333"/>
                </a:lnTo>
                <a:lnTo>
                  <a:pt x="228600" y="457200"/>
                </a:lnTo>
                <a:lnTo>
                  <a:pt x="0" y="465666"/>
                </a:lnTo>
                <a:close/>
              </a:path>
            </a:pathLst>
          </a:custGeom>
          <a:solidFill>
            <a:srgbClr val="00B0F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60122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wipe(up)">
                                      <p:cBhvr>
                                        <p:cTn id="1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5"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1" name="Rectangle 2"/>
          <p:cNvSpPr>
            <a:spLocks noGrp="1" noChangeArrowheads="1"/>
          </p:cNvSpPr>
          <p:nvPr>
            <p:ph type="title"/>
          </p:nvPr>
        </p:nvSpPr>
        <p:spPr/>
        <p:txBody>
          <a:bodyPr/>
          <a:lstStyle/>
          <a:p>
            <a:pPr eaLnBrk="1" hangingPunct="1"/>
            <a:r>
              <a:rPr lang="en-US" altLang="zh-CN" dirty="0"/>
              <a:t>2.3 8086/8088</a:t>
            </a:r>
            <a:r>
              <a:rPr lang="zh-CN" altLang="en-US" dirty="0"/>
              <a:t>引脚信号及功能</a:t>
            </a:r>
            <a:endParaRPr lang="zh-CN" altLang="en-US" sz="5400" u="sng" dirty="0"/>
          </a:p>
        </p:txBody>
      </p:sp>
      <p:sp>
        <p:nvSpPr>
          <p:cNvPr id="6" name="灯片编号占位符 5"/>
          <p:cNvSpPr>
            <a:spLocks noGrp="1"/>
          </p:cNvSpPr>
          <p:nvPr>
            <p:ph type="sldNum" sz="quarter" idx="12"/>
          </p:nvPr>
        </p:nvSpPr>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77B596E2-C3C3-4DD1-9766-0174638B5589}" type="slidenum">
              <a:rPr kumimoji="0" lang="zh-CN" altLang="en-US" sz="14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70</a:t>
            </a:fld>
            <a:endParaRPr kumimoji="0" lang="en-US" altLang="zh-CN" sz="14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4674" y="2057889"/>
            <a:ext cx="8654473" cy="2696181"/>
          </a:xfrm>
          <a:prstGeom prst="rect">
            <a:avLst/>
          </a:prstGeom>
        </p:spPr>
      </p:pic>
    </p:spTree>
    <p:extLst>
      <p:ext uri="{BB962C8B-B14F-4D97-AF65-F5344CB8AC3E}">
        <p14:creationId xmlns:p14="http://schemas.microsoft.com/office/powerpoint/2010/main" val="809785767"/>
      </p:ext>
    </p:extLst>
  </p:cSld>
  <p:clrMapOvr>
    <a:masterClrMapping/>
  </p:clrMapOvr>
  <p:transition spd="slow">
    <p:push dir="u"/>
  </p:transition>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en-US" dirty="0"/>
              <a:t>2.  8086 CPU</a:t>
            </a:r>
            <a:r>
              <a:rPr lang="zh-CN" altLang="en-US" dirty="0"/>
              <a:t>对存储器的存取操作</a:t>
            </a:r>
          </a:p>
        </p:txBody>
      </p:sp>
      <p:sp>
        <p:nvSpPr>
          <p:cNvPr id="3" name="内容占位符 2"/>
          <p:cNvSpPr>
            <a:spLocks noGrp="1"/>
          </p:cNvSpPr>
          <p:nvPr>
            <p:ph idx="1"/>
          </p:nvPr>
        </p:nvSpPr>
        <p:spPr>
          <a:xfrm>
            <a:off x="215900" y="1073150"/>
            <a:ext cx="8623300" cy="933450"/>
          </a:xfrm>
        </p:spPr>
        <p:txBody>
          <a:bodyPr/>
          <a:lstStyle/>
          <a:p>
            <a:pPr>
              <a:lnSpc>
                <a:spcPct val="150000"/>
              </a:lnSpc>
              <a:buClr>
                <a:srgbClr val="FF0000"/>
              </a:buClr>
              <a:buFont typeface="Wingdings" panose="05000000000000000000" pitchFamily="2" charset="2"/>
              <a:buChar char="l"/>
              <a:defRPr/>
            </a:pPr>
            <a:r>
              <a:rPr lang="zh-CN" altLang="en-US" sz="2200" dirty="0">
                <a:solidFill>
                  <a:schemeClr val="tx1"/>
                </a:solidFill>
                <a:latin typeface="+mn-ea"/>
                <a:ea typeface="+mn-ea"/>
              </a:rPr>
              <a:t>存取都从偶地址开始。从偶地址单元开始存取一个字只要</a:t>
            </a:r>
            <a:r>
              <a:rPr lang="en-US" altLang="zh-CN" sz="2200" dirty="0">
                <a:solidFill>
                  <a:schemeClr val="tx1"/>
                </a:solidFill>
                <a:latin typeface="+mn-ea"/>
                <a:ea typeface="+mn-ea"/>
              </a:rPr>
              <a:t>1</a:t>
            </a:r>
            <a:r>
              <a:rPr lang="zh-CN" altLang="en-US" sz="2200" dirty="0">
                <a:solidFill>
                  <a:schemeClr val="tx1"/>
                </a:solidFill>
                <a:latin typeface="+mn-ea"/>
                <a:ea typeface="+mn-ea"/>
              </a:rPr>
              <a:t>次操作，从奇地址开始要</a:t>
            </a:r>
            <a:r>
              <a:rPr lang="en-US" altLang="zh-CN" sz="2200" dirty="0">
                <a:solidFill>
                  <a:schemeClr val="tx1"/>
                </a:solidFill>
                <a:latin typeface="+mn-ea"/>
                <a:ea typeface="+mn-ea"/>
              </a:rPr>
              <a:t>2</a:t>
            </a:r>
            <a:r>
              <a:rPr lang="zh-CN" altLang="en-US" sz="2200" dirty="0">
                <a:solidFill>
                  <a:schemeClr val="tx1"/>
                </a:solidFill>
                <a:latin typeface="+mn-ea"/>
                <a:ea typeface="+mn-ea"/>
              </a:rPr>
              <a:t>次操作。</a:t>
            </a:r>
          </a:p>
        </p:txBody>
      </p:sp>
      <p:pic>
        <p:nvPicPr>
          <p:cNvPr id="34820"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05550" y="2362200"/>
            <a:ext cx="2533650" cy="254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内容占位符 2"/>
          <p:cNvSpPr txBox="1">
            <a:spLocks/>
          </p:cNvSpPr>
          <p:nvPr/>
        </p:nvSpPr>
        <p:spPr bwMode="auto">
          <a:xfrm>
            <a:off x="0" y="2184400"/>
            <a:ext cx="6216650" cy="2933700"/>
          </a:xfrm>
          <a:prstGeom prst="rect">
            <a:avLst/>
          </a:prstGeom>
          <a:noFill/>
          <a:ln w="9525">
            <a:noFill/>
            <a:miter lim="800000"/>
            <a:headEnd/>
            <a:tailEnd/>
          </a:ln>
          <a:effectLst/>
        </p:spPr>
        <p:txBody>
          <a:bodyPr/>
          <a:lstStyle/>
          <a:p>
            <a:pPr marL="914400" marR="0" lvl="1" indent="-457200" algn="just" defTabSz="914400" rtl="0" eaLnBrk="0" fontAlgn="auto" latinLnBrk="0" hangingPunct="0">
              <a:lnSpc>
                <a:spcPct val="150000"/>
              </a:lnSpc>
              <a:spcBef>
                <a:spcPts val="600"/>
              </a:spcBef>
              <a:spcAft>
                <a:spcPts val="0"/>
              </a:spcAft>
              <a:buClr>
                <a:srgbClr val="00FF00"/>
              </a:buClr>
              <a:buSzTx/>
              <a:buFont typeface="Arial" panose="020B0604020202020204" pitchFamily="34" charset="0"/>
              <a:buChar char="•"/>
              <a:tabLst/>
              <a:defRPr/>
            </a:pPr>
            <a:r>
              <a:rPr kumimoji="0" lang="zh-CN" altLang="en-US" sz="2000" b="0" i="0" u="none" strike="noStrike" kern="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从偶地址</a:t>
            </a:r>
            <a:r>
              <a:rPr kumimoji="0" lang="en-US" sz="2000" b="0" i="0" u="none" strike="noStrike" kern="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1000H</a:t>
            </a:r>
            <a:r>
              <a:rPr kumimoji="0" lang="zh-CN" altLang="en-US" sz="2000" b="0" i="0" u="none" strike="noStrike" kern="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开始，一次操作就可读取字数据</a:t>
            </a:r>
            <a:r>
              <a:rPr kumimoji="0" lang="en-US" sz="2000" b="0" i="0" u="none" strike="noStrike" kern="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5D7FH</a:t>
            </a:r>
            <a:r>
              <a:rPr kumimoji="0" lang="zh-CN" altLang="en-US" sz="2000" b="0" i="0" u="none" strike="noStrike" kern="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a:t>
            </a:r>
          </a:p>
          <a:p>
            <a:pPr marL="914400" marR="0" lvl="1" indent="-457200" algn="just" defTabSz="914400" rtl="0" eaLnBrk="0" fontAlgn="auto" latinLnBrk="0" hangingPunct="0">
              <a:lnSpc>
                <a:spcPct val="150000"/>
              </a:lnSpc>
              <a:spcBef>
                <a:spcPts val="600"/>
              </a:spcBef>
              <a:spcAft>
                <a:spcPts val="0"/>
              </a:spcAft>
              <a:buClr>
                <a:srgbClr val="00FF00"/>
              </a:buClr>
              <a:buSzTx/>
              <a:buFont typeface="Arial" panose="020B0604020202020204" pitchFamily="34" charset="0"/>
              <a:buChar char="•"/>
              <a:tabLst/>
              <a:defRPr/>
            </a:pPr>
            <a:r>
              <a:rPr kumimoji="0" lang="zh-CN" altLang="en-US" sz="2000" b="0" i="0" u="none" strike="noStrike" kern="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若要读取奇地址</a:t>
            </a:r>
            <a:r>
              <a:rPr kumimoji="0" lang="en-US" sz="2000" b="0" i="0" u="none" strike="noStrike" kern="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1001H</a:t>
            </a:r>
            <a:r>
              <a:rPr kumimoji="0" lang="zh-CN" altLang="en-US" sz="2000" b="0" i="0" u="none" strike="noStrike" kern="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开始的</a:t>
            </a:r>
            <a:r>
              <a:rPr kumimoji="0" lang="en-US" altLang="zh-CN" sz="2000" b="0" i="0" u="none" strike="noStrike" kern="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1</a:t>
            </a:r>
            <a:r>
              <a:rPr kumimoji="0" lang="zh-CN" altLang="en-US" sz="2000" b="0" i="0" u="none" strike="noStrike" kern="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个字</a:t>
            </a:r>
            <a:r>
              <a:rPr kumimoji="0" lang="en-US" altLang="zh-CN" sz="2000" b="0" i="0" u="none" strike="noStrike" kern="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345DH</a:t>
            </a:r>
            <a:r>
              <a:rPr kumimoji="0" lang="zh-CN" altLang="en-US" sz="2000" b="0" i="0" u="none" strike="noStrike" kern="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，要先从</a:t>
            </a:r>
            <a:r>
              <a:rPr kumimoji="0" lang="en-US" sz="2000" b="0" i="0" u="none" strike="noStrike" kern="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1000H</a:t>
            </a:r>
            <a:r>
              <a:rPr kumimoji="0" lang="zh-CN" altLang="en-US" sz="2000" b="0" i="0" u="none" strike="noStrike" kern="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开始读</a:t>
            </a:r>
            <a:r>
              <a:rPr kumimoji="0" lang="en-US" altLang="zh-CN" sz="2000" b="0" i="0" u="none" strike="noStrike" kern="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1</a:t>
            </a:r>
            <a:r>
              <a:rPr kumimoji="0" lang="zh-CN" altLang="en-US" sz="2000" b="0" i="0" u="none" strike="noStrike" kern="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个字</a:t>
            </a:r>
            <a:r>
              <a:rPr kumimoji="0" lang="en-US" sz="2000" b="0" i="0" u="none" strike="noStrike" kern="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5D</a:t>
            </a:r>
            <a:r>
              <a:rPr kumimoji="0" lang="en-US" altLang="zh-CN" sz="2000" b="0" i="0" u="none" strike="noStrike" kern="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XX</a:t>
            </a:r>
            <a:r>
              <a:rPr kumimoji="0" lang="en-US" sz="2000" b="0" i="0" u="none" strike="noStrike" kern="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H</a:t>
            </a:r>
            <a:r>
              <a:rPr kumimoji="0" lang="zh-CN" altLang="en-US" sz="2000" b="0" i="0" u="none" strike="noStrike" kern="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，取</a:t>
            </a:r>
            <a:r>
              <a:rPr kumimoji="0" lang="en-US" sz="2000" b="0" i="0" u="none" strike="noStrike" kern="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5DH</a:t>
            </a:r>
            <a:r>
              <a:rPr kumimoji="0" lang="zh-CN" altLang="en-US" sz="2000" b="0" i="0" u="none" strike="noStrike" kern="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为结果低字节</a:t>
            </a:r>
            <a:r>
              <a:rPr kumimoji="0" lang="en-US" altLang="zh-CN" sz="2000" b="0" i="0" u="none" strike="noStrike" kern="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 </a:t>
            </a:r>
            <a:r>
              <a:rPr kumimoji="0" lang="zh-CN" altLang="en-US" sz="2000" b="0" i="0" u="none" strike="noStrike" kern="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舍弃</a:t>
            </a:r>
            <a:r>
              <a:rPr kumimoji="0" lang="en-US" altLang="zh-CN" sz="2000" b="0" i="0" u="none" strike="noStrike" kern="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XX</a:t>
            </a:r>
            <a:r>
              <a:rPr kumimoji="0" lang="en-US" sz="2000" b="0" i="0" u="none" strike="noStrike" kern="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H, </a:t>
            </a:r>
            <a:r>
              <a:rPr kumimoji="0" lang="zh-CN" altLang="en-US" sz="2000" b="0" i="0" u="none" strike="noStrike" kern="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再从</a:t>
            </a:r>
            <a:r>
              <a:rPr kumimoji="0" lang="en-US" sz="2000" b="0" i="0" u="none" strike="noStrike" kern="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1002H</a:t>
            </a:r>
            <a:r>
              <a:rPr kumimoji="0" lang="zh-CN" altLang="en-US" sz="2000" b="0" i="0" u="none" strike="noStrike" kern="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单元读取</a:t>
            </a:r>
            <a:r>
              <a:rPr kumimoji="0" lang="en-US" altLang="zh-CN" sz="2000" b="0" i="0" u="none" strike="noStrike" kern="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XX</a:t>
            </a:r>
            <a:r>
              <a:rPr kumimoji="0" lang="en-US" sz="2000" b="0" i="0" u="none" strike="noStrike" kern="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34H</a:t>
            </a:r>
            <a:r>
              <a:rPr kumimoji="0" lang="zh-CN" altLang="en-US" sz="2000" b="0" i="0" u="none" strike="noStrike" kern="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，取</a:t>
            </a:r>
            <a:r>
              <a:rPr kumimoji="0" lang="en-US" sz="2000" b="0" i="0" u="none" strike="noStrike" kern="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34H</a:t>
            </a:r>
            <a:r>
              <a:rPr kumimoji="0" lang="zh-CN" altLang="en-US" sz="2000" b="0" i="0" u="none" strike="noStrike" kern="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作结果高字节，舍弃</a:t>
            </a:r>
            <a:r>
              <a:rPr kumimoji="0" lang="en-US" altLang="zh-CN" sz="2000" b="0" i="0" u="none" strike="noStrike" kern="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XX</a:t>
            </a:r>
            <a:r>
              <a:rPr kumimoji="0" lang="en-US" sz="2000" b="0" i="0" u="none" strike="noStrike" kern="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H</a:t>
            </a:r>
            <a:r>
              <a:rPr kumimoji="0" lang="zh-CN" altLang="en-US" sz="2000" b="0" i="0" u="none" strike="noStrike" kern="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a:t>
            </a:r>
          </a:p>
          <a:p>
            <a:pPr marL="533400" marR="0" lvl="0" indent="-533400" algn="l" defTabSz="914400" rtl="0" eaLnBrk="0" fontAlgn="auto" latinLnBrk="0" hangingPunct="0">
              <a:lnSpc>
                <a:spcPct val="150000"/>
              </a:lnSpc>
              <a:spcBef>
                <a:spcPct val="30000"/>
              </a:spcBef>
              <a:spcAft>
                <a:spcPts val="0"/>
              </a:spcAft>
              <a:buClr>
                <a:srgbClr val="FFFF00"/>
              </a:buClr>
              <a:buSzTx/>
              <a:buFont typeface="Wingdings" pitchFamily="2" charset="2"/>
              <a:buChar char="u"/>
              <a:tabLst/>
              <a:defRPr/>
            </a:pPr>
            <a:endParaRPr kumimoji="0" lang="zh-CN" altLang="en-US" sz="2600" b="1" i="0" u="none" strike="noStrike" kern="0" cap="none" spc="0" normalizeH="0" baseline="0" noProof="0" dirty="0">
              <a:ln>
                <a:noFill/>
              </a:ln>
              <a:solidFill>
                <a:srgbClr val="FFFF00"/>
              </a:solidFill>
              <a:effectLst>
                <a:outerShdw blurRad="38100" dist="38100" dir="2700000" algn="tl">
                  <a:srgbClr val="000000"/>
                </a:outerShdw>
              </a:effectLst>
              <a:uLnTx/>
              <a:uFillTx/>
              <a:latin typeface="Arial" panose="020B0604020202020204"/>
              <a:ea typeface="黑体" panose="02010609060101010101" pitchFamily="49" charset="-122"/>
              <a:cs typeface="+mn-cs"/>
            </a:endParaRPr>
          </a:p>
        </p:txBody>
      </p:sp>
      <p:sp>
        <p:nvSpPr>
          <p:cNvPr id="6" name="内容占位符 2"/>
          <p:cNvSpPr txBox="1">
            <a:spLocks/>
          </p:cNvSpPr>
          <p:nvPr/>
        </p:nvSpPr>
        <p:spPr bwMode="auto">
          <a:xfrm>
            <a:off x="215900" y="5267325"/>
            <a:ext cx="8623300" cy="933450"/>
          </a:xfrm>
          <a:prstGeom prst="rect">
            <a:avLst/>
          </a:prstGeom>
          <a:noFill/>
          <a:ln w="9525">
            <a:noFill/>
            <a:miter lim="800000"/>
            <a:headEnd/>
            <a:tailEnd/>
          </a:ln>
          <a:effectLst/>
        </p:spPr>
        <p:txBody>
          <a:bodyPr/>
          <a:lstStyle/>
          <a:p>
            <a:pPr marL="457200" marR="0" lvl="0" indent="-457200" algn="l" defTabSz="914400" rtl="0" eaLnBrk="0" fontAlgn="auto" latinLnBrk="0" hangingPunct="0">
              <a:lnSpc>
                <a:spcPct val="150000"/>
              </a:lnSpc>
              <a:spcBef>
                <a:spcPct val="30000"/>
              </a:spcBef>
              <a:spcAft>
                <a:spcPts val="0"/>
              </a:spcAft>
              <a:buClr>
                <a:srgbClr val="FF0000"/>
              </a:buClr>
              <a:buSzTx/>
              <a:buFont typeface="Arial" panose="020B0604020202020204" pitchFamily="34" charset="0"/>
              <a:buChar char="•"/>
              <a:tabLst/>
              <a:defRPr/>
            </a:pPr>
            <a:r>
              <a:rPr kumimoji="0" lang="zh-CN" altLang="en-US" sz="2200" b="0" i="0" u="none" strike="noStrike" kern="1200" cap="none" spc="0" normalizeH="0" baseline="0" noProof="0" dirty="0">
                <a:ln>
                  <a:noFill/>
                </a:ln>
                <a:solidFill>
                  <a:srgbClr val="333399"/>
                </a:solidFill>
                <a:effectLst/>
                <a:uLnTx/>
                <a:uFillTx/>
                <a:latin typeface="黑体" panose="02010609060101010101" pitchFamily="49" charset="-122"/>
                <a:ea typeface="黑体" panose="02010609060101010101" pitchFamily="49" charset="-122"/>
                <a:cs typeface="+mn-cs"/>
              </a:rPr>
              <a:t>因此，存放字数据时，应放在偶地址开始单元中。对准伪指令</a:t>
            </a:r>
            <a:r>
              <a:rPr kumimoji="0" lang="en-US" sz="2200" b="0" i="0" u="none" strike="noStrike" kern="1200" cap="none" spc="0" normalizeH="0" baseline="0" noProof="0" dirty="0">
                <a:ln>
                  <a:noFill/>
                </a:ln>
                <a:solidFill>
                  <a:srgbClr val="333399"/>
                </a:solidFill>
                <a:effectLst/>
                <a:uLnTx/>
                <a:uFillTx/>
                <a:latin typeface="+mn-lt"/>
                <a:ea typeface="+mn-ea"/>
                <a:cs typeface="+mn-cs"/>
              </a:rPr>
              <a:t>EVEN</a:t>
            </a:r>
            <a:r>
              <a:rPr kumimoji="0" lang="zh-CN" altLang="en-US" sz="2200" b="0" i="0" u="none" strike="noStrike" kern="1200" cap="none" spc="0" normalizeH="0" baseline="0" noProof="0" dirty="0">
                <a:ln>
                  <a:noFill/>
                </a:ln>
                <a:solidFill>
                  <a:srgbClr val="333399"/>
                </a:solidFill>
                <a:effectLst/>
                <a:uLnTx/>
                <a:uFillTx/>
                <a:latin typeface="黑体" panose="02010609060101010101" pitchFamily="49" charset="-122"/>
                <a:ea typeface="黑体" panose="02010609060101010101" pitchFamily="49" charset="-122"/>
                <a:cs typeface="+mn-cs"/>
              </a:rPr>
              <a:t>能自动完成这种操作。</a:t>
            </a:r>
          </a:p>
        </p:txBody>
      </p:sp>
    </p:spTree>
    <p:extLst>
      <p:ext uri="{BB962C8B-B14F-4D97-AF65-F5344CB8AC3E}">
        <p14:creationId xmlns:p14="http://schemas.microsoft.com/office/powerpoint/2010/main" val="1820646594"/>
      </p:ext>
    </p:extLst>
  </p:cSld>
  <p:clrMapOvr>
    <a:masterClrMapping/>
  </p:clrMapOvr>
  <p:transition spd="slow">
    <p:split/>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1" name="Rectangle 2"/>
          <p:cNvSpPr>
            <a:spLocks noGrp="1" noChangeArrowheads="1"/>
          </p:cNvSpPr>
          <p:nvPr>
            <p:ph type="title"/>
          </p:nvPr>
        </p:nvSpPr>
        <p:spPr/>
        <p:txBody>
          <a:bodyPr/>
          <a:lstStyle/>
          <a:p>
            <a:pPr eaLnBrk="1" hangingPunct="1"/>
            <a:r>
              <a:rPr lang="en-US" altLang="zh-CN" dirty="0"/>
              <a:t>2.3 8086/8088</a:t>
            </a:r>
            <a:r>
              <a:rPr lang="zh-CN" altLang="en-US" dirty="0"/>
              <a:t>引脚信号及功能</a:t>
            </a:r>
            <a:endParaRPr lang="zh-CN" altLang="en-US" sz="5400" u="sng" dirty="0"/>
          </a:p>
        </p:txBody>
      </p:sp>
      <p:sp>
        <p:nvSpPr>
          <p:cNvPr id="6" name="灯片编号占位符 5"/>
          <p:cNvSpPr>
            <a:spLocks noGrp="1"/>
          </p:cNvSpPr>
          <p:nvPr>
            <p:ph type="sldNum" sz="quarter" idx="12"/>
          </p:nvPr>
        </p:nvSpPr>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77B596E2-C3C3-4DD1-9766-0174638B5589}" type="slidenum">
              <a:rPr kumimoji="0" lang="zh-CN" altLang="en-US" sz="14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72</a:t>
            </a:fld>
            <a:endParaRPr kumimoji="0" lang="en-US" altLang="zh-CN" sz="14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endParaRPr>
          </a:p>
        </p:txBody>
      </p:sp>
      <p:pic>
        <p:nvPicPr>
          <p:cNvPr id="2" name="图片 1"/>
          <p:cNvPicPr>
            <a:picLocks noChangeAspect="1"/>
          </p:cNvPicPr>
          <p:nvPr/>
        </p:nvPicPr>
        <p:blipFill>
          <a:blip r:embed="rId3"/>
          <a:stretch>
            <a:fillRect/>
          </a:stretch>
        </p:blipFill>
        <p:spPr>
          <a:xfrm>
            <a:off x="1549350" y="993487"/>
            <a:ext cx="5461281" cy="4534133"/>
          </a:xfrm>
          <a:prstGeom prst="rect">
            <a:avLst/>
          </a:prstGeom>
        </p:spPr>
      </p:pic>
      <p:sp>
        <p:nvSpPr>
          <p:cNvPr id="4" name="矩形 3"/>
          <p:cNvSpPr/>
          <p:nvPr/>
        </p:nvSpPr>
        <p:spPr>
          <a:xfrm>
            <a:off x="519986" y="5812751"/>
            <a:ext cx="8462573" cy="43088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2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这三个引脚信号共同决定了</a:t>
            </a:r>
            <a:r>
              <a:rPr kumimoji="0" lang="en-US" altLang="zh-CN" sz="22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8088</a:t>
            </a:r>
            <a:r>
              <a:rPr kumimoji="0" lang="zh-CN" altLang="en-US" sz="22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在最小模式下当前总线周期的状态</a:t>
            </a:r>
            <a:endParaRPr kumimoji="0" lang="en-US" altLang="zh-CN" sz="22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endParaRPr>
          </a:p>
        </p:txBody>
      </p:sp>
    </p:spTree>
    <p:extLst>
      <p:ext uri="{BB962C8B-B14F-4D97-AF65-F5344CB8AC3E}">
        <p14:creationId xmlns:p14="http://schemas.microsoft.com/office/powerpoint/2010/main" val="3375863822"/>
      </p:ext>
    </p:extLst>
  </p:cSld>
  <p:clrMapOvr>
    <a:masterClrMapping/>
  </p:clrMapOvr>
  <p:transition spd="slow">
    <p:push dir="u"/>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2.3 8086/8088</a:t>
            </a:r>
            <a:r>
              <a:rPr lang="zh-CN" altLang="en-US" dirty="0"/>
              <a:t>引脚信号及功能</a:t>
            </a:r>
          </a:p>
        </p:txBody>
      </p:sp>
      <p:pic>
        <p:nvPicPr>
          <p:cNvPr id="5" name="内容占位符 4"/>
          <p:cNvPicPr>
            <a:picLocks noGrp="1" noChangeAspect="1"/>
          </p:cNvPicPr>
          <p:nvPr>
            <p:ph idx="1"/>
          </p:nvPr>
        </p:nvPicPr>
        <p:blipFill rotWithShape="1">
          <a:blip r:embed="rId3"/>
          <a:srcRect r="-272" b="5787"/>
          <a:stretch/>
        </p:blipFill>
        <p:spPr>
          <a:xfrm>
            <a:off x="3477528" y="947787"/>
            <a:ext cx="4877516" cy="5753051"/>
          </a:xfrm>
          <a:prstGeom prst="rect">
            <a:avLst/>
          </a:prstGeom>
        </p:spPr>
      </p:pic>
      <p:sp>
        <p:nvSpPr>
          <p:cNvPr id="4" name="灯片编号占位符 3"/>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7A5A8AE2-8E0B-4055-AC24-FD4D1192EF7B}" type="slidenum">
              <a:rPr kumimoji="0" lang="zh-CN" altLang="en-US" sz="1400" b="0" i="0" u="none" strike="noStrike" kern="1200" cap="none" spc="0" normalizeH="0" baseline="0" noProof="0" smtClean="0">
                <a:ln>
                  <a:noFill/>
                </a:ln>
                <a:solidFill>
                  <a:srgbClr val="000000"/>
                </a:solidFill>
                <a:effectLst/>
                <a:uLnTx/>
                <a:uFillTx/>
                <a:latin typeface="Tahoma" panose="020B060403050404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73</a:t>
            </a:fld>
            <a:endParaRPr kumimoji="0" lang="en-US" altLang="zh-CN" sz="14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endParaRPr>
          </a:p>
        </p:txBody>
      </p:sp>
      <p:sp>
        <p:nvSpPr>
          <p:cNvPr id="6" name="矩形 5"/>
          <p:cNvSpPr/>
          <p:nvPr/>
        </p:nvSpPr>
        <p:spPr>
          <a:xfrm>
            <a:off x="228600" y="1358038"/>
            <a:ext cx="3477528" cy="918778"/>
          </a:xfrm>
          <a:prstGeom prst="rect">
            <a:avLst/>
          </a:prstGeom>
        </p:spPr>
        <p:txBody>
          <a:bodyPr wrap="square">
            <a:spAutoFit/>
          </a:bodyPr>
          <a:lstStyle/>
          <a:p>
            <a:pPr marL="0" marR="0" lvl="0" indent="0" algn="l" defTabSz="914400" rtl="0" eaLnBrk="0" fontAlgn="base" latinLnBrk="0" hangingPunct="0">
              <a:lnSpc>
                <a:spcPct val="110000"/>
              </a:lnSpc>
              <a:spcBef>
                <a:spcPct val="20000"/>
              </a:spcBef>
              <a:spcAft>
                <a:spcPts val="600"/>
              </a:spcAft>
              <a:buClr>
                <a:srgbClr val="3333CC"/>
              </a:buClr>
              <a:buSzPct val="60000"/>
              <a:buFontTx/>
              <a:buNone/>
              <a:tabLst/>
              <a:defRPr/>
            </a:pPr>
            <a:r>
              <a:rPr kumimoji="0" lang="en-US" altLang="zh-CN" sz="2600" b="0" i="0" u="none" strike="noStrike" kern="0" cap="none" spc="0" normalizeH="0" baseline="0" noProof="0" dirty="0">
                <a:ln>
                  <a:noFill/>
                </a:ln>
                <a:solidFill>
                  <a:srgbClr val="333399"/>
                </a:solidFill>
                <a:effectLst/>
                <a:uLnTx/>
                <a:uFillTx/>
                <a:latin typeface="黑体" panose="02010609060101010101" pitchFamily="49" charset="-122"/>
                <a:ea typeface="黑体" panose="02010609060101010101" pitchFamily="49" charset="-122"/>
                <a:cs typeface="+mn-cs"/>
              </a:rPr>
              <a:t>8088</a:t>
            </a:r>
            <a:r>
              <a:rPr kumimoji="0" lang="zh-CN" altLang="en-US" sz="2600" b="0" i="0" u="none" strike="noStrike" kern="0" cap="none" spc="0" normalizeH="0" baseline="0" noProof="0" dirty="0">
                <a:ln>
                  <a:noFill/>
                </a:ln>
                <a:solidFill>
                  <a:srgbClr val="333399"/>
                </a:solidFill>
                <a:effectLst/>
                <a:uLnTx/>
                <a:uFillTx/>
                <a:latin typeface="黑体" panose="02010609060101010101" pitchFamily="49" charset="-122"/>
                <a:ea typeface="黑体" panose="02010609060101010101" pitchFamily="49" charset="-122"/>
                <a:cs typeface="+mn-cs"/>
              </a:rPr>
              <a:t>地址数据总线缓存与锁存</a:t>
            </a:r>
          </a:p>
        </p:txBody>
      </p:sp>
    </p:spTree>
    <p:extLst>
      <p:ext uri="{BB962C8B-B14F-4D97-AF65-F5344CB8AC3E}">
        <p14:creationId xmlns:p14="http://schemas.microsoft.com/office/powerpoint/2010/main" val="2285489076"/>
      </p:ext>
    </p:extLst>
  </p:cSld>
  <p:clrMapOvr>
    <a:masterClrMapping/>
  </p:clrMapOvr>
  <p:transition spd="slow">
    <p:zoom/>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2.3 8086/8088</a:t>
            </a:r>
            <a:r>
              <a:rPr lang="zh-CN" altLang="en-US" dirty="0"/>
              <a:t>引脚信号及功能</a:t>
            </a:r>
          </a:p>
        </p:txBody>
      </p:sp>
      <p:sp>
        <p:nvSpPr>
          <p:cNvPr id="4" name="灯片编号占位符 3"/>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7A5A8AE2-8E0B-4055-AC24-FD4D1192EF7B}" type="slidenum">
              <a:rPr kumimoji="0" lang="zh-CN" altLang="en-US" sz="1400" b="0" i="0" u="none" strike="noStrike" kern="1200" cap="none" spc="0" normalizeH="0" baseline="0" noProof="0" smtClean="0">
                <a:ln>
                  <a:noFill/>
                </a:ln>
                <a:solidFill>
                  <a:srgbClr val="000000"/>
                </a:solidFill>
                <a:effectLst/>
                <a:uLnTx/>
                <a:uFillTx/>
                <a:latin typeface="Tahoma" panose="020B060403050404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74</a:t>
            </a:fld>
            <a:endParaRPr kumimoji="0" lang="en-US" altLang="zh-CN" sz="14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endParaRPr>
          </a:p>
        </p:txBody>
      </p:sp>
      <p:pic>
        <p:nvPicPr>
          <p:cNvPr id="7" name="内容占位符 6"/>
          <p:cNvPicPr>
            <a:picLocks noGrp="1" noChangeAspect="1"/>
          </p:cNvPicPr>
          <p:nvPr>
            <p:ph idx="1"/>
          </p:nvPr>
        </p:nvPicPr>
        <p:blipFill>
          <a:blip r:embed="rId3"/>
          <a:stretch>
            <a:fillRect/>
          </a:stretch>
        </p:blipFill>
        <p:spPr>
          <a:xfrm>
            <a:off x="404812" y="1458524"/>
            <a:ext cx="8173703" cy="4296352"/>
          </a:xfrm>
          <a:prstGeom prst="rect">
            <a:avLst/>
          </a:prstGeom>
        </p:spPr>
      </p:pic>
    </p:spTree>
    <p:extLst>
      <p:ext uri="{BB962C8B-B14F-4D97-AF65-F5344CB8AC3E}">
        <p14:creationId xmlns:p14="http://schemas.microsoft.com/office/powerpoint/2010/main" val="4057090559"/>
      </p:ext>
    </p:extLst>
  </p:cSld>
  <p:clrMapOvr>
    <a:masterClrMapping/>
  </p:clrMapOvr>
  <p:transition spd="slow">
    <p:zoom/>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2.3 8086/8088</a:t>
            </a:r>
            <a:r>
              <a:rPr lang="zh-CN" altLang="en-US" dirty="0"/>
              <a:t>引脚信号及功能</a:t>
            </a:r>
          </a:p>
        </p:txBody>
      </p:sp>
      <p:sp>
        <p:nvSpPr>
          <p:cNvPr id="4" name="灯片编号占位符 3"/>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7A5A8AE2-8E0B-4055-AC24-FD4D1192EF7B}" type="slidenum">
              <a:rPr kumimoji="0" lang="zh-CN" altLang="en-US" sz="1400" b="0" i="0" u="none" strike="noStrike" kern="1200" cap="none" spc="0" normalizeH="0" baseline="0" noProof="0" smtClean="0">
                <a:ln>
                  <a:noFill/>
                </a:ln>
                <a:solidFill>
                  <a:srgbClr val="000000"/>
                </a:solidFill>
                <a:effectLst/>
                <a:uLnTx/>
                <a:uFillTx/>
                <a:latin typeface="Tahoma" panose="020B060403050404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75</a:t>
            </a:fld>
            <a:endParaRPr kumimoji="0" lang="en-US" altLang="zh-CN" sz="14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endParaRPr>
          </a:p>
        </p:txBody>
      </p:sp>
      <p:sp>
        <p:nvSpPr>
          <p:cNvPr id="3" name="内容占位符 2"/>
          <p:cNvSpPr>
            <a:spLocks noGrp="1"/>
          </p:cNvSpPr>
          <p:nvPr>
            <p:ph idx="1"/>
          </p:nvPr>
        </p:nvSpPr>
        <p:spPr>
          <a:xfrm>
            <a:off x="383473" y="908721"/>
            <a:ext cx="8054092" cy="1300146"/>
          </a:xfrm>
        </p:spPr>
        <p:txBody>
          <a:bodyPr/>
          <a:lstStyle/>
          <a:p>
            <a:pPr marL="0" lvl="1" indent="0">
              <a:lnSpc>
                <a:spcPct val="150000"/>
              </a:lnSpc>
              <a:buNone/>
            </a:pPr>
            <a:r>
              <a:rPr lang="en-US" altLang="zh-CN" sz="2000" dirty="0">
                <a:latin typeface="+mn-ea"/>
                <a:ea typeface="+mn-ea"/>
              </a:rPr>
              <a:t>8286</a:t>
            </a:r>
            <a:r>
              <a:rPr lang="zh-CN" altLang="en-US" sz="2000" dirty="0">
                <a:latin typeface="+mn-ea"/>
                <a:ea typeface="+mn-ea"/>
              </a:rPr>
              <a:t>是典型的数据总线收发器，具有两组对称的双向数据引线</a:t>
            </a:r>
            <a:r>
              <a:rPr lang="en-US" altLang="zh-CN" sz="2000" dirty="0">
                <a:latin typeface="+mn-ea"/>
                <a:ea typeface="+mn-ea"/>
              </a:rPr>
              <a:t>A7</a:t>
            </a:r>
            <a:r>
              <a:rPr lang="zh-CN" altLang="en-US" sz="2000" dirty="0">
                <a:latin typeface="+mn-ea"/>
                <a:ea typeface="+mn-ea"/>
              </a:rPr>
              <a:t>～</a:t>
            </a:r>
            <a:r>
              <a:rPr lang="en-US" altLang="zh-CN" sz="2000" dirty="0">
                <a:latin typeface="+mn-ea"/>
                <a:ea typeface="+mn-ea"/>
              </a:rPr>
              <a:t>A0</a:t>
            </a:r>
            <a:r>
              <a:rPr lang="zh-CN" altLang="en-US" sz="2000" dirty="0">
                <a:latin typeface="+mn-ea"/>
                <a:ea typeface="+mn-ea"/>
              </a:rPr>
              <a:t>和</a:t>
            </a:r>
            <a:r>
              <a:rPr lang="en-US" altLang="zh-CN" sz="2000" dirty="0">
                <a:latin typeface="+mn-ea"/>
                <a:ea typeface="+mn-ea"/>
              </a:rPr>
              <a:t>B7</a:t>
            </a:r>
            <a:r>
              <a:rPr lang="zh-CN" altLang="en-US" sz="2000" dirty="0">
                <a:latin typeface="+mn-ea"/>
                <a:ea typeface="+mn-ea"/>
              </a:rPr>
              <a:t>～</a:t>
            </a:r>
            <a:r>
              <a:rPr lang="en-US" altLang="zh-CN" sz="2000" dirty="0">
                <a:latin typeface="+mn-ea"/>
                <a:ea typeface="+mn-ea"/>
              </a:rPr>
              <a:t>B0</a:t>
            </a:r>
            <a:r>
              <a:rPr lang="zh-CN" altLang="en-US" sz="2000" dirty="0">
                <a:latin typeface="+mn-ea"/>
                <a:ea typeface="+mn-ea"/>
              </a:rPr>
              <a:t>，它们既可以做输入又可做输出。</a:t>
            </a:r>
            <a:r>
              <a:rPr lang="en-US" altLang="zh-CN" sz="2000" dirty="0">
                <a:latin typeface="+mn-ea"/>
                <a:ea typeface="+mn-ea"/>
              </a:rPr>
              <a:t>T</a:t>
            </a:r>
            <a:r>
              <a:rPr lang="zh-CN" altLang="en-US" sz="2000" dirty="0">
                <a:latin typeface="+mn-ea"/>
                <a:ea typeface="+mn-ea"/>
              </a:rPr>
              <a:t>为数据传送方向控制端，</a:t>
            </a:r>
            <a:r>
              <a:rPr lang="en-US" altLang="zh-CN" sz="2000" dirty="0">
                <a:latin typeface="+mn-ea"/>
                <a:ea typeface="+mn-ea"/>
              </a:rPr>
              <a:t>T=1</a:t>
            </a:r>
            <a:r>
              <a:rPr lang="zh-CN" altLang="en-US" sz="2000" dirty="0">
                <a:latin typeface="+mn-ea"/>
                <a:ea typeface="+mn-ea"/>
              </a:rPr>
              <a:t>数据从</a:t>
            </a:r>
            <a:r>
              <a:rPr lang="en-US" altLang="zh-CN" sz="2000" dirty="0">
                <a:latin typeface="+mn-ea"/>
                <a:ea typeface="+mn-ea"/>
              </a:rPr>
              <a:t>A</a:t>
            </a:r>
            <a:r>
              <a:rPr lang="zh-CN" altLang="en-US" sz="2000" dirty="0">
                <a:latin typeface="+mn-ea"/>
                <a:ea typeface="+mn-ea"/>
              </a:rPr>
              <a:t>到</a:t>
            </a:r>
            <a:r>
              <a:rPr lang="en-US" altLang="zh-CN" sz="2000" dirty="0">
                <a:latin typeface="+mn-ea"/>
                <a:ea typeface="+mn-ea"/>
              </a:rPr>
              <a:t>B</a:t>
            </a:r>
            <a:r>
              <a:rPr lang="zh-CN" altLang="en-US" sz="2000" dirty="0">
                <a:latin typeface="+mn-ea"/>
                <a:ea typeface="+mn-ea"/>
              </a:rPr>
              <a:t>；</a:t>
            </a:r>
            <a:r>
              <a:rPr lang="en-US" altLang="zh-CN" sz="2000" dirty="0">
                <a:latin typeface="+mn-ea"/>
                <a:ea typeface="+mn-ea"/>
              </a:rPr>
              <a:t>T=0</a:t>
            </a:r>
            <a:r>
              <a:rPr lang="zh-CN" altLang="en-US" sz="2000" dirty="0">
                <a:latin typeface="+mn-ea"/>
                <a:ea typeface="+mn-ea"/>
              </a:rPr>
              <a:t>数据从</a:t>
            </a:r>
            <a:r>
              <a:rPr lang="en-US" altLang="zh-CN" sz="2000" dirty="0">
                <a:latin typeface="+mn-ea"/>
                <a:ea typeface="+mn-ea"/>
              </a:rPr>
              <a:t>B</a:t>
            </a:r>
            <a:r>
              <a:rPr lang="zh-CN" altLang="en-US" sz="2000" dirty="0">
                <a:latin typeface="+mn-ea"/>
                <a:ea typeface="+mn-ea"/>
              </a:rPr>
              <a:t>到</a:t>
            </a:r>
            <a:r>
              <a:rPr lang="en-US" altLang="zh-CN" sz="2000" dirty="0">
                <a:latin typeface="+mn-ea"/>
                <a:ea typeface="+mn-ea"/>
              </a:rPr>
              <a:t>A</a:t>
            </a:r>
            <a:r>
              <a:rPr lang="zh-CN" altLang="en-US" sz="2000" dirty="0">
                <a:latin typeface="+mn-ea"/>
                <a:ea typeface="+mn-ea"/>
              </a:rPr>
              <a:t>。</a:t>
            </a:r>
            <a:r>
              <a:rPr lang="en-US" altLang="zh-CN" sz="2000" dirty="0">
                <a:latin typeface="+mn-ea"/>
                <a:ea typeface="+mn-ea"/>
              </a:rPr>
              <a:t>OE</a:t>
            </a:r>
            <a:r>
              <a:rPr lang="zh-CN" altLang="en-US" sz="2000" dirty="0">
                <a:latin typeface="+mn-ea"/>
                <a:ea typeface="+mn-ea"/>
              </a:rPr>
              <a:t>输出使能</a:t>
            </a:r>
            <a:endParaRPr lang="en-US" altLang="zh-CN" sz="2000" dirty="0">
              <a:latin typeface="+mn-ea"/>
              <a:ea typeface="+mn-ea"/>
            </a:endParaRPr>
          </a:p>
          <a:p>
            <a:pPr marL="0" indent="0">
              <a:lnSpc>
                <a:spcPct val="150000"/>
              </a:lnSpc>
              <a:buNone/>
            </a:pPr>
            <a:endParaRPr lang="zh-CN" altLang="en-US" sz="2000" dirty="0">
              <a:latin typeface="+mn-ea"/>
              <a:ea typeface="+mn-ea"/>
            </a:endParaRPr>
          </a:p>
        </p:txBody>
      </p:sp>
      <p:pic>
        <p:nvPicPr>
          <p:cNvPr id="5" name="图片 4"/>
          <p:cNvPicPr>
            <a:picLocks noChangeAspect="1"/>
          </p:cNvPicPr>
          <p:nvPr/>
        </p:nvPicPr>
        <p:blipFill>
          <a:blip r:embed="rId3"/>
          <a:stretch>
            <a:fillRect/>
          </a:stretch>
        </p:blipFill>
        <p:spPr>
          <a:xfrm>
            <a:off x="1179780" y="2352882"/>
            <a:ext cx="6731346" cy="4083260"/>
          </a:xfrm>
          <a:prstGeom prst="rect">
            <a:avLst/>
          </a:prstGeom>
        </p:spPr>
      </p:pic>
    </p:spTree>
    <p:extLst>
      <p:ext uri="{BB962C8B-B14F-4D97-AF65-F5344CB8AC3E}">
        <p14:creationId xmlns:p14="http://schemas.microsoft.com/office/powerpoint/2010/main" val="490046751"/>
      </p:ext>
    </p:extLst>
  </p:cSld>
  <p:clrMapOvr>
    <a:masterClrMapping/>
  </p:clrMapOvr>
  <p:transition spd="slow">
    <p:zoom/>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1106055" y="1443715"/>
            <a:ext cx="5125122" cy="677108"/>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800" b="0" i="0" u="none" strike="noStrike" kern="1200" cap="none" spc="30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Helvetica" panose="020B0604020202020204" pitchFamily="34" charset="0"/>
              </a:rPr>
              <a:t>8086/8088</a:t>
            </a:r>
            <a:r>
              <a:rPr kumimoji="0" lang="zh-CN" altLang="en-US" sz="3800" b="0" i="0" u="none" strike="noStrike" kern="1200" cap="none" spc="30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Helvetica" panose="020B0604020202020204" pitchFamily="34" charset="0"/>
              </a:rPr>
              <a:t>微处理器</a:t>
            </a:r>
          </a:p>
        </p:txBody>
      </p:sp>
      <p:sp>
        <p:nvSpPr>
          <p:cNvPr id="12" name="文本框 11"/>
          <p:cNvSpPr txBox="1"/>
          <p:nvPr/>
        </p:nvSpPr>
        <p:spPr>
          <a:xfrm>
            <a:off x="1736036" y="2542932"/>
            <a:ext cx="5083698" cy="2153923"/>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l"/>
              <a:tabLst/>
              <a:defRPr/>
            </a:pPr>
            <a:r>
              <a:rPr kumimoji="0" lang="en-US" altLang="zh-CN" sz="2000" b="0" i="0" u="none" strike="noStrike" kern="1200" cap="none" spc="300" normalizeH="0" baseline="0" noProof="0" dirty="0">
                <a:ln>
                  <a:noFill/>
                </a:ln>
                <a:solidFill>
                  <a:prstClr val="black">
                    <a:alpha val="30000"/>
                  </a:prstClr>
                </a:solidFill>
                <a:effectLst/>
                <a:uLnTx/>
                <a:uFillTx/>
                <a:latin typeface="微软雅黑" panose="020B0503020204020204" pitchFamily="34" charset="-122"/>
                <a:ea typeface="微软雅黑" panose="020B0503020204020204" pitchFamily="34" charset="-122"/>
                <a:cs typeface="+mn-cs"/>
              </a:rPr>
              <a:t>8086/8088</a:t>
            </a:r>
            <a:r>
              <a:rPr kumimoji="0" lang="zh-CN" altLang="en-US" sz="2000" b="0" i="0" u="none" strike="noStrike" kern="1200" cap="none" spc="300" normalizeH="0" baseline="0" noProof="0" dirty="0">
                <a:ln>
                  <a:noFill/>
                </a:ln>
                <a:solidFill>
                  <a:prstClr val="black">
                    <a:alpha val="30000"/>
                  </a:prstClr>
                </a:solidFill>
                <a:effectLst/>
                <a:uLnTx/>
                <a:uFillTx/>
                <a:latin typeface="微软雅黑" panose="020B0503020204020204" pitchFamily="34" charset="-122"/>
                <a:ea typeface="微软雅黑" panose="020B0503020204020204" pitchFamily="34" charset="-122"/>
                <a:cs typeface="+mn-cs"/>
              </a:rPr>
              <a:t>内部组成结构</a:t>
            </a:r>
            <a:endParaRPr kumimoji="0" lang="en-US" altLang="zh-CN" sz="2000" b="0" i="0" u="none" strike="noStrike" kern="1200" cap="none" spc="300" normalizeH="0" baseline="0" noProof="0" dirty="0">
              <a:ln>
                <a:noFill/>
              </a:ln>
              <a:solidFill>
                <a:prstClr val="black">
                  <a:alpha val="30000"/>
                </a:prstClr>
              </a:solidFill>
              <a:effectLst/>
              <a:uLnTx/>
              <a:uFillTx/>
              <a:latin typeface="微软雅黑" panose="020B0503020204020204" pitchFamily="34" charset="-122"/>
              <a:ea typeface="微软雅黑" panose="020B0503020204020204" pitchFamily="34" charset="-122"/>
              <a:cs typeface="+mn-cs"/>
            </a:endParaRPr>
          </a:p>
          <a:p>
            <a:pPr marL="342900" marR="0" lvl="0" indent="-342900" algn="l" defTabSz="914400" rtl="0" eaLnBrk="1" fontAlgn="auto" latinLnBrk="0" hangingPunct="1">
              <a:lnSpc>
                <a:spcPct val="200000"/>
              </a:lnSpc>
              <a:spcBef>
                <a:spcPts val="0"/>
              </a:spcBef>
              <a:spcAft>
                <a:spcPts val="0"/>
              </a:spcAft>
              <a:buClrTx/>
              <a:buSzTx/>
              <a:buFont typeface="Wingdings" panose="05000000000000000000" pitchFamily="2" charset="2"/>
              <a:buChar char="l"/>
              <a:tabLst/>
              <a:defRPr/>
            </a:pPr>
            <a:r>
              <a:rPr kumimoji="0" lang="zh-CN" altLang="en-US" sz="2000" b="0" i="0" u="none" strike="noStrike" kern="1200" cap="none" spc="300" normalizeH="0" baseline="0" noProof="0" dirty="0">
                <a:ln>
                  <a:noFill/>
                </a:ln>
                <a:solidFill>
                  <a:prstClr val="black">
                    <a:alpha val="30000"/>
                  </a:prstClr>
                </a:solidFill>
                <a:effectLst/>
                <a:uLnTx/>
                <a:uFillTx/>
                <a:latin typeface="微软雅黑" panose="020B0503020204020204" pitchFamily="34" charset="-122"/>
                <a:ea typeface="微软雅黑" panose="020B0503020204020204" pitchFamily="34" charset="-122"/>
                <a:cs typeface="+mn-cs"/>
              </a:rPr>
              <a:t>存储器组织结构</a:t>
            </a:r>
            <a:endParaRPr kumimoji="0" lang="en-US" altLang="zh-CN" sz="2000" b="0" i="0" u="none" strike="noStrike" kern="1200" cap="none" spc="300" normalizeH="0" baseline="0" noProof="0" dirty="0">
              <a:ln>
                <a:noFill/>
              </a:ln>
              <a:solidFill>
                <a:prstClr val="black">
                  <a:alpha val="30000"/>
                </a:prstClr>
              </a:solidFill>
              <a:effectLst/>
              <a:uLnTx/>
              <a:uFillTx/>
              <a:latin typeface="微软雅黑" panose="020B0503020204020204" pitchFamily="34" charset="-122"/>
              <a:ea typeface="微软雅黑" panose="020B0503020204020204" pitchFamily="34" charset="-122"/>
              <a:cs typeface="+mn-cs"/>
            </a:endParaRPr>
          </a:p>
          <a:p>
            <a:pPr marL="342900" marR="0" lvl="0" indent="-342900" algn="l" defTabSz="914400" rtl="0" eaLnBrk="1" fontAlgn="auto" latinLnBrk="0" hangingPunct="1">
              <a:lnSpc>
                <a:spcPct val="200000"/>
              </a:lnSpc>
              <a:spcBef>
                <a:spcPts val="0"/>
              </a:spcBef>
              <a:spcAft>
                <a:spcPts val="0"/>
              </a:spcAft>
              <a:buClrTx/>
              <a:buSzTx/>
              <a:buFont typeface="Wingdings" panose="05000000000000000000" pitchFamily="2" charset="2"/>
              <a:buChar char="l"/>
              <a:tabLst/>
              <a:defRPr/>
            </a:pPr>
            <a:r>
              <a:rPr lang="en-US" altLang="zh-CN" sz="2000" spc="300" dirty="0">
                <a:solidFill>
                  <a:prstClr val="black">
                    <a:alpha val="30000"/>
                  </a:prstClr>
                </a:solidFill>
                <a:latin typeface="微软雅黑" panose="020B0503020204020204" pitchFamily="34" charset="-122"/>
                <a:ea typeface="微软雅黑" panose="020B0503020204020204" pitchFamily="34" charset="-122"/>
              </a:rPr>
              <a:t>8086</a:t>
            </a:r>
            <a:r>
              <a:rPr lang="zh-CN" altLang="en-US" sz="2000" spc="300" dirty="0">
                <a:solidFill>
                  <a:prstClr val="black">
                    <a:alpha val="30000"/>
                  </a:prstClr>
                </a:solidFill>
                <a:latin typeface="微软雅黑" panose="020B0503020204020204" pitchFamily="34" charset="-122"/>
                <a:ea typeface="微软雅黑" panose="020B0503020204020204" pitchFamily="34" charset="-122"/>
              </a:rPr>
              <a:t>的引脚信号及功能</a:t>
            </a:r>
            <a:endParaRPr kumimoji="0" lang="en-US" altLang="zh-CN" sz="2000" b="0" i="0" u="none" strike="noStrike" kern="1200" cap="none" spc="300" normalizeH="0" baseline="0" noProof="0" dirty="0">
              <a:ln>
                <a:noFill/>
              </a:ln>
              <a:solidFill>
                <a:prstClr val="black">
                  <a:alpha val="30000"/>
                </a:prstClr>
              </a:solidFill>
              <a:effectLst/>
              <a:uLnTx/>
              <a:uFillTx/>
              <a:latin typeface="微软雅黑" panose="020B0503020204020204" pitchFamily="34" charset="-122"/>
              <a:ea typeface="微软雅黑" panose="020B0503020204020204" pitchFamily="34" charset="-122"/>
              <a:cs typeface="+mn-cs"/>
            </a:endParaRPr>
          </a:p>
          <a:p>
            <a:pPr marL="342900" marR="0" lvl="0" indent="-342900" algn="l" defTabSz="914400" rtl="0" eaLnBrk="1" fontAlgn="auto" latinLnBrk="0" hangingPunct="1">
              <a:lnSpc>
                <a:spcPct val="200000"/>
              </a:lnSpc>
              <a:spcBef>
                <a:spcPts val="0"/>
              </a:spcBef>
              <a:spcAft>
                <a:spcPts val="0"/>
              </a:spcAft>
              <a:buClrTx/>
              <a:buSzTx/>
              <a:buFont typeface="Wingdings" panose="05000000000000000000" pitchFamily="2" charset="2"/>
              <a:buChar char="l"/>
              <a:tabLst/>
              <a:defRPr/>
            </a:pPr>
            <a:r>
              <a:rPr kumimoji="0" lang="en-US" altLang="zh-CN" sz="2000" b="0" i="0" u="none" strike="noStrike" kern="1200" cap="none" spc="30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8086</a:t>
            </a:r>
            <a:r>
              <a:rPr kumimoji="0" lang="zh-CN" altLang="en-US" sz="2000" b="0" i="0" u="none" strike="noStrike" kern="1200" cap="none" spc="30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的工作时序</a:t>
            </a:r>
            <a:endParaRPr kumimoji="0" lang="en-US" altLang="zh-CN" sz="2000" b="0" i="0" u="none" strike="noStrike" kern="1200" cap="none" spc="30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192119375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735626" y="1272412"/>
            <a:ext cx="8111812" cy="1028680"/>
          </a:xfrm>
          <a:prstGeom prst="rect">
            <a:avLst/>
          </a:prstGeom>
        </p:spPr>
        <p:txBody>
          <a:bodyPr wrap="square">
            <a:spAutoFit/>
          </a:bodyPr>
          <a:lstStyle/>
          <a:p>
            <a:pPr>
              <a:lnSpc>
                <a:spcPct val="150000"/>
              </a:lnSpc>
            </a:pPr>
            <a:r>
              <a:rPr lang="zh-CN" altLang="en-US" sz="2200" spc="300" dirty="0">
                <a:latin typeface="黑体" panose="02010609060101010101" pitchFamily="49" charset="-122"/>
                <a:ea typeface="黑体" panose="02010609060101010101" pitchFamily="49" charset="-122"/>
              </a:rPr>
              <a:t>每个时钟脉冲的持续时间。时钟周期是计算机内部最小的时间单位，用</a:t>
            </a:r>
            <a:r>
              <a:rPr lang="en-US" altLang="zh-CN" sz="2200" spc="300" dirty="0" err="1">
                <a:latin typeface="黑体" panose="02010609060101010101" pitchFamily="49" charset="-122"/>
                <a:ea typeface="黑体" panose="02010609060101010101" pitchFamily="49" charset="-122"/>
              </a:rPr>
              <a:t>Ti</a:t>
            </a:r>
            <a:r>
              <a:rPr lang="zh-CN" altLang="en-US" sz="2200" spc="300" dirty="0">
                <a:latin typeface="黑体" panose="02010609060101010101" pitchFamily="49" charset="-122"/>
                <a:ea typeface="黑体" panose="02010609060101010101" pitchFamily="49" charset="-122"/>
              </a:rPr>
              <a:t>表示</a:t>
            </a:r>
          </a:p>
        </p:txBody>
      </p:sp>
      <p:sp>
        <p:nvSpPr>
          <p:cNvPr id="2" name="矩形 1"/>
          <p:cNvSpPr/>
          <p:nvPr/>
        </p:nvSpPr>
        <p:spPr>
          <a:xfrm>
            <a:off x="735626" y="394685"/>
            <a:ext cx="7849003" cy="584775"/>
          </a:xfrm>
          <a:prstGeom prst="rect">
            <a:avLst/>
          </a:prstGeom>
        </p:spPr>
        <p:txBody>
          <a:bodyPr wrap="square">
            <a:spAutoFit/>
          </a:bodyPr>
          <a:lstStyle/>
          <a:p>
            <a:r>
              <a:rPr lang="zh-CN" altLang="en-US" sz="3200" spc="300" dirty="0">
                <a:solidFill>
                  <a:schemeClr val="tx1">
                    <a:lumMod val="85000"/>
                    <a:lumOff val="15000"/>
                  </a:schemeClr>
                </a:solidFill>
                <a:latin typeface="微软雅黑" panose="020B0503020204020204" pitchFamily="34" charset="-122"/>
                <a:ea typeface="微软雅黑" panose="020B0503020204020204" pitchFamily="34" charset="-122"/>
                <a:cs typeface="Helvetica" panose="020B0604020202020204" pitchFamily="34" charset="0"/>
              </a:rPr>
              <a:t>时钟周期</a:t>
            </a:r>
          </a:p>
        </p:txBody>
      </p:sp>
      <p:pic>
        <p:nvPicPr>
          <p:cNvPr id="4" name="图片 3">
            <a:extLst>
              <a:ext uri="{FF2B5EF4-FFF2-40B4-BE49-F238E27FC236}">
                <a16:creationId xmlns:a16="http://schemas.microsoft.com/office/drawing/2014/main" id="{6439BFD0-F9F7-4E9E-AD6A-ECBD64BB3084}"/>
              </a:ext>
            </a:extLst>
          </p:cNvPr>
          <p:cNvPicPr>
            <a:picLocks noChangeAspect="1"/>
          </p:cNvPicPr>
          <p:nvPr/>
        </p:nvPicPr>
        <p:blipFill>
          <a:blip r:embed="rId3"/>
          <a:stretch>
            <a:fillRect/>
          </a:stretch>
        </p:blipFill>
        <p:spPr>
          <a:xfrm>
            <a:off x="1060269" y="2720609"/>
            <a:ext cx="7023461" cy="1225613"/>
          </a:xfrm>
          <a:prstGeom prst="rect">
            <a:avLst/>
          </a:prstGeom>
        </p:spPr>
      </p:pic>
    </p:spTree>
    <p:extLst>
      <p:ext uri="{BB962C8B-B14F-4D97-AF65-F5344CB8AC3E}">
        <p14:creationId xmlns:p14="http://schemas.microsoft.com/office/powerpoint/2010/main" val="931765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735626" y="1272412"/>
            <a:ext cx="8111812" cy="2044342"/>
          </a:xfrm>
          <a:prstGeom prst="rect">
            <a:avLst/>
          </a:prstGeom>
        </p:spPr>
        <p:txBody>
          <a:bodyPr wrap="square">
            <a:spAutoFit/>
          </a:bodyPr>
          <a:lstStyle/>
          <a:p>
            <a:pPr marL="342900" indent="-342900">
              <a:lnSpc>
                <a:spcPct val="150000"/>
              </a:lnSpc>
              <a:buFont typeface="Arial" panose="020B0604020202020204" pitchFamily="34" charset="0"/>
              <a:buChar char="•"/>
            </a:pPr>
            <a:r>
              <a:rPr lang="zh-CN" altLang="en-US" sz="2200" spc="300" dirty="0">
                <a:latin typeface="黑体" panose="02010609060101010101" pitchFamily="49" charset="-122"/>
                <a:ea typeface="黑体" panose="02010609060101010101" pitchFamily="49" charset="-122"/>
              </a:rPr>
              <a:t>在运行过程中，</a:t>
            </a:r>
            <a:r>
              <a:rPr lang="en-US" altLang="zh-CN" sz="2200" spc="300" dirty="0">
                <a:latin typeface="黑体" panose="02010609060101010101" pitchFamily="49" charset="-122"/>
                <a:ea typeface="黑体" panose="02010609060101010101" pitchFamily="49" charset="-122"/>
              </a:rPr>
              <a:t>CPU</a:t>
            </a:r>
            <a:r>
              <a:rPr lang="zh-CN" altLang="en-US" sz="2200" spc="300" dirty="0">
                <a:latin typeface="黑体" panose="02010609060101010101" pitchFamily="49" charset="-122"/>
                <a:ea typeface="黑体" panose="02010609060101010101" pitchFamily="49" charset="-122"/>
              </a:rPr>
              <a:t>按照</a:t>
            </a:r>
            <a:r>
              <a:rPr lang="en-US" altLang="zh-CN" sz="2200" spc="300" dirty="0">
                <a:latin typeface="黑体" panose="02010609060101010101" pitchFamily="49" charset="-122"/>
                <a:ea typeface="黑体" panose="02010609060101010101" pitchFamily="49" charset="-122"/>
              </a:rPr>
              <a:t>CLK</a:t>
            </a:r>
            <a:r>
              <a:rPr lang="zh-CN" altLang="en-US" sz="2200" spc="300" dirty="0">
                <a:latin typeface="黑体" panose="02010609060101010101" pitchFamily="49" charset="-122"/>
                <a:ea typeface="黑体" panose="02010609060101010101" pitchFamily="49" charset="-122"/>
              </a:rPr>
              <a:t>端的时钟脉冲一步步地工作，</a:t>
            </a:r>
            <a:r>
              <a:rPr lang="en-US" altLang="zh-CN" sz="2200" spc="300" dirty="0">
                <a:latin typeface="黑体" panose="02010609060101010101" pitchFamily="49" charset="-122"/>
                <a:ea typeface="黑体" panose="02010609060101010101" pitchFamily="49" charset="-122"/>
              </a:rPr>
              <a:t>CLK</a:t>
            </a:r>
            <a:r>
              <a:rPr lang="zh-CN" altLang="en-US" sz="2200" spc="300" dirty="0">
                <a:latin typeface="黑体" panose="02010609060101010101" pitchFamily="49" charset="-122"/>
                <a:ea typeface="黑体" panose="02010609060101010101" pitchFamily="49" charset="-122"/>
              </a:rPr>
              <a:t>的时钟周期是微处理器的时间基准</a:t>
            </a:r>
          </a:p>
          <a:p>
            <a:pPr marL="342900" indent="-342900">
              <a:lnSpc>
                <a:spcPct val="150000"/>
              </a:lnSpc>
              <a:buFont typeface="Arial" panose="020B0604020202020204" pitchFamily="34" charset="0"/>
              <a:buChar char="•"/>
            </a:pPr>
            <a:r>
              <a:rPr lang="en-US" altLang="zh-CN" sz="2200" spc="300" dirty="0">
                <a:latin typeface="黑体" panose="02010609060101010101" pitchFamily="49" charset="-122"/>
                <a:ea typeface="黑体" panose="02010609060101010101" pitchFamily="49" charset="-122"/>
              </a:rPr>
              <a:t>8086/8088 CPU</a:t>
            </a:r>
            <a:r>
              <a:rPr lang="zh-CN" altLang="en-US" sz="2200" spc="300" dirty="0">
                <a:latin typeface="黑体" panose="02010609060101010101" pitchFamily="49" charset="-122"/>
                <a:ea typeface="黑体" panose="02010609060101010101" pitchFamily="49" charset="-122"/>
              </a:rPr>
              <a:t>的时钟是由时钟发生器</a:t>
            </a:r>
            <a:r>
              <a:rPr lang="en-US" altLang="zh-CN" sz="2200" spc="300" dirty="0">
                <a:latin typeface="黑体" panose="02010609060101010101" pitchFamily="49" charset="-122"/>
                <a:ea typeface="黑体" panose="02010609060101010101" pitchFamily="49" charset="-122"/>
              </a:rPr>
              <a:t>8284A</a:t>
            </a:r>
            <a:r>
              <a:rPr lang="zh-CN" altLang="en-US" sz="2200" spc="300" dirty="0">
                <a:latin typeface="黑体" panose="02010609060101010101" pitchFamily="49" charset="-122"/>
                <a:ea typeface="黑体" panose="02010609060101010101" pitchFamily="49" charset="-122"/>
              </a:rPr>
              <a:t>提供的，频率为</a:t>
            </a:r>
            <a:r>
              <a:rPr lang="en-US" altLang="zh-CN" sz="2200" spc="300" dirty="0">
                <a:latin typeface="黑体" panose="02010609060101010101" pitchFamily="49" charset="-122"/>
                <a:ea typeface="黑体" panose="02010609060101010101" pitchFamily="49" charset="-122"/>
              </a:rPr>
              <a:t>4.77MHz</a:t>
            </a:r>
            <a:r>
              <a:rPr lang="zh-CN" altLang="en-US" sz="2200" spc="300" dirty="0">
                <a:latin typeface="黑体" panose="02010609060101010101" pitchFamily="49" charset="-122"/>
                <a:ea typeface="黑体" panose="02010609060101010101" pitchFamily="49" charset="-122"/>
              </a:rPr>
              <a:t>，时钟周期大约为</a:t>
            </a:r>
            <a:r>
              <a:rPr lang="en-US" altLang="zh-CN" sz="2200" spc="300" dirty="0">
                <a:latin typeface="黑体" panose="02010609060101010101" pitchFamily="49" charset="-122"/>
                <a:ea typeface="黑体" panose="02010609060101010101" pitchFamily="49" charset="-122"/>
              </a:rPr>
              <a:t>210ns</a:t>
            </a:r>
          </a:p>
        </p:txBody>
      </p:sp>
      <p:sp>
        <p:nvSpPr>
          <p:cNvPr id="2" name="矩形 1"/>
          <p:cNvSpPr/>
          <p:nvPr/>
        </p:nvSpPr>
        <p:spPr>
          <a:xfrm>
            <a:off x="735626" y="394685"/>
            <a:ext cx="7849003" cy="584775"/>
          </a:xfrm>
          <a:prstGeom prst="rect">
            <a:avLst/>
          </a:prstGeom>
        </p:spPr>
        <p:txBody>
          <a:bodyPr wrap="square">
            <a:spAutoFit/>
          </a:bodyPr>
          <a:lstStyle/>
          <a:p>
            <a:r>
              <a:rPr lang="zh-CN" altLang="en-US" sz="3200" spc="300" dirty="0">
                <a:solidFill>
                  <a:schemeClr val="tx1">
                    <a:lumMod val="85000"/>
                    <a:lumOff val="15000"/>
                  </a:schemeClr>
                </a:solidFill>
                <a:latin typeface="微软雅黑" panose="020B0503020204020204" pitchFamily="34" charset="-122"/>
                <a:ea typeface="微软雅黑" panose="020B0503020204020204" pitchFamily="34" charset="-122"/>
                <a:cs typeface="Helvetica" panose="020B0604020202020204" pitchFamily="34" charset="0"/>
              </a:rPr>
              <a:t>时钟周期</a:t>
            </a:r>
          </a:p>
        </p:txBody>
      </p:sp>
      <mc:AlternateContent xmlns:mc="http://schemas.openxmlformats.org/markup-compatibility/2006" xmlns:a14="http://schemas.microsoft.com/office/drawing/2010/main">
        <mc:Choice Requires="a14">
          <p:sp>
            <p:nvSpPr>
              <p:cNvPr id="3" name="矩形 2">
                <a:extLst>
                  <a:ext uri="{FF2B5EF4-FFF2-40B4-BE49-F238E27FC236}">
                    <a16:creationId xmlns:a16="http://schemas.microsoft.com/office/drawing/2014/main" id="{346516DB-4234-441C-A077-A28D1EF04426}"/>
                  </a:ext>
                </a:extLst>
              </p:cNvPr>
              <p:cNvSpPr/>
              <p:nvPr/>
            </p:nvSpPr>
            <p:spPr>
              <a:xfrm>
                <a:off x="3316504" y="3609706"/>
                <a:ext cx="1640128" cy="977319"/>
              </a:xfrm>
              <a:prstGeom prst="rect">
                <a:avLst/>
              </a:prstGeom>
            </p:spPr>
            <p:txBody>
              <a:bodyPr wrap="none">
                <a:spAutoFit/>
              </a:bodyPr>
              <a:lstStyle/>
              <a:p>
                <a:pPr lvl="1"/>
                <a14:m>
                  <m:oMathPara xmlns:m="http://schemas.openxmlformats.org/officeDocument/2006/math">
                    <m:oMathParaPr>
                      <m:jc m:val="centerGroup"/>
                    </m:oMathParaPr>
                    <m:oMath xmlns:m="http://schemas.openxmlformats.org/officeDocument/2006/math">
                      <m:r>
                        <a:rPr lang="en-US" altLang="zh-CN" sz="2800" i="1" smtClean="0">
                          <a:solidFill>
                            <a:srgbClr val="FF0000"/>
                          </a:solidFill>
                          <a:latin typeface="Cambria Math" panose="02040503050406030204" pitchFamily="18" charset="0"/>
                        </a:rPr>
                        <m:t>𝑇</m:t>
                      </m:r>
                      <m:r>
                        <a:rPr lang="en-US" altLang="zh-CN" sz="2800" i="1" smtClean="0">
                          <a:solidFill>
                            <a:srgbClr val="FF0000"/>
                          </a:solidFill>
                          <a:latin typeface="Cambria Math" panose="02040503050406030204" pitchFamily="18" charset="0"/>
                        </a:rPr>
                        <m:t>=</m:t>
                      </m:r>
                      <m:f>
                        <m:fPr>
                          <m:ctrlPr>
                            <a:rPr lang="en-US" altLang="zh-CN" sz="2800" i="1">
                              <a:solidFill>
                                <a:srgbClr val="FF0000"/>
                              </a:solidFill>
                              <a:latin typeface="Cambria Math" panose="02040503050406030204" pitchFamily="18" charset="0"/>
                            </a:rPr>
                          </m:ctrlPr>
                        </m:fPr>
                        <m:num>
                          <m:r>
                            <a:rPr lang="en-US" altLang="zh-CN" sz="2800" i="1">
                              <a:solidFill>
                                <a:srgbClr val="FF0000"/>
                              </a:solidFill>
                              <a:latin typeface="Cambria Math" panose="02040503050406030204" pitchFamily="18" charset="0"/>
                            </a:rPr>
                            <m:t>1</m:t>
                          </m:r>
                        </m:num>
                        <m:den>
                          <m:r>
                            <a:rPr lang="en-US" altLang="zh-CN" sz="2800" i="1">
                              <a:solidFill>
                                <a:srgbClr val="FF0000"/>
                              </a:solidFill>
                              <a:latin typeface="Cambria Math" panose="02040503050406030204" pitchFamily="18" charset="0"/>
                            </a:rPr>
                            <m:t>𝑓</m:t>
                          </m:r>
                        </m:den>
                      </m:f>
                    </m:oMath>
                  </m:oMathPara>
                </a14:m>
                <a:endParaRPr lang="en-US" altLang="zh-CN" sz="2800" dirty="0">
                  <a:solidFill>
                    <a:srgbClr val="FF0000"/>
                  </a:solidFill>
                  <a:latin typeface="+mn-ea"/>
                </a:endParaRPr>
              </a:p>
            </p:txBody>
          </p:sp>
        </mc:Choice>
        <mc:Fallback xmlns="">
          <p:sp>
            <p:nvSpPr>
              <p:cNvPr id="3" name="矩形 2">
                <a:extLst>
                  <a:ext uri="{FF2B5EF4-FFF2-40B4-BE49-F238E27FC236}">
                    <a16:creationId xmlns:a16="http://schemas.microsoft.com/office/drawing/2014/main" id="{346516DB-4234-441C-A077-A28D1EF04426}"/>
                  </a:ext>
                </a:extLst>
              </p:cNvPr>
              <p:cNvSpPr>
                <a:spLocks noRot="1" noChangeAspect="1" noMove="1" noResize="1" noEditPoints="1" noAdjustHandles="1" noChangeArrowheads="1" noChangeShapeType="1" noTextEdit="1"/>
              </p:cNvSpPr>
              <p:nvPr/>
            </p:nvSpPr>
            <p:spPr>
              <a:xfrm>
                <a:off x="3316504" y="3609706"/>
                <a:ext cx="1640128" cy="977319"/>
              </a:xfrm>
              <a:prstGeom prst="rect">
                <a:avLst/>
              </a:prstGeom>
              <a:blipFill>
                <a:blip r:embed="rId3"/>
                <a:stretch>
                  <a:fillRect/>
                </a:stretch>
              </a:blipFill>
            </p:spPr>
            <p:txBody>
              <a:bodyPr/>
              <a:lstStyle/>
              <a:p>
                <a:r>
                  <a:rPr lang="zh-CN" altLang="en-US">
                    <a:noFill/>
                  </a:rPr>
                  <a:t> </a:t>
                </a:r>
              </a:p>
            </p:txBody>
          </p:sp>
        </mc:Fallback>
      </mc:AlternateContent>
      <p:sp>
        <p:nvSpPr>
          <p:cNvPr id="6" name="矩形 5">
            <a:extLst>
              <a:ext uri="{FF2B5EF4-FFF2-40B4-BE49-F238E27FC236}">
                <a16:creationId xmlns:a16="http://schemas.microsoft.com/office/drawing/2014/main" id="{A072731E-AEAB-471F-82C2-BD3FE030856B}"/>
              </a:ext>
            </a:extLst>
          </p:cNvPr>
          <p:cNvSpPr/>
          <p:nvPr/>
        </p:nvSpPr>
        <p:spPr>
          <a:xfrm>
            <a:off x="1936750" y="5154701"/>
            <a:ext cx="5270500" cy="430887"/>
          </a:xfrm>
          <a:prstGeom prst="rect">
            <a:avLst/>
          </a:prstGeom>
        </p:spPr>
        <p:txBody>
          <a:bodyPr wrap="square">
            <a:spAutoFit/>
          </a:bodyPr>
          <a:lstStyle/>
          <a:p>
            <a:pPr marL="0" lvl="1"/>
            <a:r>
              <a:rPr lang="zh-CN" altLang="en-US" sz="2200" dirty="0">
                <a:latin typeface="黑体" panose="02010609060101010101" pitchFamily="49" charset="-122"/>
                <a:ea typeface="黑体" panose="02010609060101010101" pitchFamily="49" charset="-122"/>
              </a:rPr>
              <a:t>若主频为</a:t>
            </a:r>
            <a:r>
              <a:rPr lang="en-US" altLang="zh-CN" sz="2200" dirty="0">
                <a:latin typeface="黑体" panose="02010609060101010101" pitchFamily="49" charset="-122"/>
                <a:ea typeface="黑体" panose="02010609060101010101" pitchFamily="49" charset="-122"/>
              </a:rPr>
              <a:t>100MHz</a:t>
            </a:r>
            <a:r>
              <a:rPr lang="zh-CN" altLang="en-US" sz="2200" dirty="0">
                <a:latin typeface="黑体" panose="02010609060101010101" pitchFamily="49" charset="-122"/>
                <a:ea typeface="黑体" panose="02010609060101010101" pitchFamily="49" charset="-122"/>
              </a:rPr>
              <a:t>，则时钟周期</a:t>
            </a:r>
            <a:r>
              <a:rPr lang="en-US" altLang="zh-CN" sz="2200" dirty="0">
                <a:latin typeface="黑体" panose="02010609060101010101" pitchFamily="49" charset="-122"/>
                <a:ea typeface="黑体" panose="02010609060101010101" pitchFamily="49" charset="-122"/>
              </a:rPr>
              <a:t>T=1/f=10ns</a:t>
            </a:r>
          </a:p>
        </p:txBody>
      </p:sp>
    </p:spTree>
    <p:extLst>
      <p:ext uri="{BB962C8B-B14F-4D97-AF65-F5344CB8AC3E}">
        <p14:creationId xmlns:p14="http://schemas.microsoft.com/office/powerpoint/2010/main" val="907718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735626" y="1272412"/>
            <a:ext cx="8111812" cy="2044342"/>
          </a:xfrm>
          <a:prstGeom prst="rect">
            <a:avLst/>
          </a:prstGeom>
        </p:spPr>
        <p:txBody>
          <a:bodyPr wrap="square">
            <a:spAutoFit/>
          </a:bodyPr>
          <a:lstStyle/>
          <a:p>
            <a:pPr>
              <a:lnSpc>
                <a:spcPct val="150000"/>
              </a:lnSpc>
            </a:pPr>
            <a:r>
              <a:rPr lang="zh-CN" altLang="en-US" sz="2200" spc="300" dirty="0">
                <a:latin typeface="黑体" panose="02010609060101010101" pitchFamily="49" charset="-122"/>
                <a:ea typeface="黑体" panose="02010609060101010101" pitchFamily="49" charset="-122"/>
              </a:rPr>
              <a:t>执行一条指令的时间。</a:t>
            </a:r>
            <a:endParaRPr lang="en-US" altLang="zh-CN" sz="2200" spc="300" dirty="0">
              <a:latin typeface="黑体" panose="02010609060101010101" pitchFamily="49" charset="-122"/>
              <a:ea typeface="黑体" panose="02010609060101010101" pitchFamily="49" charset="-122"/>
            </a:endParaRPr>
          </a:p>
          <a:p>
            <a:pPr>
              <a:lnSpc>
                <a:spcPct val="150000"/>
              </a:lnSpc>
            </a:pPr>
            <a:endParaRPr lang="en-US" altLang="zh-CN" sz="2200" spc="300" dirty="0">
              <a:latin typeface="黑体" panose="02010609060101010101" pitchFamily="49" charset="-122"/>
              <a:ea typeface="黑体" panose="02010609060101010101" pitchFamily="49" charset="-122"/>
            </a:endParaRPr>
          </a:p>
          <a:p>
            <a:pPr>
              <a:lnSpc>
                <a:spcPct val="150000"/>
              </a:lnSpc>
            </a:pPr>
            <a:r>
              <a:rPr lang="zh-CN" altLang="en-US" sz="2200" spc="300" dirty="0">
                <a:latin typeface="黑体" panose="02010609060101010101" pitchFamily="49" charset="-122"/>
                <a:ea typeface="黑体" panose="02010609060101010101" pitchFamily="49" charset="-122"/>
              </a:rPr>
              <a:t>不同指令执行时间是不同的，因此指令周期是针对具体指令而言的。</a:t>
            </a:r>
          </a:p>
        </p:txBody>
      </p:sp>
      <p:sp>
        <p:nvSpPr>
          <p:cNvPr id="2" name="矩形 1"/>
          <p:cNvSpPr/>
          <p:nvPr/>
        </p:nvSpPr>
        <p:spPr>
          <a:xfrm>
            <a:off x="735626" y="394685"/>
            <a:ext cx="7849003" cy="584775"/>
          </a:xfrm>
          <a:prstGeom prst="rect">
            <a:avLst/>
          </a:prstGeom>
        </p:spPr>
        <p:txBody>
          <a:bodyPr wrap="square">
            <a:spAutoFit/>
          </a:bodyPr>
          <a:lstStyle/>
          <a:p>
            <a:r>
              <a:rPr lang="zh-CN" altLang="en-US" sz="3200" spc="300" dirty="0">
                <a:solidFill>
                  <a:schemeClr val="tx1">
                    <a:lumMod val="85000"/>
                    <a:lumOff val="15000"/>
                  </a:schemeClr>
                </a:solidFill>
                <a:latin typeface="微软雅黑" panose="020B0503020204020204" pitchFamily="34" charset="-122"/>
                <a:ea typeface="微软雅黑" panose="020B0503020204020204" pitchFamily="34" charset="-122"/>
                <a:cs typeface="Helvetica" panose="020B0604020202020204" pitchFamily="34" charset="0"/>
              </a:rPr>
              <a:t>指令周期</a:t>
            </a:r>
          </a:p>
        </p:txBody>
      </p:sp>
    </p:spTree>
    <p:extLst>
      <p:ext uri="{BB962C8B-B14F-4D97-AF65-F5344CB8AC3E}">
        <p14:creationId xmlns:p14="http://schemas.microsoft.com/office/powerpoint/2010/main" val="261337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文本框 17"/>
          <p:cNvSpPr txBox="1"/>
          <p:nvPr/>
        </p:nvSpPr>
        <p:spPr>
          <a:xfrm>
            <a:off x="113634" y="699076"/>
            <a:ext cx="3862137" cy="4856714"/>
          </a:xfrm>
          <a:prstGeom prst="rect">
            <a:avLst/>
          </a:prstGeom>
          <a:solidFill>
            <a:srgbClr val="00B0F0">
              <a:alpha val="50000"/>
            </a:srgbClr>
          </a:solidFill>
          <a:ln w="19050">
            <a:noFill/>
          </a:ln>
        </p:spPr>
        <p:txBody>
          <a:bodyPr wrap="square" rtlCol="0">
            <a:spAutoFit/>
          </a:bodyPr>
          <a:lstStyle/>
          <a:p>
            <a:pPr marL="0" marR="0" lvl="0" indent="0" defTabSz="914400" eaLnBrk="1" fontAlgn="auto" latinLnBrk="0" hangingPunct="1">
              <a:lnSpc>
                <a:spcPct val="150000"/>
              </a:lnSpc>
              <a:spcBef>
                <a:spcPts val="0"/>
              </a:spcBef>
              <a:spcAft>
                <a:spcPct val="10000"/>
              </a:spcAft>
              <a:buClrTx/>
              <a:buSzTx/>
              <a:buFontTx/>
              <a:buNone/>
              <a:tabLst/>
              <a:defRPr/>
            </a:pPr>
            <a:r>
              <a:rPr kumimoji="0" lang="zh-CN" altLang="en-US" b="1" i="0" u="none" strike="noStrike" kern="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rPr>
              <a:t>地址加法器</a:t>
            </a:r>
            <a:r>
              <a:rPr kumimoji="0" lang="zh-CN" altLang="en-US" b="0" i="0" u="none" strike="noStrike" kern="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rPr>
              <a:t>：</a:t>
            </a:r>
            <a:endParaRPr kumimoji="0" lang="en-US" altLang="zh-CN" b="0" i="0" u="none" strike="noStrike" kern="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endParaRPr>
          </a:p>
          <a:p>
            <a:pPr marL="0" marR="0" lvl="0" indent="0" defTabSz="914400" eaLnBrk="1" fontAlgn="auto" latinLnBrk="0" hangingPunct="1">
              <a:lnSpc>
                <a:spcPct val="150000"/>
              </a:lnSpc>
              <a:spcBef>
                <a:spcPts val="0"/>
              </a:spcBef>
              <a:spcAft>
                <a:spcPct val="10000"/>
              </a:spcAft>
              <a:buClrTx/>
              <a:buSzTx/>
              <a:buFontTx/>
              <a:buNone/>
              <a:tabLst/>
              <a:defRPr/>
            </a:pPr>
            <a:r>
              <a:rPr kumimoji="0" lang="en-US" altLang="zh-CN" b="0" i="0" u="none" strike="noStrike" kern="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rPr>
              <a:t>CPU</a:t>
            </a:r>
            <a:r>
              <a:rPr kumimoji="0" lang="zh-CN" altLang="en-US" b="0" i="0" u="none" strike="noStrike" kern="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rPr>
              <a:t>内部寄存器为</a:t>
            </a:r>
            <a:r>
              <a:rPr kumimoji="0" lang="en-US" altLang="zh-CN" b="0" i="0" u="none" strike="noStrike" kern="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rPr>
              <a:t>16</a:t>
            </a:r>
            <a:r>
              <a:rPr kumimoji="0" lang="zh-CN" altLang="en-US" b="0" i="0" u="none" strike="noStrike" kern="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rPr>
              <a:t>位，而外部地址为</a:t>
            </a:r>
            <a:r>
              <a:rPr kumimoji="0" lang="en-US" altLang="zh-CN" b="0" i="0" u="none" strike="noStrike" kern="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rPr>
              <a:t>20</a:t>
            </a:r>
            <a:r>
              <a:rPr kumimoji="0" lang="zh-CN" altLang="en-US" b="0" i="0" u="none" strike="noStrike" kern="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rPr>
              <a:t>位。利用地址加法器，进行</a:t>
            </a:r>
            <a:r>
              <a:rPr kumimoji="0" lang="en-US" altLang="zh-CN" b="0" i="0" u="none" strike="noStrike" kern="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rPr>
              <a:t>16/20</a:t>
            </a:r>
            <a:r>
              <a:rPr kumimoji="0" lang="zh-CN" altLang="en-US" b="0" i="0" u="none" strike="noStrike" kern="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rPr>
              <a:t>位地址变换，即逻辑地址</a:t>
            </a:r>
            <a:r>
              <a:rPr kumimoji="0" lang="en-US" altLang="zh-CN" b="0" i="0" u="none" strike="noStrike" kern="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rPr>
              <a:t>/</a:t>
            </a:r>
            <a:r>
              <a:rPr kumimoji="0" lang="zh-CN" altLang="en-US" b="0" i="0" u="none" strike="noStrike" kern="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rPr>
              <a:t>物理地址变换。</a:t>
            </a:r>
            <a:endParaRPr kumimoji="0" lang="en-US" altLang="zh-CN" b="0" i="0" u="none" strike="noStrike" kern="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endParaRPr>
          </a:p>
          <a:p>
            <a:pPr marL="0" marR="0" lvl="0" indent="0" defTabSz="914400" eaLnBrk="1" fontAlgn="auto" latinLnBrk="0" hangingPunct="1">
              <a:lnSpc>
                <a:spcPct val="150000"/>
              </a:lnSpc>
              <a:spcBef>
                <a:spcPts val="0"/>
              </a:spcBef>
              <a:spcAft>
                <a:spcPct val="10000"/>
              </a:spcAft>
              <a:buClrTx/>
              <a:buSzTx/>
              <a:buFontTx/>
              <a:buNone/>
              <a:tabLst/>
              <a:defRPr/>
            </a:pPr>
            <a:endParaRPr lang="en-US" altLang="zh-CN" kern="0" dirty="0">
              <a:solidFill>
                <a:srgbClr val="000000"/>
              </a:solidFill>
              <a:latin typeface="黑体" panose="02010609060101010101" pitchFamily="49" charset="-122"/>
              <a:ea typeface="黑体" panose="02010609060101010101" pitchFamily="49" charset="-122"/>
            </a:endParaRPr>
          </a:p>
          <a:p>
            <a:pPr marL="0" marR="0" lvl="0" indent="0" defTabSz="914400" eaLnBrk="1" fontAlgn="auto" latinLnBrk="0" hangingPunct="1">
              <a:lnSpc>
                <a:spcPct val="150000"/>
              </a:lnSpc>
              <a:spcBef>
                <a:spcPts val="0"/>
              </a:spcBef>
              <a:spcAft>
                <a:spcPct val="10000"/>
              </a:spcAft>
              <a:buClrTx/>
              <a:buSzTx/>
              <a:buFontTx/>
              <a:buNone/>
              <a:tabLst/>
              <a:defRPr/>
            </a:pPr>
            <a:endParaRPr lang="en-US" altLang="zh-CN" kern="0" dirty="0">
              <a:solidFill>
                <a:srgbClr val="000000"/>
              </a:solidFill>
              <a:latin typeface="黑体" panose="02010609060101010101" pitchFamily="49" charset="-122"/>
              <a:ea typeface="黑体" panose="02010609060101010101" pitchFamily="49" charset="-122"/>
            </a:endParaRPr>
          </a:p>
          <a:p>
            <a:pPr marL="0" marR="0" lvl="0" indent="0" defTabSz="914400" eaLnBrk="1" fontAlgn="auto" latinLnBrk="0" hangingPunct="1">
              <a:lnSpc>
                <a:spcPct val="150000"/>
              </a:lnSpc>
              <a:spcBef>
                <a:spcPts val="0"/>
              </a:spcBef>
              <a:spcAft>
                <a:spcPct val="10000"/>
              </a:spcAft>
              <a:buClrTx/>
              <a:buSzTx/>
              <a:buFontTx/>
              <a:buNone/>
              <a:tabLst/>
              <a:defRPr/>
            </a:pPr>
            <a:endParaRPr lang="en-US" altLang="zh-CN" kern="0" dirty="0">
              <a:solidFill>
                <a:srgbClr val="000000"/>
              </a:solidFill>
              <a:latin typeface="黑体" panose="02010609060101010101" pitchFamily="49" charset="-122"/>
              <a:ea typeface="黑体" panose="02010609060101010101" pitchFamily="49" charset="-122"/>
            </a:endParaRPr>
          </a:p>
          <a:p>
            <a:pPr marL="0" marR="0" lvl="0" indent="0" defTabSz="914400" eaLnBrk="1" fontAlgn="auto" latinLnBrk="0" hangingPunct="1">
              <a:lnSpc>
                <a:spcPct val="150000"/>
              </a:lnSpc>
              <a:spcBef>
                <a:spcPts val="0"/>
              </a:spcBef>
              <a:spcAft>
                <a:spcPct val="10000"/>
              </a:spcAft>
              <a:buClrTx/>
              <a:buSzTx/>
              <a:buFontTx/>
              <a:buNone/>
              <a:tabLst/>
              <a:defRPr/>
            </a:pPr>
            <a:endParaRPr kumimoji="0" lang="en-US" altLang="zh-CN" b="0" i="0" u="none" strike="noStrike" kern="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endParaRPr>
          </a:p>
          <a:p>
            <a:pPr marL="0" marR="0" lvl="0" indent="0" defTabSz="914400" eaLnBrk="1" fontAlgn="auto" latinLnBrk="0" hangingPunct="1">
              <a:lnSpc>
                <a:spcPct val="150000"/>
              </a:lnSpc>
              <a:spcBef>
                <a:spcPts val="0"/>
              </a:spcBef>
              <a:spcAft>
                <a:spcPct val="10000"/>
              </a:spcAft>
              <a:buClrTx/>
              <a:buSzTx/>
              <a:buFontTx/>
              <a:buNone/>
              <a:tabLst/>
              <a:defRPr/>
            </a:pPr>
            <a:endParaRPr lang="en-US" altLang="zh-CN" kern="0" dirty="0">
              <a:solidFill>
                <a:srgbClr val="000000"/>
              </a:solidFill>
              <a:latin typeface="黑体" panose="02010609060101010101" pitchFamily="49" charset="-122"/>
              <a:ea typeface="黑体" panose="02010609060101010101" pitchFamily="49" charset="-122"/>
            </a:endParaRPr>
          </a:p>
          <a:p>
            <a:pPr marL="0" marR="0" lvl="0" indent="0" defTabSz="914400" eaLnBrk="1" fontAlgn="auto" latinLnBrk="0" hangingPunct="1">
              <a:lnSpc>
                <a:spcPct val="150000"/>
              </a:lnSpc>
              <a:spcBef>
                <a:spcPts val="0"/>
              </a:spcBef>
              <a:spcAft>
                <a:spcPct val="10000"/>
              </a:spcAft>
              <a:buClrTx/>
              <a:buSzTx/>
              <a:buFontTx/>
              <a:buNone/>
              <a:tabLst/>
              <a:defRPr/>
            </a:pPr>
            <a:endParaRPr kumimoji="0" lang="en-US" altLang="zh-CN" b="0" i="0" u="none" strike="noStrike" kern="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endParaRPr>
          </a:p>
        </p:txBody>
      </p:sp>
      <p:pic>
        <p:nvPicPr>
          <p:cNvPr id="4" name="图片 3"/>
          <p:cNvPicPr>
            <a:picLocks noChangeAspect="1"/>
          </p:cNvPicPr>
          <p:nvPr/>
        </p:nvPicPr>
        <p:blipFill rotWithShape="1">
          <a:blip r:embed="rId3"/>
          <a:srcRect l="43347"/>
          <a:stretch/>
        </p:blipFill>
        <p:spPr>
          <a:xfrm>
            <a:off x="3970421" y="12356"/>
            <a:ext cx="5189324" cy="6802137"/>
          </a:xfrm>
          <a:prstGeom prst="rect">
            <a:avLst/>
          </a:prstGeom>
        </p:spPr>
      </p:pic>
      <p:sp>
        <p:nvSpPr>
          <p:cNvPr id="5" name="任意多边形 4"/>
          <p:cNvSpPr/>
          <p:nvPr/>
        </p:nvSpPr>
        <p:spPr>
          <a:xfrm>
            <a:off x="4961467" y="376767"/>
            <a:ext cx="1447800" cy="465666"/>
          </a:xfrm>
          <a:custGeom>
            <a:avLst/>
            <a:gdLst>
              <a:gd name="connsiteX0" fmla="*/ 0 w 1447800"/>
              <a:gd name="connsiteY0" fmla="*/ 465666 h 465666"/>
              <a:gd name="connsiteX1" fmla="*/ 220133 w 1447800"/>
              <a:gd name="connsiteY1" fmla="*/ 4233 h 465666"/>
              <a:gd name="connsiteX2" fmla="*/ 1138766 w 1447800"/>
              <a:gd name="connsiteY2" fmla="*/ 0 h 465666"/>
              <a:gd name="connsiteX3" fmla="*/ 1447800 w 1447800"/>
              <a:gd name="connsiteY3" fmla="*/ 452966 h 465666"/>
              <a:gd name="connsiteX4" fmla="*/ 1223433 w 1447800"/>
              <a:gd name="connsiteY4" fmla="*/ 452966 h 465666"/>
              <a:gd name="connsiteX5" fmla="*/ 1066800 w 1447800"/>
              <a:gd name="connsiteY5" fmla="*/ 304800 h 465666"/>
              <a:gd name="connsiteX6" fmla="*/ 300566 w 1447800"/>
              <a:gd name="connsiteY6" fmla="*/ 296333 h 465666"/>
              <a:gd name="connsiteX7" fmla="*/ 228600 w 1447800"/>
              <a:gd name="connsiteY7" fmla="*/ 457200 h 465666"/>
              <a:gd name="connsiteX8" fmla="*/ 0 w 1447800"/>
              <a:gd name="connsiteY8" fmla="*/ 465666 h 465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47800" h="465666">
                <a:moveTo>
                  <a:pt x="0" y="465666"/>
                </a:moveTo>
                <a:lnTo>
                  <a:pt x="220133" y="4233"/>
                </a:lnTo>
                <a:lnTo>
                  <a:pt x="1138766" y="0"/>
                </a:lnTo>
                <a:lnTo>
                  <a:pt x="1447800" y="452966"/>
                </a:lnTo>
                <a:lnTo>
                  <a:pt x="1223433" y="452966"/>
                </a:lnTo>
                <a:lnTo>
                  <a:pt x="1066800" y="304800"/>
                </a:lnTo>
                <a:lnTo>
                  <a:pt x="300566" y="296333"/>
                </a:lnTo>
                <a:lnTo>
                  <a:pt x="228600" y="457200"/>
                </a:lnTo>
                <a:lnTo>
                  <a:pt x="0" y="465666"/>
                </a:lnTo>
                <a:close/>
              </a:path>
            </a:pathLst>
          </a:custGeom>
          <a:solidFill>
            <a:srgbClr val="00B0F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组合 7"/>
          <p:cNvGrpSpPr/>
          <p:nvPr/>
        </p:nvGrpSpPr>
        <p:grpSpPr>
          <a:xfrm>
            <a:off x="61602" y="3127433"/>
            <a:ext cx="3837523" cy="1728811"/>
            <a:chOff x="1436765" y="1162505"/>
            <a:chExt cx="4988526" cy="2055356"/>
          </a:xfrm>
        </p:grpSpPr>
        <p:sp>
          <p:nvSpPr>
            <p:cNvPr id="9" name="矩形 8"/>
            <p:cNvSpPr/>
            <p:nvPr/>
          </p:nvSpPr>
          <p:spPr>
            <a:xfrm>
              <a:off x="2923674" y="1528010"/>
              <a:ext cx="1900989" cy="37297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黑体" panose="02010609060101010101" pitchFamily="49" charset="-122"/>
                  <a:ea typeface="黑体" panose="02010609060101010101" pitchFamily="49" charset="-122"/>
                </a:rPr>
                <a:t>段基地址</a:t>
              </a:r>
              <a:r>
                <a:rPr lang="en-US" altLang="zh-CN" sz="1600" dirty="0">
                  <a:solidFill>
                    <a:schemeClr val="tx1"/>
                  </a:solidFill>
                  <a:latin typeface="黑体" panose="02010609060101010101" pitchFamily="49" charset="-122"/>
                  <a:ea typeface="黑体" panose="02010609060101010101" pitchFamily="49" charset="-122"/>
                </a:rPr>
                <a:t>16</a:t>
              </a:r>
              <a:r>
                <a:rPr lang="zh-CN" altLang="en-US" sz="1600" dirty="0">
                  <a:solidFill>
                    <a:schemeClr val="tx1"/>
                  </a:solidFill>
                  <a:latin typeface="黑体" panose="02010609060101010101" pitchFamily="49" charset="-122"/>
                  <a:ea typeface="黑体" panose="02010609060101010101" pitchFamily="49" charset="-122"/>
                </a:rPr>
                <a:t>位</a:t>
              </a:r>
            </a:p>
          </p:txBody>
        </p:sp>
        <p:sp>
          <p:nvSpPr>
            <p:cNvPr id="10" name="矩形 9"/>
            <p:cNvSpPr/>
            <p:nvPr/>
          </p:nvSpPr>
          <p:spPr>
            <a:xfrm>
              <a:off x="4267200" y="2053389"/>
              <a:ext cx="1900989" cy="37297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黑体" panose="02010609060101010101" pitchFamily="49" charset="-122"/>
                  <a:ea typeface="黑体" panose="02010609060101010101" pitchFamily="49" charset="-122"/>
                </a:rPr>
                <a:t>偏移地址</a:t>
              </a:r>
              <a:r>
                <a:rPr lang="en-US" altLang="zh-CN" sz="1600" dirty="0">
                  <a:solidFill>
                    <a:schemeClr val="tx1"/>
                  </a:solidFill>
                  <a:latin typeface="黑体" panose="02010609060101010101" pitchFamily="49" charset="-122"/>
                  <a:ea typeface="黑体" panose="02010609060101010101" pitchFamily="49" charset="-122"/>
                </a:rPr>
                <a:t>16</a:t>
              </a:r>
              <a:r>
                <a:rPr lang="zh-CN" altLang="en-US" sz="1600" dirty="0">
                  <a:solidFill>
                    <a:schemeClr val="tx1"/>
                  </a:solidFill>
                  <a:latin typeface="黑体" panose="02010609060101010101" pitchFamily="49" charset="-122"/>
                  <a:ea typeface="黑体" panose="02010609060101010101" pitchFamily="49" charset="-122"/>
                </a:rPr>
                <a:t>位</a:t>
              </a:r>
            </a:p>
          </p:txBody>
        </p:sp>
        <p:sp>
          <p:nvSpPr>
            <p:cNvPr id="11" name="左箭头 10"/>
            <p:cNvSpPr/>
            <p:nvPr/>
          </p:nvSpPr>
          <p:spPr>
            <a:xfrm>
              <a:off x="4908884" y="1479883"/>
              <a:ext cx="1259305" cy="421106"/>
            </a:xfrm>
            <a:prstGeom prst="lef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latin typeface="黑体" panose="02010609060101010101" pitchFamily="49" charset="-122"/>
                  <a:ea typeface="黑体" panose="02010609060101010101" pitchFamily="49" charset="-122"/>
                </a:rPr>
                <a:t>0000</a:t>
              </a:r>
              <a:endParaRPr lang="zh-CN" altLang="en-US" sz="1600" dirty="0">
                <a:latin typeface="黑体" panose="02010609060101010101" pitchFamily="49" charset="-122"/>
                <a:ea typeface="黑体" panose="02010609060101010101" pitchFamily="49" charset="-122"/>
              </a:endParaRPr>
            </a:p>
          </p:txBody>
        </p:sp>
        <p:sp>
          <p:nvSpPr>
            <p:cNvPr id="12" name="文本框 11"/>
            <p:cNvSpPr txBox="1"/>
            <p:nvPr/>
          </p:nvSpPr>
          <p:spPr>
            <a:xfrm>
              <a:off x="5174006" y="1162505"/>
              <a:ext cx="1097869" cy="402501"/>
            </a:xfrm>
            <a:prstGeom prst="rect">
              <a:avLst/>
            </a:prstGeom>
            <a:noFill/>
          </p:spPr>
          <p:txBody>
            <a:bodyPr wrap="none" rtlCol="0">
              <a:spAutoFit/>
            </a:bodyPr>
            <a:lstStyle/>
            <a:p>
              <a:r>
                <a:rPr lang="zh-CN" altLang="en-US" sz="1600" dirty="0">
                  <a:latin typeface="黑体" panose="02010609060101010101" pitchFamily="49" charset="-122"/>
                  <a:ea typeface="黑体" panose="02010609060101010101" pitchFamily="49" charset="-122"/>
                </a:rPr>
                <a:t>左移</a:t>
              </a:r>
              <a:r>
                <a:rPr lang="en-US" altLang="zh-CN" sz="1600" dirty="0">
                  <a:latin typeface="黑体" panose="02010609060101010101" pitchFamily="49" charset="-122"/>
                  <a:ea typeface="黑体" panose="02010609060101010101" pitchFamily="49" charset="-122"/>
                </a:rPr>
                <a:t>4</a:t>
              </a:r>
              <a:r>
                <a:rPr lang="zh-CN" altLang="en-US" sz="1600" dirty="0">
                  <a:latin typeface="黑体" panose="02010609060101010101" pitchFamily="49" charset="-122"/>
                  <a:ea typeface="黑体" panose="02010609060101010101" pitchFamily="49" charset="-122"/>
                </a:rPr>
                <a:t>位</a:t>
              </a:r>
            </a:p>
          </p:txBody>
        </p:sp>
        <p:sp>
          <p:nvSpPr>
            <p:cNvPr id="13" name="矩形 12"/>
            <p:cNvSpPr/>
            <p:nvPr/>
          </p:nvSpPr>
          <p:spPr>
            <a:xfrm>
              <a:off x="2923673" y="2843461"/>
              <a:ext cx="3244516" cy="374400"/>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黑体" panose="02010609060101010101" pitchFamily="49" charset="-122"/>
                  <a:ea typeface="黑体" panose="02010609060101010101" pitchFamily="49" charset="-122"/>
                </a:rPr>
                <a:t>物理地址</a:t>
              </a:r>
              <a:r>
                <a:rPr lang="en-US" altLang="zh-CN" sz="1600" dirty="0">
                  <a:solidFill>
                    <a:schemeClr val="tx1"/>
                  </a:solidFill>
                  <a:latin typeface="黑体" panose="02010609060101010101" pitchFamily="49" charset="-122"/>
                  <a:ea typeface="黑体" panose="02010609060101010101" pitchFamily="49" charset="-122"/>
                </a:rPr>
                <a:t>20</a:t>
              </a:r>
              <a:r>
                <a:rPr lang="zh-CN" altLang="en-US" sz="1600" dirty="0">
                  <a:solidFill>
                    <a:schemeClr val="tx1"/>
                  </a:solidFill>
                  <a:latin typeface="黑体" panose="02010609060101010101" pitchFamily="49" charset="-122"/>
                  <a:ea typeface="黑体" panose="02010609060101010101" pitchFamily="49" charset="-122"/>
                </a:rPr>
                <a:t>位</a:t>
              </a:r>
            </a:p>
          </p:txBody>
        </p:sp>
        <p:cxnSp>
          <p:nvCxnSpPr>
            <p:cNvPr id="14" name="直接连接符 13"/>
            <p:cNvCxnSpPr/>
            <p:nvPr/>
          </p:nvCxnSpPr>
          <p:spPr>
            <a:xfrm>
              <a:off x="2743627" y="2586789"/>
              <a:ext cx="368166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左大括号 14"/>
            <p:cNvSpPr/>
            <p:nvPr/>
          </p:nvSpPr>
          <p:spPr>
            <a:xfrm>
              <a:off x="2529466" y="1524001"/>
              <a:ext cx="298384" cy="902368"/>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600">
                <a:latin typeface="黑体" panose="02010609060101010101" pitchFamily="49" charset="-122"/>
                <a:ea typeface="黑体" panose="02010609060101010101" pitchFamily="49" charset="-122"/>
              </a:endParaRPr>
            </a:p>
          </p:txBody>
        </p:sp>
        <p:sp>
          <p:nvSpPr>
            <p:cNvPr id="16" name="文本框 15"/>
            <p:cNvSpPr txBox="1"/>
            <p:nvPr/>
          </p:nvSpPr>
          <p:spPr>
            <a:xfrm>
              <a:off x="1436765" y="1790519"/>
              <a:ext cx="1222626" cy="402501"/>
            </a:xfrm>
            <a:prstGeom prst="rect">
              <a:avLst/>
            </a:prstGeom>
            <a:noFill/>
          </p:spPr>
          <p:txBody>
            <a:bodyPr wrap="none" rtlCol="0">
              <a:spAutoFit/>
            </a:bodyPr>
            <a:lstStyle/>
            <a:p>
              <a:r>
                <a:rPr lang="zh-CN" altLang="en-US" sz="1600" dirty="0">
                  <a:latin typeface="黑体" panose="02010609060101010101" pitchFamily="49" charset="-122"/>
                  <a:ea typeface="黑体" panose="02010609060101010101" pitchFamily="49" charset="-122"/>
                </a:rPr>
                <a:t>逻辑地址</a:t>
              </a:r>
            </a:p>
          </p:txBody>
        </p:sp>
      </p:grpSp>
    </p:spTree>
    <p:extLst>
      <p:ext uri="{BB962C8B-B14F-4D97-AF65-F5344CB8AC3E}">
        <p14:creationId xmlns:p14="http://schemas.microsoft.com/office/powerpoint/2010/main" val="533331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wipe(up)">
                                      <p:cBhvr>
                                        <p:cTn id="12" dur="5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up)">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5"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735626" y="1272412"/>
            <a:ext cx="8111812" cy="3567836"/>
          </a:xfrm>
          <a:prstGeom prst="rect">
            <a:avLst/>
          </a:prstGeom>
        </p:spPr>
        <p:txBody>
          <a:bodyPr wrap="square">
            <a:spAutoFit/>
          </a:bodyPr>
          <a:lstStyle/>
          <a:p>
            <a:pPr marL="342900" indent="-342900">
              <a:lnSpc>
                <a:spcPct val="150000"/>
              </a:lnSpc>
              <a:buFont typeface="Arial" panose="020B0604020202020204" pitchFamily="34" charset="0"/>
              <a:buChar char="•"/>
            </a:pPr>
            <a:r>
              <a:rPr lang="en-US" altLang="zh-CN" sz="2200" spc="300" dirty="0">
                <a:latin typeface="黑体" panose="02010609060101010101" pitchFamily="49" charset="-122"/>
                <a:ea typeface="黑体" panose="02010609060101010101" pitchFamily="49" charset="-122"/>
              </a:rPr>
              <a:t>CPU</a:t>
            </a:r>
            <a:r>
              <a:rPr lang="zh-CN" altLang="en-US" sz="2200" spc="300" dirty="0">
                <a:latin typeface="黑体" panose="02010609060101010101" pitchFamily="49" charset="-122"/>
                <a:ea typeface="黑体" panose="02010609060101010101" pitchFamily="49" charset="-122"/>
              </a:rPr>
              <a:t>访问（读或写）一次存储器单元或</a:t>
            </a:r>
            <a:r>
              <a:rPr lang="en-US" altLang="zh-CN" sz="2200" spc="300" dirty="0">
                <a:latin typeface="黑体" panose="02010609060101010101" pitchFamily="49" charset="-122"/>
                <a:ea typeface="黑体" panose="02010609060101010101" pitchFamily="49" charset="-122"/>
              </a:rPr>
              <a:t>I/O</a:t>
            </a:r>
            <a:r>
              <a:rPr lang="zh-CN" altLang="en-US" sz="2200" spc="300" dirty="0">
                <a:latin typeface="黑体" panose="02010609060101010101" pitchFamily="49" charset="-122"/>
                <a:ea typeface="黑体" panose="02010609060101010101" pitchFamily="49" charset="-122"/>
              </a:rPr>
              <a:t>端口所需要的时间称为一个总线周期。</a:t>
            </a:r>
          </a:p>
          <a:p>
            <a:pPr marL="342900" indent="-342900">
              <a:lnSpc>
                <a:spcPct val="150000"/>
              </a:lnSpc>
              <a:buFont typeface="Arial" panose="020B0604020202020204" pitchFamily="34" charset="0"/>
              <a:buChar char="•"/>
            </a:pPr>
            <a:r>
              <a:rPr lang="en-US" altLang="zh-CN" sz="2200" spc="300" dirty="0">
                <a:latin typeface="黑体" panose="02010609060101010101" pitchFamily="49" charset="-122"/>
                <a:ea typeface="黑体" panose="02010609060101010101" pitchFamily="49" charset="-122"/>
              </a:rPr>
              <a:t>8086/8088</a:t>
            </a:r>
            <a:r>
              <a:rPr lang="zh-CN" altLang="en-US" sz="2200" spc="300" dirty="0">
                <a:latin typeface="黑体" panose="02010609060101010101" pitchFamily="49" charset="-122"/>
                <a:ea typeface="黑体" panose="02010609060101010101" pitchFamily="49" charset="-122"/>
              </a:rPr>
              <a:t>的一个总线周期由多个时钟周期</a:t>
            </a:r>
            <a:r>
              <a:rPr lang="en-US" altLang="zh-CN" sz="2200" spc="300" dirty="0">
                <a:latin typeface="黑体" panose="02010609060101010101" pitchFamily="49" charset="-122"/>
                <a:ea typeface="黑体" panose="02010609060101010101" pitchFamily="49" charset="-122"/>
              </a:rPr>
              <a:t>T</a:t>
            </a:r>
            <a:r>
              <a:rPr lang="zh-CN" altLang="en-US" sz="2200" spc="300" dirty="0">
                <a:latin typeface="黑体" panose="02010609060101010101" pitchFamily="49" charset="-122"/>
                <a:ea typeface="黑体" panose="02010609060101010101" pitchFamily="49" charset="-122"/>
              </a:rPr>
              <a:t>组成。</a:t>
            </a:r>
            <a:endParaRPr lang="en-US" altLang="zh-CN" sz="2200" spc="300" dirty="0">
              <a:latin typeface="黑体" panose="02010609060101010101" pitchFamily="49" charset="-122"/>
              <a:ea typeface="黑体" panose="02010609060101010101" pitchFamily="49" charset="-122"/>
            </a:endParaRPr>
          </a:p>
          <a:p>
            <a:pPr marL="342900" indent="-342900">
              <a:lnSpc>
                <a:spcPct val="150000"/>
              </a:lnSpc>
              <a:buFont typeface="Arial" panose="020B0604020202020204" pitchFamily="34" charset="0"/>
              <a:buChar char="•"/>
            </a:pPr>
            <a:r>
              <a:rPr lang="zh-CN" altLang="en-US" sz="2200" spc="300" dirty="0">
                <a:latin typeface="黑体" panose="02010609060101010101" pitchFamily="49" charset="-122"/>
                <a:ea typeface="黑体" panose="02010609060101010101" pitchFamily="49" charset="-122"/>
              </a:rPr>
              <a:t>一般地，一条指令的执行需要若干个总线周期</a:t>
            </a:r>
            <a:endParaRPr lang="en-US" altLang="zh-CN" sz="2200" spc="300" dirty="0">
              <a:latin typeface="黑体" panose="02010609060101010101" pitchFamily="49" charset="-122"/>
              <a:ea typeface="黑体" panose="02010609060101010101" pitchFamily="49" charset="-122"/>
            </a:endParaRPr>
          </a:p>
          <a:p>
            <a:pPr marL="342900" indent="-342900">
              <a:lnSpc>
                <a:spcPct val="150000"/>
              </a:lnSpc>
              <a:buFont typeface="Arial" panose="020B0604020202020204" pitchFamily="34" charset="0"/>
              <a:buChar char="•"/>
            </a:pPr>
            <a:r>
              <a:rPr lang="zh-CN" altLang="en-US" sz="2200" spc="300" dirty="0">
                <a:latin typeface="黑体" panose="02010609060101010101" pitchFamily="49" charset="-122"/>
                <a:ea typeface="黑体" panose="02010609060101010101" pitchFamily="49" charset="-122"/>
              </a:rPr>
              <a:t>总线周期类别：</a:t>
            </a:r>
            <a:endParaRPr lang="en-US" altLang="zh-CN" sz="2200" spc="300" dirty="0">
              <a:latin typeface="黑体" panose="02010609060101010101" pitchFamily="49" charset="-122"/>
              <a:ea typeface="黑体" panose="02010609060101010101" pitchFamily="49" charset="-122"/>
            </a:endParaRPr>
          </a:p>
          <a:p>
            <a:pPr marL="800100" lvl="1" indent="-342900">
              <a:lnSpc>
                <a:spcPct val="150000"/>
              </a:lnSpc>
              <a:buFont typeface="Arial" panose="020B0604020202020204" pitchFamily="34" charset="0"/>
              <a:buChar char="•"/>
            </a:pPr>
            <a:r>
              <a:rPr lang="zh-CN" altLang="en-US" sz="2200" spc="300" dirty="0">
                <a:latin typeface="黑体" panose="02010609060101010101" pitchFamily="49" charset="-122"/>
                <a:ea typeface="黑体" panose="02010609060101010101" pitchFamily="49" charset="-122"/>
              </a:rPr>
              <a:t>基本总线周期</a:t>
            </a:r>
            <a:endParaRPr lang="en-US" altLang="zh-CN" sz="2200" spc="300" dirty="0">
              <a:latin typeface="黑体" panose="02010609060101010101" pitchFamily="49" charset="-122"/>
              <a:ea typeface="黑体" panose="02010609060101010101" pitchFamily="49" charset="-122"/>
            </a:endParaRPr>
          </a:p>
          <a:p>
            <a:pPr marL="800100" lvl="1" indent="-342900">
              <a:lnSpc>
                <a:spcPct val="150000"/>
              </a:lnSpc>
              <a:buFont typeface="Arial" panose="020B0604020202020204" pitchFamily="34" charset="0"/>
              <a:buChar char="•"/>
            </a:pPr>
            <a:r>
              <a:rPr lang="zh-CN" altLang="en-US" sz="2200" spc="300" dirty="0">
                <a:latin typeface="黑体" panose="02010609060101010101" pitchFamily="49" charset="-122"/>
                <a:ea typeface="黑体" panose="02010609060101010101" pitchFamily="49" charset="-122"/>
              </a:rPr>
              <a:t>扩展总线周期</a:t>
            </a:r>
            <a:endParaRPr lang="en-US" altLang="zh-CN" sz="2200" spc="300" dirty="0">
              <a:latin typeface="黑体" panose="02010609060101010101" pitchFamily="49" charset="-122"/>
              <a:ea typeface="黑体" panose="02010609060101010101" pitchFamily="49" charset="-122"/>
            </a:endParaRPr>
          </a:p>
        </p:txBody>
      </p:sp>
      <p:sp>
        <p:nvSpPr>
          <p:cNvPr id="2" name="矩形 1"/>
          <p:cNvSpPr/>
          <p:nvPr/>
        </p:nvSpPr>
        <p:spPr>
          <a:xfrm>
            <a:off x="735626" y="394685"/>
            <a:ext cx="7849003" cy="584775"/>
          </a:xfrm>
          <a:prstGeom prst="rect">
            <a:avLst/>
          </a:prstGeom>
        </p:spPr>
        <p:txBody>
          <a:bodyPr wrap="square">
            <a:spAutoFit/>
          </a:bodyPr>
          <a:lstStyle/>
          <a:p>
            <a:r>
              <a:rPr lang="zh-CN" altLang="en-US" sz="3200" spc="300" dirty="0">
                <a:solidFill>
                  <a:schemeClr val="tx1">
                    <a:lumMod val="85000"/>
                    <a:lumOff val="15000"/>
                  </a:schemeClr>
                </a:solidFill>
                <a:latin typeface="微软雅黑" panose="020B0503020204020204" pitchFamily="34" charset="-122"/>
                <a:ea typeface="微软雅黑" panose="020B0503020204020204" pitchFamily="34" charset="-122"/>
                <a:cs typeface="Helvetica" panose="020B0604020202020204" pitchFamily="34" charset="0"/>
              </a:rPr>
              <a:t>总线周期</a:t>
            </a:r>
          </a:p>
        </p:txBody>
      </p:sp>
    </p:spTree>
    <p:extLst>
      <p:ext uri="{BB962C8B-B14F-4D97-AF65-F5344CB8AC3E}">
        <p14:creationId xmlns:p14="http://schemas.microsoft.com/office/powerpoint/2010/main" val="4086005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735626" y="1272412"/>
            <a:ext cx="8111812" cy="2552174"/>
          </a:xfrm>
          <a:prstGeom prst="rect">
            <a:avLst/>
          </a:prstGeom>
        </p:spPr>
        <p:txBody>
          <a:bodyPr wrap="square">
            <a:spAutoFit/>
          </a:bodyPr>
          <a:lstStyle/>
          <a:p>
            <a:pPr marL="342900" indent="-342900">
              <a:lnSpc>
                <a:spcPct val="150000"/>
              </a:lnSpc>
              <a:buFont typeface="Arial" panose="020B0604020202020204" pitchFamily="34" charset="0"/>
              <a:buChar char="•"/>
            </a:pPr>
            <a:r>
              <a:rPr lang="zh-CN" altLang="en-US" sz="2200" spc="300" dirty="0">
                <a:latin typeface="黑体" panose="02010609060101010101" pitchFamily="49" charset="-122"/>
                <a:ea typeface="黑体" panose="02010609060101010101" pitchFamily="49" charset="-122"/>
              </a:rPr>
              <a:t>由</a:t>
            </a:r>
            <a:r>
              <a:rPr lang="en-US" altLang="zh-CN" sz="2200" spc="300" dirty="0">
                <a:latin typeface="黑体" panose="02010609060101010101" pitchFamily="49" charset="-122"/>
                <a:ea typeface="黑体" panose="02010609060101010101" pitchFamily="49" charset="-122"/>
              </a:rPr>
              <a:t>4</a:t>
            </a:r>
            <a:r>
              <a:rPr lang="zh-CN" altLang="en-US" sz="2200" spc="300" dirty="0">
                <a:latin typeface="黑体" panose="02010609060101010101" pitchFamily="49" charset="-122"/>
                <a:ea typeface="黑体" panose="02010609060101010101" pitchFamily="49" charset="-122"/>
              </a:rPr>
              <a:t>个时钟周期组成，分别称为</a:t>
            </a:r>
            <a:r>
              <a:rPr lang="en-US" altLang="zh-CN" sz="2200" spc="300" dirty="0">
                <a:latin typeface="黑体" panose="02010609060101010101" pitchFamily="49" charset="-122"/>
                <a:ea typeface="黑体" panose="02010609060101010101" pitchFamily="49" charset="-122"/>
              </a:rPr>
              <a:t>T1,T2,T3,T4</a:t>
            </a:r>
            <a:r>
              <a:rPr lang="zh-CN" altLang="en-US" sz="2200" spc="300" dirty="0">
                <a:latin typeface="黑体" panose="02010609060101010101" pitchFamily="49" charset="-122"/>
                <a:ea typeface="黑体" panose="02010609060101010101" pitchFamily="49" charset="-122"/>
              </a:rPr>
              <a:t>。</a:t>
            </a:r>
            <a:endParaRPr lang="en-US" altLang="zh-CN" sz="2200" spc="300" dirty="0">
              <a:latin typeface="黑体" panose="02010609060101010101" pitchFamily="49" charset="-122"/>
              <a:ea typeface="黑体" panose="02010609060101010101" pitchFamily="49" charset="-122"/>
            </a:endParaRPr>
          </a:p>
          <a:p>
            <a:pPr marL="342900" indent="-342900">
              <a:lnSpc>
                <a:spcPct val="150000"/>
              </a:lnSpc>
              <a:buFont typeface="Arial" panose="020B0604020202020204" pitchFamily="34" charset="0"/>
              <a:buChar char="•"/>
            </a:pPr>
            <a:r>
              <a:rPr lang="zh-CN" altLang="en-US" sz="2200" spc="300" dirty="0">
                <a:latin typeface="黑体" panose="02010609060101010101" pitchFamily="49" charset="-122"/>
                <a:ea typeface="黑体" panose="02010609060101010101" pitchFamily="49" charset="-122"/>
              </a:rPr>
              <a:t>正常情况下，</a:t>
            </a:r>
            <a:r>
              <a:rPr lang="en-US" altLang="zh-CN" sz="2200" spc="300" dirty="0">
                <a:latin typeface="黑体" panose="02010609060101010101" pitchFamily="49" charset="-122"/>
                <a:ea typeface="黑体" panose="02010609060101010101" pitchFamily="49" charset="-122"/>
              </a:rPr>
              <a:t>CPU</a:t>
            </a:r>
            <a:r>
              <a:rPr lang="zh-CN" altLang="en-US" sz="2200" spc="300" dirty="0">
                <a:latin typeface="黑体" panose="02010609060101010101" pitchFamily="49" charset="-122"/>
                <a:ea typeface="黑体" panose="02010609060101010101" pitchFamily="49" charset="-122"/>
              </a:rPr>
              <a:t>对存储器或</a:t>
            </a:r>
            <a:r>
              <a:rPr lang="en-US" altLang="zh-CN" sz="2200" spc="300" dirty="0">
                <a:latin typeface="黑体" panose="02010609060101010101" pitchFamily="49" charset="-122"/>
                <a:ea typeface="黑体" panose="02010609060101010101" pitchFamily="49" charset="-122"/>
              </a:rPr>
              <a:t>I/O</a:t>
            </a:r>
            <a:r>
              <a:rPr lang="zh-CN" altLang="en-US" sz="2200" spc="300" dirty="0">
                <a:latin typeface="黑体" panose="02010609060101010101" pitchFamily="49" charset="-122"/>
                <a:ea typeface="黑体" panose="02010609060101010101" pitchFamily="49" charset="-122"/>
              </a:rPr>
              <a:t>端口的一次读写操作只需要一个基本总线周期。</a:t>
            </a:r>
            <a:endParaRPr lang="en-US" altLang="zh-CN" sz="2200" spc="300" dirty="0">
              <a:latin typeface="黑体" panose="02010609060101010101" pitchFamily="49" charset="-122"/>
              <a:ea typeface="黑体" panose="02010609060101010101" pitchFamily="49" charset="-122"/>
            </a:endParaRPr>
          </a:p>
          <a:p>
            <a:pPr marL="800100" lvl="1" indent="-342900">
              <a:lnSpc>
                <a:spcPct val="150000"/>
              </a:lnSpc>
              <a:buFont typeface="Arial" panose="020B0604020202020204" pitchFamily="34" charset="0"/>
              <a:buChar char="•"/>
            </a:pPr>
            <a:r>
              <a:rPr lang="zh-CN" altLang="en-US" sz="2200" spc="300" dirty="0">
                <a:latin typeface="黑体" panose="02010609060101010101" pitchFamily="49" charset="-122"/>
                <a:ea typeface="黑体" panose="02010609060101010101" pitchFamily="49" charset="-122"/>
              </a:rPr>
              <a:t>读总线周期</a:t>
            </a:r>
            <a:endParaRPr lang="en-US" altLang="zh-CN" sz="2200" spc="300" dirty="0">
              <a:latin typeface="黑体" panose="02010609060101010101" pitchFamily="49" charset="-122"/>
              <a:ea typeface="黑体" panose="02010609060101010101" pitchFamily="49" charset="-122"/>
            </a:endParaRPr>
          </a:p>
          <a:p>
            <a:pPr marL="800100" lvl="1" indent="-342900">
              <a:lnSpc>
                <a:spcPct val="150000"/>
              </a:lnSpc>
              <a:buFont typeface="Arial" panose="020B0604020202020204" pitchFamily="34" charset="0"/>
              <a:buChar char="•"/>
            </a:pPr>
            <a:r>
              <a:rPr lang="zh-CN" altLang="en-US" sz="2200" spc="300" dirty="0">
                <a:latin typeface="黑体" panose="02010609060101010101" pitchFamily="49" charset="-122"/>
                <a:ea typeface="黑体" panose="02010609060101010101" pitchFamily="49" charset="-122"/>
              </a:rPr>
              <a:t>写总线周期</a:t>
            </a:r>
            <a:endParaRPr lang="en-US" altLang="zh-CN" sz="2200" spc="300" dirty="0">
              <a:latin typeface="黑体" panose="02010609060101010101" pitchFamily="49" charset="-122"/>
              <a:ea typeface="黑体" panose="02010609060101010101" pitchFamily="49" charset="-122"/>
            </a:endParaRPr>
          </a:p>
        </p:txBody>
      </p:sp>
      <p:sp>
        <p:nvSpPr>
          <p:cNvPr id="2" name="矩形 1"/>
          <p:cNvSpPr/>
          <p:nvPr/>
        </p:nvSpPr>
        <p:spPr>
          <a:xfrm>
            <a:off x="735626" y="394685"/>
            <a:ext cx="7849003" cy="584775"/>
          </a:xfrm>
          <a:prstGeom prst="rect">
            <a:avLst/>
          </a:prstGeom>
        </p:spPr>
        <p:txBody>
          <a:bodyPr wrap="square">
            <a:spAutoFit/>
          </a:bodyPr>
          <a:lstStyle/>
          <a:p>
            <a:r>
              <a:rPr lang="zh-CN" altLang="en-US" sz="3200" spc="300" dirty="0">
                <a:solidFill>
                  <a:schemeClr val="tx1">
                    <a:lumMod val="85000"/>
                    <a:lumOff val="15000"/>
                  </a:schemeClr>
                </a:solidFill>
                <a:latin typeface="微软雅黑" panose="020B0503020204020204" pitchFamily="34" charset="-122"/>
                <a:ea typeface="微软雅黑" panose="020B0503020204020204" pitchFamily="34" charset="-122"/>
                <a:cs typeface="Helvetica" panose="020B0604020202020204" pitchFamily="34" charset="0"/>
              </a:rPr>
              <a:t>基本总线周期</a:t>
            </a:r>
          </a:p>
        </p:txBody>
      </p:sp>
    </p:spTree>
    <p:extLst>
      <p:ext uri="{BB962C8B-B14F-4D97-AF65-F5344CB8AC3E}">
        <p14:creationId xmlns:p14="http://schemas.microsoft.com/office/powerpoint/2010/main" val="3612939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735626" y="1272412"/>
            <a:ext cx="8111812" cy="4075668"/>
          </a:xfrm>
          <a:prstGeom prst="rect">
            <a:avLst/>
          </a:prstGeom>
        </p:spPr>
        <p:txBody>
          <a:bodyPr wrap="square">
            <a:spAutoFit/>
          </a:bodyPr>
          <a:lstStyle/>
          <a:p>
            <a:pPr>
              <a:lnSpc>
                <a:spcPct val="150000"/>
              </a:lnSpc>
            </a:pPr>
            <a:r>
              <a:rPr lang="zh-CN" altLang="en-US" sz="2200" spc="300" dirty="0">
                <a:latin typeface="黑体" panose="02010609060101010101" pitchFamily="49" charset="-122"/>
                <a:ea typeface="黑体" panose="02010609060101010101" pitchFamily="49" charset="-122"/>
              </a:rPr>
              <a:t>（</a:t>
            </a:r>
            <a:r>
              <a:rPr lang="en-US" altLang="zh-CN" sz="2200" spc="300" dirty="0">
                <a:latin typeface="黑体" panose="02010609060101010101" pitchFamily="49" charset="-122"/>
                <a:ea typeface="黑体" panose="02010609060101010101" pitchFamily="49" charset="-122"/>
              </a:rPr>
              <a:t>1</a:t>
            </a:r>
            <a:r>
              <a:rPr lang="zh-CN" altLang="en-US" sz="2200" spc="300" dirty="0">
                <a:latin typeface="黑体" panose="02010609060101010101" pitchFamily="49" charset="-122"/>
                <a:ea typeface="黑体" panose="02010609060101010101" pitchFamily="49" charset="-122"/>
              </a:rPr>
              <a:t>）等待周期</a:t>
            </a:r>
            <a:r>
              <a:rPr lang="en-US" altLang="zh-CN" sz="2200" spc="300" dirty="0">
                <a:latin typeface="黑体" panose="02010609060101010101" pitchFamily="49" charset="-122"/>
                <a:ea typeface="黑体" panose="02010609060101010101" pitchFamily="49" charset="-122"/>
              </a:rPr>
              <a:t>Tw</a:t>
            </a:r>
          </a:p>
          <a:p>
            <a:pPr>
              <a:lnSpc>
                <a:spcPct val="150000"/>
              </a:lnSpc>
            </a:pPr>
            <a:r>
              <a:rPr lang="zh-CN" altLang="en-US" sz="2200" spc="300" dirty="0">
                <a:latin typeface="黑体" panose="02010609060101010101" pitchFamily="49" charset="-122"/>
                <a:ea typeface="黑体" panose="02010609060101010101" pitchFamily="49" charset="-122"/>
              </a:rPr>
              <a:t>如果存储器或</a:t>
            </a:r>
            <a:r>
              <a:rPr lang="en-US" altLang="zh-CN" sz="2200" spc="300" dirty="0">
                <a:latin typeface="黑体" panose="02010609060101010101" pitchFamily="49" charset="-122"/>
                <a:ea typeface="黑体" panose="02010609060101010101" pitchFamily="49" charset="-122"/>
              </a:rPr>
              <a:t>I/O</a:t>
            </a:r>
            <a:r>
              <a:rPr lang="zh-CN" altLang="en-US" sz="2200" spc="300" dirty="0">
                <a:latin typeface="黑体" panose="02010609060101010101" pitchFamily="49" charset="-122"/>
                <a:ea typeface="黑体" panose="02010609060101010101" pitchFamily="49" charset="-122"/>
              </a:rPr>
              <a:t>端口的存取速度小于</a:t>
            </a:r>
            <a:r>
              <a:rPr lang="en-US" altLang="zh-CN" sz="2200" spc="300" dirty="0">
                <a:latin typeface="黑体" panose="02010609060101010101" pitchFamily="49" charset="-122"/>
                <a:ea typeface="黑体" panose="02010609060101010101" pitchFamily="49" charset="-122"/>
              </a:rPr>
              <a:t>CPU</a:t>
            </a:r>
            <a:r>
              <a:rPr lang="zh-CN" altLang="en-US" sz="2200" spc="300" dirty="0">
                <a:latin typeface="黑体" panose="02010609060101010101" pitchFamily="49" charset="-122"/>
                <a:ea typeface="黑体" panose="02010609060101010101" pitchFamily="49" charset="-122"/>
              </a:rPr>
              <a:t>的读写速度，则应在</a:t>
            </a:r>
            <a:r>
              <a:rPr lang="en-US" altLang="zh-CN" sz="2200" spc="300" dirty="0">
                <a:latin typeface="黑体" panose="02010609060101010101" pitchFamily="49" charset="-122"/>
                <a:ea typeface="黑体" panose="02010609060101010101" pitchFamily="49" charset="-122"/>
              </a:rPr>
              <a:t>T3</a:t>
            </a:r>
            <a:r>
              <a:rPr lang="zh-CN" altLang="en-US" sz="2200" spc="300" dirty="0">
                <a:latin typeface="黑体" panose="02010609060101010101" pitchFamily="49" charset="-122"/>
                <a:ea typeface="黑体" panose="02010609060101010101" pitchFamily="49" charset="-122"/>
              </a:rPr>
              <a:t>状态通过</a:t>
            </a:r>
            <a:r>
              <a:rPr lang="en-US" altLang="zh-CN" sz="2200" spc="300" dirty="0">
                <a:latin typeface="黑体" panose="02010609060101010101" pitchFamily="49" charset="-122"/>
                <a:ea typeface="黑体" panose="02010609060101010101" pitchFamily="49" charset="-122"/>
              </a:rPr>
              <a:t>8284</a:t>
            </a:r>
            <a:r>
              <a:rPr lang="zh-CN" altLang="en-US" sz="2200" spc="300" dirty="0">
                <a:latin typeface="黑体" panose="02010609060101010101" pitchFamily="49" charset="-122"/>
                <a:ea typeface="黑体" panose="02010609060101010101" pitchFamily="49" charset="-122"/>
              </a:rPr>
              <a:t>向</a:t>
            </a:r>
            <a:r>
              <a:rPr lang="en-US" altLang="zh-CN" sz="2200" spc="300" dirty="0">
                <a:latin typeface="黑体" panose="02010609060101010101" pitchFamily="49" charset="-122"/>
                <a:ea typeface="黑体" panose="02010609060101010101" pitchFamily="49" charset="-122"/>
              </a:rPr>
              <a:t>CPU</a:t>
            </a:r>
            <a:r>
              <a:rPr lang="zh-CN" altLang="en-US" sz="2200" spc="300" dirty="0">
                <a:latin typeface="黑体" panose="02010609060101010101" pitchFamily="49" charset="-122"/>
                <a:ea typeface="黑体" panose="02010609060101010101" pitchFamily="49" charset="-122"/>
              </a:rPr>
              <a:t>的</a:t>
            </a:r>
            <a:r>
              <a:rPr lang="en-US" altLang="zh-CN" sz="2200" spc="300" dirty="0">
                <a:latin typeface="黑体" panose="02010609060101010101" pitchFamily="49" charset="-122"/>
                <a:ea typeface="黑体" panose="02010609060101010101" pitchFamily="49" charset="-122"/>
              </a:rPr>
              <a:t>READY</a:t>
            </a:r>
            <a:r>
              <a:rPr lang="zh-CN" altLang="en-US" sz="2200" spc="300" dirty="0">
                <a:latin typeface="黑体" panose="02010609060101010101" pitchFamily="49" charset="-122"/>
                <a:ea typeface="黑体" panose="02010609060101010101" pitchFamily="49" charset="-122"/>
              </a:rPr>
              <a:t>端口发送一个低电平，</a:t>
            </a:r>
            <a:r>
              <a:rPr lang="en-US" altLang="zh-CN" sz="2200" spc="300" dirty="0">
                <a:latin typeface="黑体" panose="02010609060101010101" pitchFamily="49" charset="-122"/>
                <a:ea typeface="黑体" panose="02010609060101010101" pitchFamily="49" charset="-122"/>
              </a:rPr>
              <a:t>CPU</a:t>
            </a:r>
            <a:r>
              <a:rPr lang="zh-CN" altLang="en-US" sz="2200" spc="300" dirty="0">
                <a:latin typeface="黑体" panose="02010609060101010101" pitchFamily="49" charset="-122"/>
                <a:ea typeface="黑体" panose="02010609060101010101" pitchFamily="49" charset="-122"/>
              </a:rPr>
              <a:t>检测到此低电平后，在</a:t>
            </a:r>
            <a:r>
              <a:rPr lang="en-US" altLang="zh-CN" sz="2200" spc="300" dirty="0">
                <a:latin typeface="黑体" panose="02010609060101010101" pitchFamily="49" charset="-122"/>
                <a:ea typeface="黑体" panose="02010609060101010101" pitchFamily="49" charset="-122"/>
              </a:rPr>
              <a:t>T3</a:t>
            </a:r>
            <a:r>
              <a:rPr lang="zh-CN" altLang="en-US" sz="2200" spc="300" dirty="0">
                <a:latin typeface="黑体" panose="02010609060101010101" pitchFamily="49" charset="-122"/>
                <a:ea typeface="黑体" panose="02010609060101010101" pitchFamily="49" charset="-122"/>
              </a:rPr>
              <a:t>后插入若干个</a:t>
            </a:r>
            <a:r>
              <a:rPr lang="en-US" altLang="zh-CN" sz="2200" spc="300" dirty="0">
                <a:latin typeface="黑体" panose="02010609060101010101" pitchFamily="49" charset="-122"/>
                <a:ea typeface="黑体" panose="02010609060101010101" pitchFamily="49" charset="-122"/>
              </a:rPr>
              <a:t>Tw</a:t>
            </a:r>
            <a:r>
              <a:rPr lang="zh-CN" altLang="en-US" sz="2200" spc="300" dirty="0">
                <a:latin typeface="黑体" panose="02010609060101010101" pitchFamily="49" charset="-122"/>
                <a:ea typeface="黑体" panose="02010609060101010101" pitchFamily="49" charset="-122"/>
              </a:rPr>
              <a:t>，延长总线周期的时间。在</a:t>
            </a:r>
            <a:r>
              <a:rPr lang="en-US" altLang="zh-CN" sz="2200" spc="300" dirty="0">
                <a:latin typeface="黑体" panose="02010609060101010101" pitchFamily="49" charset="-122"/>
                <a:ea typeface="黑体" panose="02010609060101010101" pitchFamily="49" charset="-122"/>
              </a:rPr>
              <a:t>Tw</a:t>
            </a:r>
            <a:r>
              <a:rPr lang="zh-CN" altLang="en-US" sz="2200" spc="300" dirty="0">
                <a:latin typeface="黑体" panose="02010609060101010101" pitchFamily="49" charset="-122"/>
                <a:ea typeface="黑体" panose="02010609060101010101" pitchFamily="49" charset="-122"/>
              </a:rPr>
              <a:t>内，数据及控制信号保持不变。</a:t>
            </a:r>
            <a:endParaRPr lang="en-US" altLang="zh-CN" sz="2200" spc="300" dirty="0">
              <a:latin typeface="黑体" panose="02010609060101010101" pitchFamily="49" charset="-122"/>
              <a:ea typeface="黑体" panose="02010609060101010101" pitchFamily="49" charset="-122"/>
            </a:endParaRPr>
          </a:p>
          <a:p>
            <a:pPr>
              <a:lnSpc>
                <a:spcPct val="150000"/>
              </a:lnSpc>
            </a:pPr>
            <a:endParaRPr lang="en-US" altLang="zh-CN" sz="2200" spc="300" dirty="0">
              <a:latin typeface="黑体" panose="02010609060101010101" pitchFamily="49" charset="-122"/>
              <a:ea typeface="黑体" panose="02010609060101010101" pitchFamily="49" charset="-122"/>
            </a:endParaRPr>
          </a:p>
          <a:p>
            <a:pPr>
              <a:lnSpc>
                <a:spcPct val="150000"/>
              </a:lnSpc>
            </a:pPr>
            <a:r>
              <a:rPr lang="en-US" altLang="zh-CN" sz="2200" spc="300" dirty="0">
                <a:latin typeface="黑体" panose="02010609060101010101" pitchFamily="49" charset="-122"/>
                <a:ea typeface="黑体" panose="02010609060101010101" pitchFamily="49" charset="-122"/>
              </a:rPr>
              <a:t>CPU</a:t>
            </a:r>
            <a:r>
              <a:rPr lang="zh-CN" altLang="en-US" sz="2200" spc="300" dirty="0">
                <a:latin typeface="黑体" panose="02010609060101010101" pitchFamily="49" charset="-122"/>
                <a:ea typeface="黑体" panose="02010609060101010101" pitchFamily="49" charset="-122"/>
              </a:rPr>
              <a:t>在每个</a:t>
            </a:r>
            <a:r>
              <a:rPr lang="en-US" altLang="zh-CN" sz="2200" spc="300" dirty="0">
                <a:latin typeface="黑体" panose="02010609060101010101" pitchFamily="49" charset="-122"/>
                <a:ea typeface="黑体" panose="02010609060101010101" pitchFamily="49" charset="-122"/>
              </a:rPr>
              <a:t>Tw</a:t>
            </a:r>
            <a:r>
              <a:rPr lang="zh-CN" altLang="en-US" sz="2200" spc="300" dirty="0">
                <a:latin typeface="黑体" panose="02010609060101010101" pitchFamily="49" charset="-122"/>
                <a:ea typeface="黑体" panose="02010609060101010101" pitchFamily="49" charset="-122"/>
              </a:rPr>
              <a:t>都检测</a:t>
            </a:r>
            <a:r>
              <a:rPr lang="en-US" altLang="zh-CN" sz="2200" spc="300" dirty="0">
                <a:latin typeface="黑体" panose="02010609060101010101" pitchFamily="49" charset="-122"/>
                <a:ea typeface="黑体" panose="02010609060101010101" pitchFamily="49" charset="-122"/>
              </a:rPr>
              <a:t>READY</a:t>
            </a:r>
            <a:r>
              <a:rPr lang="zh-CN" altLang="en-US" sz="2200" spc="300" dirty="0">
                <a:latin typeface="黑体" panose="02010609060101010101" pitchFamily="49" charset="-122"/>
                <a:ea typeface="黑体" panose="02010609060101010101" pitchFamily="49" charset="-122"/>
              </a:rPr>
              <a:t>信号，直到</a:t>
            </a:r>
            <a:r>
              <a:rPr lang="en-US" altLang="zh-CN" sz="2200" spc="300" dirty="0">
                <a:latin typeface="黑体" panose="02010609060101010101" pitchFamily="49" charset="-122"/>
                <a:ea typeface="黑体" panose="02010609060101010101" pitchFamily="49" charset="-122"/>
              </a:rPr>
              <a:t>READY</a:t>
            </a:r>
            <a:r>
              <a:rPr lang="zh-CN" altLang="en-US" sz="2200" spc="300" dirty="0">
                <a:latin typeface="黑体" panose="02010609060101010101" pitchFamily="49" charset="-122"/>
                <a:ea typeface="黑体" panose="02010609060101010101" pitchFamily="49" charset="-122"/>
              </a:rPr>
              <a:t>有效，才结束等待周期进入</a:t>
            </a:r>
            <a:r>
              <a:rPr lang="en-US" altLang="zh-CN" sz="2200" spc="300" dirty="0">
                <a:latin typeface="黑体" panose="02010609060101010101" pitchFamily="49" charset="-122"/>
                <a:ea typeface="黑体" panose="02010609060101010101" pitchFamily="49" charset="-122"/>
              </a:rPr>
              <a:t>T4</a:t>
            </a:r>
            <a:r>
              <a:rPr lang="zh-CN" altLang="en-US" sz="2200" spc="300" dirty="0">
                <a:latin typeface="黑体" panose="02010609060101010101" pitchFamily="49" charset="-122"/>
                <a:ea typeface="黑体" panose="02010609060101010101" pitchFamily="49" charset="-122"/>
              </a:rPr>
              <a:t>状态，完成数据读写。</a:t>
            </a:r>
            <a:endParaRPr lang="en-US" altLang="zh-CN" sz="2200" spc="300" dirty="0">
              <a:latin typeface="黑体" panose="02010609060101010101" pitchFamily="49" charset="-122"/>
              <a:ea typeface="黑体" panose="02010609060101010101" pitchFamily="49" charset="-122"/>
            </a:endParaRPr>
          </a:p>
        </p:txBody>
      </p:sp>
      <p:sp>
        <p:nvSpPr>
          <p:cNvPr id="2" name="矩形 1"/>
          <p:cNvSpPr/>
          <p:nvPr/>
        </p:nvSpPr>
        <p:spPr>
          <a:xfrm>
            <a:off x="735626" y="394685"/>
            <a:ext cx="7849003" cy="584775"/>
          </a:xfrm>
          <a:prstGeom prst="rect">
            <a:avLst/>
          </a:prstGeom>
        </p:spPr>
        <p:txBody>
          <a:bodyPr wrap="square">
            <a:spAutoFit/>
          </a:bodyPr>
          <a:lstStyle/>
          <a:p>
            <a:r>
              <a:rPr lang="zh-CN" altLang="en-US" sz="3200" spc="300" dirty="0">
                <a:solidFill>
                  <a:schemeClr val="tx1">
                    <a:lumMod val="85000"/>
                    <a:lumOff val="15000"/>
                  </a:schemeClr>
                </a:solidFill>
                <a:latin typeface="微软雅黑" panose="020B0503020204020204" pitchFamily="34" charset="-122"/>
                <a:ea typeface="微软雅黑" panose="020B0503020204020204" pitchFamily="34" charset="-122"/>
                <a:cs typeface="Helvetica" panose="020B0604020202020204" pitchFamily="34" charset="0"/>
              </a:rPr>
              <a:t>扩展总线周期</a:t>
            </a:r>
          </a:p>
        </p:txBody>
      </p:sp>
    </p:spTree>
    <p:extLst>
      <p:ext uri="{BB962C8B-B14F-4D97-AF65-F5344CB8AC3E}">
        <p14:creationId xmlns:p14="http://schemas.microsoft.com/office/powerpoint/2010/main" val="1751283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735626" y="1272412"/>
            <a:ext cx="8111812" cy="3060005"/>
          </a:xfrm>
          <a:prstGeom prst="rect">
            <a:avLst/>
          </a:prstGeom>
        </p:spPr>
        <p:txBody>
          <a:bodyPr wrap="square">
            <a:spAutoFit/>
          </a:bodyPr>
          <a:lstStyle/>
          <a:p>
            <a:pPr>
              <a:lnSpc>
                <a:spcPct val="150000"/>
              </a:lnSpc>
            </a:pPr>
            <a:r>
              <a:rPr lang="zh-CN" altLang="en-US" sz="2200" spc="300" dirty="0">
                <a:latin typeface="黑体" panose="02010609060101010101" pitchFamily="49" charset="-122"/>
                <a:ea typeface="黑体" panose="02010609060101010101" pitchFamily="49" charset="-122"/>
              </a:rPr>
              <a:t>（</a:t>
            </a:r>
            <a:r>
              <a:rPr lang="en-US" altLang="zh-CN" sz="2200" spc="300" dirty="0">
                <a:latin typeface="黑体" panose="02010609060101010101" pitchFamily="49" charset="-122"/>
                <a:ea typeface="黑体" panose="02010609060101010101" pitchFamily="49" charset="-122"/>
              </a:rPr>
              <a:t>2</a:t>
            </a:r>
            <a:r>
              <a:rPr lang="zh-CN" altLang="en-US" sz="2200" spc="300" dirty="0">
                <a:latin typeface="黑体" panose="02010609060101010101" pitchFamily="49" charset="-122"/>
                <a:ea typeface="黑体" panose="02010609060101010101" pitchFamily="49" charset="-122"/>
              </a:rPr>
              <a:t>）空闲周期</a:t>
            </a:r>
            <a:r>
              <a:rPr lang="en-US" altLang="zh-CN" sz="2200" spc="300" dirty="0">
                <a:latin typeface="黑体" panose="02010609060101010101" pitchFamily="49" charset="-122"/>
                <a:ea typeface="黑体" panose="02010609060101010101" pitchFamily="49" charset="-122"/>
              </a:rPr>
              <a:t>TI</a:t>
            </a:r>
          </a:p>
          <a:p>
            <a:pPr>
              <a:lnSpc>
                <a:spcPct val="150000"/>
              </a:lnSpc>
            </a:pPr>
            <a:r>
              <a:rPr lang="zh-CN" altLang="en-US" sz="2200" spc="300" dirty="0">
                <a:latin typeface="黑体" panose="02010609060101010101" pitchFamily="49" charset="-122"/>
                <a:ea typeface="黑体" panose="02010609060101010101" pitchFamily="49" charset="-122"/>
              </a:rPr>
              <a:t>若当前没有</a:t>
            </a:r>
            <a:r>
              <a:rPr lang="en-US" altLang="zh-CN" sz="2200" spc="300" dirty="0">
                <a:latin typeface="黑体" panose="02010609060101010101" pitchFamily="49" charset="-122"/>
                <a:ea typeface="黑体" panose="02010609060101010101" pitchFamily="49" charset="-122"/>
              </a:rPr>
              <a:t>BIU</a:t>
            </a:r>
            <a:r>
              <a:rPr lang="zh-CN" altLang="en-US" sz="2200" spc="300" dirty="0">
                <a:latin typeface="黑体" panose="02010609060101010101" pitchFamily="49" charset="-122"/>
                <a:ea typeface="黑体" panose="02010609060101010101" pitchFamily="49" charset="-122"/>
              </a:rPr>
              <a:t>操作，系统总线处于空闲状态，此时即执行空闲周期</a:t>
            </a:r>
            <a:r>
              <a:rPr lang="en-US" altLang="zh-CN" sz="2200" spc="300" dirty="0">
                <a:latin typeface="黑体" panose="02010609060101010101" pitchFamily="49" charset="-122"/>
                <a:ea typeface="黑体" panose="02010609060101010101" pitchFamily="49" charset="-122"/>
              </a:rPr>
              <a:t>TI</a:t>
            </a:r>
            <a:r>
              <a:rPr lang="zh-CN" altLang="en-US" sz="2200" spc="300" dirty="0">
                <a:latin typeface="黑体" panose="02010609060101010101" pitchFamily="49" charset="-122"/>
                <a:ea typeface="黑体" panose="02010609060101010101" pitchFamily="49" charset="-122"/>
              </a:rPr>
              <a:t>。</a:t>
            </a:r>
            <a:endParaRPr lang="en-US" altLang="zh-CN" sz="2200" spc="300" dirty="0">
              <a:latin typeface="黑体" panose="02010609060101010101" pitchFamily="49" charset="-122"/>
              <a:ea typeface="黑体" panose="02010609060101010101" pitchFamily="49" charset="-122"/>
            </a:endParaRPr>
          </a:p>
          <a:p>
            <a:pPr>
              <a:lnSpc>
                <a:spcPct val="150000"/>
              </a:lnSpc>
            </a:pPr>
            <a:endParaRPr lang="en-US" altLang="zh-CN" sz="2200" spc="300" dirty="0">
              <a:latin typeface="黑体" panose="02010609060101010101" pitchFamily="49" charset="-122"/>
              <a:ea typeface="黑体" panose="02010609060101010101" pitchFamily="49" charset="-122"/>
            </a:endParaRPr>
          </a:p>
          <a:p>
            <a:pPr>
              <a:lnSpc>
                <a:spcPct val="150000"/>
              </a:lnSpc>
            </a:pPr>
            <a:r>
              <a:rPr lang="en-US" altLang="zh-CN" sz="2200" spc="300" dirty="0">
                <a:latin typeface="黑体" panose="02010609060101010101" pitchFamily="49" charset="-122"/>
                <a:ea typeface="黑体" panose="02010609060101010101" pitchFamily="49" charset="-122"/>
              </a:rPr>
              <a:t>TI</a:t>
            </a:r>
            <a:r>
              <a:rPr lang="zh-CN" altLang="en-US" sz="2200" spc="300" dirty="0">
                <a:latin typeface="黑体" panose="02010609060101010101" pitchFamily="49" charset="-122"/>
                <a:ea typeface="黑体" panose="02010609060101010101" pitchFamily="49" charset="-122"/>
              </a:rPr>
              <a:t>包含</a:t>
            </a:r>
            <a:r>
              <a:rPr lang="en-US" altLang="zh-CN" sz="2200" spc="300" dirty="0">
                <a:latin typeface="黑体" panose="02010609060101010101" pitchFamily="49" charset="-122"/>
                <a:ea typeface="黑体" panose="02010609060101010101" pitchFamily="49" charset="-122"/>
              </a:rPr>
              <a:t>1</a:t>
            </a:r>
            <a:r>
              <a:rPr lang="zh-CN" altLang="en-US" sz="2200" spc="300" dirty="0">
                <a:latin typeface="黑体" panose="02010609060101010101" pitchFamily="49" charset="-122"/>
                <a:ea typeface="黑体" panose="02010609060101010101" pitchFamily="49" charset="-122"/>
              </a:rPr>
              <a:t>个或多个时钟周期，若</a:t>
            </a:r>
            <a:r>
              <a:rPr lang="en-US" altLang="zh-CN" sz="2200" spc="300" dirty="0">
                <a:latin typeface="黑体" panose="02010609060101010101" pitchFamily="49" charset="-122"/>
                <a:ea typeface="黑体" panose="02010609060101010101" pitchFamily="49" charset="-122"/>
              </a:rPr>
              <a:t>BIU</a:t>
            </a:r>
            <a:r>
              <a:rPr lang="zh-CN" altLang="en-US" sz="2200" spc="300" dirty="0">
                <a:latin typeface="黑体" panose="02010609060101010101" pitchFamily="49" charset="-122"/>
                <a:ea typeface="黑体" panose="02010609060101010101" pitchFamily="49" charset="-122"/>
              </a:rPr>
              <a:t>又需对总线进行操作，则结束空闲周期。</a:t>
            </a:r>
            <a:endParaRPr lang="en-US" altLang="zh-CN" sz="2200" spc="300" dirty="0">
              <a:latin typeface="黑体" panose="02010609060101010101" pitchFamily="49" charset="-122"/>
              <a:ea typeface="黑体" panose="02010609060101010101" pitchFamily="49" charset="-122"/>
            </a:endParaRPr>
          </a:p>
        </p:txBody>
      </p:sp>
      <p:sp>
        <p:nvSpPr>
          <p:cNvPr id="2" name="矩形 1"/>
          <p:cNvSpPr/>
          <p:nvPr/>
        </p:nvSpPr>
        <p:spPr>
          <a:xfrm>
            <a:off x="735626" y="394685"/>
            <a:ext cx="7849003" cy="584775"/>
          </a:xfrm>
          <a:prstGeom prst="rect">
            <a:avLst/>
          </a:prstGeom>
        </p:spPr>
        <p:txBody>
          <a:bodyPr wrap="square">
            <a:spAutoFit/>
          </a:bodyPr>
          <a:lstStyle/>
          <a:p>
            <a:r>
              <a:rPr lang="zh-CN" altLang="en-US" sz="3200" spc="300" dirty="0">
                <a:solidFill>
                  <a:schemeClr val="tx1">
                    <a:lumMod val="85000"/>
                    <a:lumOff val="15000"/>
                  </a:schemeClr>
                </a:solidFill>
                <a:latin typeface="微软雅黑" panose="020B0503020204020204" pitchFamily="34" charset="-122"/>
                <a:ea typeface="微软雅黑" panose="020B0503020204020204" pitchFamily="34" charset="-122"/>
                <a:cs typeface="Helvetica" panose="020B0604020202020204" pitchFamily="34" charset="0"/>
              </a:rPr>
              <a:t>扩展总线周期</a:t>
            </a:r>
          </a:p>
        </p:txBody>
      </p:sp>
    </p:spTree>
    <p:extLst>
      <p:ext uri="{BB962C8B-B14F-4D97-AF65-F5344CB8AC3E}">
        <p14:creationId xmlns:p14="http://schemas.microsoft.com/office/powerpoint/2010/main" val="1459772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DC3EBEEC-0F4F-42E1-ADF5-817F16993F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475" y="284111"/>
            <a:ext cx="8855049" cy="6289777"/>
          </a:xfrm>
          <a:prstGeom prst="rect">
            <a:avLst/>
          </a:prstGeom>
        </p:spPr>
      </p:pic>
    </p:spTree>
    <p:extLst>
      <p:ext uri="{BB962C8B-B14F-4D97-AF65-F5344CB8AC3E}">
        <p14:creationId xmlns:p14="http://schemas.microsoft.com/office/powerpoint/2010/main" val="29230570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735626" y="1272412"/>
            <a:ext cx="8111812" cy="3060005"/>
          </a:xfrm>
          <a:prstGeom prst="rect">
            <a:avLst/>
          </a:prstGeom>
        </p:spPr>
        <p:txBody>
          <a:bodyPr wrap="square">
            <a:spAutoFit/>
          </a:bodyPr>
          <a:lstStyle/>
          <a:p>
            <a:pPr marL="342900" indent="-342900">
              <a:lnSpc>
                <a:spcPct val="150000"/>
              </a:lnSpc>
              <a:buFont typeface="Arial" panose="020B0604020202020204" pitchFamily="34" charset="0"/>
              <a:buChar char="•"/>
            </a:pPr>
            <a:r>
              <a:rPr lang="zh-CN" altLang="en-US" sz="2200" spc="300" dirty="0">
                <a:latin typeface="黑体" panose="02010609060101010101" pitchFamily="49" charset="-122"/>
                <a:ea typeface="黑体" panose="02010609060101010101" pitchFamily="49" charset="-122"/>
              </a:rPr>
              <a:t>在</a:t>
            </a:r>
            <a:r>
              <a:rPr lang="en-US" altLang="zh-CN" sz="2200" spc="300" dirty="0">
                <a:latin typeface="黑体" panose="02010609060101010101" pitchFamily="49" charset="-122"/>
                <a:ea typeface="黑体" panose="02010609060101010101" pitchFamily="49" charset="-122"/>
              </a:rPr>
              <a:t>CPU</a:t>
            </a:r>
            <a:r>
              <a:rPr lang="zh-CN" altLang="en-US" sz="2200" spc="300" dirty="0">
                <a:latin typeface="黑体" panose="02010609060101010101" pitchFamily="49" charset="-122"/>
                <a:ea typeface="黑体" panose="02010609060101010101" pitchFamily="49" charset="-122"/>
              </a:rPr>
              <a:t>的基本总线周期中，允许存储器或</a:t>
            </a:r>
            <a:r>
              <a:rPr lang="en-US" altLang="zh-CN" sz="2200" spc="300" dirty="0">
                <a:latin typeface="微软雅黑" panose="020B0503020204020204" pitchFamily="34" charset="-122"/>
                <a:ea typeface="微软雅黑" panose="020B0503020204020204" pitchFamily="34" charset="-122"/>
              </a:rPr>
              <a:t>I/O</a:t>
            </a:r>
            <a:r>
              <a:rPr lang="zh-CN" altLang="en-US" sz="2200" spc="300" dirty="0">
                <a:latin typeface="黑体" panose="02010609060101010101" pitchFamily="49" charset="-122"/>
                <a:ea typeface="黑体" panose="02010609060101010101" pitchFamily="49" charset="-122"/>
              </a:rPr>
              <a:t>存取数据的时间是一定的。</a:t>
            </a:r>
          </a:p>
          <a:p>
            <a:pPr marL="342900" indent="-342900">
              <a:lnSpc>
                <a:spcPct val="150000"/>
              </a:lnSpc>
              <a:buFont typeface="Arial" panose="020B0604020202020204" pitchFamily="34" charset="0"/>
              <a:buChar char="•"/>
            </a:pPr>
            <a:r>
              <a:rPr lang="zh-CN" altLang="en-US" sz="2200" spc="300" dirty="0">
                <a:latin typeface="黑体" panose="02010609060101010101" pitchFamily="49" charset="-122"/>
                <a:ea typeface="黑体" panose="02010609060101010101" pitchFamily="49" charset="-122"/>
              </a:rPr>
              <a:t>如果存储器或</a:t>
            </a:r>
            <a:r>
              <a:rPr lang="en-US" altLang="zh-CN" sz="2200" spc="300" dirty="0">
                <a:latin typeface="微软雅黑" panose="020B0503020204020204" pitchFamily="34" charset="-122"/>
                <a:ea typeface="微软雅黑" panose="020B0503020204020204" pitchFamily="34" charset="-122"/>
              </a:rPr>
              <a:t>I/O</a:t>
            </a:r>
            <a:r>
              <a:rPr lang="zh-CN" altLang="en-US" sz="2200" spc="300" dirty="0">
                <a:latin typeface="黑体" panose="02010609060101010101" pitchFamily="49" charset="-122"/>
                <a:ea typeface="黑体" panose="02010609060101010101" pitchFamily="49" charset="-122"/>
              </a:rPr>
              <a:t>的存取速度低于</a:t>
            </a:r>
            <a:r>
              <a:rPr lang="en-US" altLang="zh-CN" sz="2200" spc="300" dirty="0">
                <a:latin typeface="黑体" panose="02010609060101010101" pitchFamily="49" charset="-122"/>
                <a:ea typeface="黑体" panose="02010609060101010101" pitchFamily="49" charset="-122"/>
              </a:rPr>
              <a:t>CPU</a:t>
            </a:r>
            <a:r>
              <a:rPr lang="zh-CN" altLang="en-US" sz="2200" spc="300" dirty="0">
                <a:latin typeface="黑体" panose="02010609060101010101" pitchFamily="49" charset="-122"/>
                <a:ea typeface="黑体" panose="02010609060101010101" pitchFamily="49" charset="-122"/>
              </a:rPr>
              <a:t>的读写速度，不能在基本总线周期规定的</a:t>
            </a:r>
            <a:r>
              <a:rPr lang="en-US" altLang="zh-CN" sz="2200" spc="300" dirty="0">
                <a:latin typeface="黑体" panose="02010609060101010101" pitchFamily="49" charset="-122"/>
                <a:ea typeface="黑体" panose="02010609060101010101" pitchFamily="49" charset="-122"/>
              </a:rPr>
              <a:t>4</a:t>
            </a:r>
            <a:r>
              <a:rPr lang="zh-CN" altLang="en-US" sz="2200" spc="300" dirty="0">
                <a:latin typeface="黑体" panose="02010609060101010101" pitchFamily="49" charset="-122"/>
                <a:ea typeface="黑体" panose="02010609060101010101" pitchFamily="49" charset="-122"/>
              </a:rPr>
              <a:t>个</a:t>
            </a:r>
            <a:r>
              <a:rPr lang="en-US" altLang="zh-CN" sz="2200" spc="300" dirty="0">
                <a:latin typeface="黑体" panose="02010609060101010101" pitchFamily="49" charset="-122"/>
                <a:ea typeface="黑体" panose="02010609060101010101" pitchFamily="49" charset="-122"/>
              </a:rPr>
              <a:t>T</a:t>
            </a:r>
            <a:r>
              <a:rPr lang="zh-CN" altLang="en-US" sz="2200" spc="300" dirty="0">
                <a:latin typeface="黑体" panose="02010609060101010101" pitchFamily="49" charset="-122"/>
                <a:ea typeface="黑体" panose="02010609060101010101" pitchFamily="49" charset="-122"/>
              </a:rPr>
              <a:t>状态完成读操作，则需要在总线周期中插入一个或多个</a:t>
            </a:r>
            <a:r>
              <a:rPr lang="en-US" altLang="zh-CN" sz="2200" spc="300" dirty="0">
                <a:latin typeface="黑体" panose="02010609060101010101" pitchFamily="49" charset="-122"/>
                <a:ea typeface="黑体" panose="02010609060101010101" pitchFamily="49" charset="-122"/>
              </a:rPr>
              <a:t>Tw</a:t>
            </a:r>
            <a:r>
              <a:rPr lang="zh-CN" altLang="en-US" sz="2200" spc="300" dirty="0">
                <a:latin typeface="黑体" panose="02010609060101010101" pitchFamily="49" charset="-122"/>
                <a:ea typeface="黑体" panose="02010609060101010101" pitchFamily="49" charset="-122"/>
              </a:rPr>
              <a:t>状态，直到</a:t>
            </a:r>
            <a:r>
              <a:rPr lang="zh-CN" altLang="en-US" sz="2200" spc="300">
                <a:latin typeface="黑体" panose="02010609060101010101" pitchFamily="49" charset="-122"/>
                <a:ea typeface="黑体" panose="02010609060101010101" pitchFamily="49" charset="-122"/>
              </a:rPr>
              <a:t>正确完成所需的操作</a:t>
            </a:r>
            <a:r>
              <a:rPr lang="zh-CN" altLang="en-US" sz="2200" spc="300" dirty="0">
                <a:latin typeface="黑体" panose="02010609060101010101" pitchFamily="49" charset="-122"/>
                <a:ea typeface="黑体" panose="02010609060101010101" pitchFamily="49" charset="-122"/>
              </a:rPr>
              <a:t>为止。</a:t>
            </a:r>
          </a:p>
        </p:txBody>
      </p:sp>
      <p:sp>
        <p:nvSpPr>
          <p:cNvPr id="2" name="矩形 1"/>
          <p:cNvSpPr/>
          <p:nvPr/>
        </p:nvSpPr>
        <p:spPr>
          <a:xfrm>
            <a:off x="735626" y="394685"/>
            <a:ext cx="7849003" cy="584775"/>
          </a:xfrm>
          <a:prstGeom prst="rect">
            <a:avLst/>
          </a:prstGeom>
        </p:spPr>
        <p:txBody>
          <a:bodyPr wrap="square">
            <a:spAutoFit/>
          </a:bodyPr>
          <a:lstStyle/>
          <a:p>
            <a:r>
              <a:rPr lang="en-US" altLang="zh-CN" sz="3200" spc="300" dirty="0">
                <a:solidFill>
                  <a:schemeClr val="tx1">
                    <a:lumMod val="85000"/>
                    <a:lumOff val="15000"/>
                  </a:schemeClr>
                </a:solidFill>
                <a:latin typeface="微软雅黑" panose="020B0503020204020204" pitchFamily="34" charset="-122"/>
                <a:ea typeface="微软雅黑" panose="020B0503020204020204" pitchFamily="34" charset="-122"/>
                <a:cs typeface="Helvetica" panose="020B0604020202020204" pitchFamily="34" charset="0"/>
              </a:rPr>
              <a:t>READY</a:t>
            </a:r>
            <a:r>
              <a:rPr lang="zh-CN" altLang="en-US" sz="3200" spc="300" dirty="0">
                <a:solidFill>
                  <a:schemeClr val="tx1">
                    <a:lumMod val="85000"/>
                    <a:lumOff val="15000"/>
                  </a:schemeClr>
                </a:solidFill>
                <a:latin typeface="微软雅黑" panose="020B0503020204020204" pitchFamily="34" charset="-122"/>
                <a:ea typeface="微软雅黑" panose="020B0503020204020204" pitchFamily="34" charset="-122"/>
                <a:cs typeface="Helvetica" panose="020B0604020202020204" pitchFamily="34" charset="0"/>
              </a:rPr>
              <a:t>信号和等待状态</a:t>
            </a:r>
            <a:r>
              <a:rPr lang="en-US" altLang="zh-CN" sz="3200" spc="300" dirty="0">
                <a:solidFill>
                  <a:schemeClr val="tx1">
                    <a:lumMod val="85000"/>
                    <a:lumOff val="15000"/>
                  </a:schemeClr>
                </a:solidFill>
                <a:latin typeface="微软雅黑" panose="020B0503020204020204" pitchFamily="34" charset="-122"/>
                <a:ea typeface="微软雅黑" panose="020B0503020204020204" pitchFamily="34" charset="-122"/>
                <a:cs typeface="Helvetica" panose="020B0604020202020204" pitchFamily="34" charset="0"/>
              </a:rPr>
              <a:t>Tw</a:t>
            </a:r>
            <a:endParaRPr lang="zh-CN" altLang="en-US" sz="3200" spc="300" dirty="0">
              <a:solidFill>
                <a:schemeClr val="tx1">
                  <a:lumMod val="85000"/>
                  <a:lumOff val="15000"/>
                </a:schemeClr>
              </a:solidFill>
              <a:latin typeface="微软雅黑" panose="020B0503020204020204" pitchFamily="34" charset="-122"/>
              <a:ea typeface="微软雅黑" panose="020B0503020204020204" pitchFamily="34" charset="-122"/>
              <a:cs typeface="Helvetica" panose="020B0604020202020204" pitchFamily="34" charset="0"/>
            </a:endParaRPr>
          </a:p>
        </p:txBody>
      </p:sp>
    </p:spTree>
    <p:extLst>
      <p:ext uri="{BB962C8B-B14F-4D97-AF65-F5344CB8AC3E}">
        <p14:creationId xmlns:p14="http://schemas.microsoft.com/office/powerpoint/2010/main" val="256385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735626" y="1272412"/>
            <a:ext cx="8111812" cy="3567836"/>
          </a:xfrm>
          <a:prstGeom prst="rect">
            <a:avLst/>
          </a:prstGeom>
        </p:spPr>
        <p:txBody>
          <a:bodyPr wrap="square">
            <a:spAutoFit/>
          </a:bodyPr>
          <a:lstStyle/>
          <a:p>
            <a:pPr marL="342900" indent="-342900">
              <a:lnSpc>
                <a:spcPct val="150000"/>
              </a:lnSpc>
              <a:buFont typeface="Arial" panose="020B0604020202020204" pitchFamily="34" charset="0"/>
              <a:buChar char="•"/>
            </a:pPr>
            <a:r>
              <a:rPr lang="zh-CN" altLang="en-US" sz="2200" spc="300" dirty="0">
                <a:latin typeface="黑体" panose="02010609060101010101" pitchFamily="49" charset="-122"/>
                <a:ea typeface="黑体" panose="02010609060101010101" pitchFamily="49" charset="-122"/>
              </a:rPr>
              <a:t>在</a:t>
            </a:r>
            <a:r>
              <a:rPr lang="en-US" altLang="zh-CN" sz="2200" spc="300" dirty="0">
                <a:latin typeface="黑体" panose="02010609060101010101" pitchFamily="49" charset="-122"/>
                <a:ea typeface="黑体" panose="02010609060101010101" pitchFamily="49" charset="-122"/>
              </a:rPr>
              <a:t>8086/8088</a:t>
            </a:r>
            <a:r>
              <a:rPr lang="zh-CN" altLang="en-US" sz="2200" spc="300" dirty="0">
                <a:latin typeface="黑体" panose="02010609060101010101" pitchFamily="49" charset="-122"/>
                <a:ea typeface="黑体" panose="02010609060101010101" pitchFamily="49" charset="-122"/>
              </a:rPr>
              <a:t>的基本时序中，</a:t>
            </a:r>
            <a:r>
              <a:rPr lang="en-US" altLang="zh-CN" sz="2200" spc="300" dirty="0">
                <a:latin typeface="黑体" panose="02010609060101010101" pitchFamily="49" charset="-122"/>
                <a:ea typeface="黑体" panose="02010609060101010101" pitchFamily="49" charset="-122"/>
              </a:rPr>
              <a:t>CPU</a:t>
            </a:r>
            <a:r>
              <a:rPr lang="zh-CN" altLang="en-US" sz="2200" spc="300" dirty="0">
                <a:latin typeface="黑体" panose="02010609060101010101" pitchFamily="49" charset="-122"/>
                <a:ea typeface="黑体" panose="02010609060101010101" pitchFamily="49" charset="-122"/>
              </a:rPr>
              <a:t>在</a:t>
            </a:r>
            <a:r>
              <a:rPr lang="en-US" altLang="zh-CN" sz="2200" spc="300" dirty="0">
                <a:latin typeface="黑体" panose="02010609060101010101" pitchFamily="49" charset="-122"/>
                <a:ea typeface="黑体" panose="02010609060101010101" pitchFamily="49" charset="-122"/>
              </a:rPr>
              <a:t>T3</a:t>
            </a:r>
            <a:r>
              <a:rPr lang="zh-CN" altLang="en-US" sz="2200" spc="300" dirty="0">
                <a:latin typeface="黑体" panose="02010609060101010101" pitchFamily="49" charset="-122"/>
                <a:ea typeface="黑体" panose="02010609060101010101" pitchFamily="49" charset="-122"/>
              </a:rPr>
              <a:t>的下降沿检测</a:t>
            </a:r>
            <a:r>
              <a:rPr lang="en-US" altLang="zh-CN" sz="2200" spc="300" dirty="0">
                <a:latin typeface="黑体" panose="02010609060101010101" pitchFamily="49" charset="-122"/>
                <a:ea typeface="黑体" panose="02010609060101010101" pitchFamily="49" charset="-122"/>
              </a:rPr>
              <a:t>READY</a:t>
            </a:r>
            <a:r>
              <a:rPr lang="zh-CN" altLang="en-US" sz="2200" spc="300" dirty="0">
                <a:latin typeface="黑体" panose="02010609060101010101" pitchFamily="49" charset="-122"/>
                <a:ea typeface="黑体" panose="02010609060101010101" pitchFamily="49" charset="-122"/>
              </a:rPr>
              <a:t>信号。</a:t>
            </a:r>
            <a:endParaRPr lang="en-US" altLang="zh-CN" sz="2200" spc="300" dirty="0">
              <a:latin typeface="黑体" panose="02010609060101010101" pitchFamily="49" charset="-122"/>
              <a:ea typeface="黑体" panose="02010609060101010101" pitchFamily="49" charset="-122"/>
            </a:endParaRPr>
          </a:p>
          <a:p>
            <a:pPr marL="342900" indent="-342900">
              <a:lnSpc>
                <a:spcPct val="150000"/>
              </a:lnSpc>
              <a:buFont typeface="Arial" panose="020B0604020202020204" pitchFamily="34" charset="0"/>
              <a:buChar char="•"/>
            </a:pPr>
            <a:r>
              <a:rPr lang="zh-CN" altLang="en-US" sz="2200" spc="300" dirty="0">
                <a:latin typeface="黑体" panose="02010609060101010101" pitchFamily="49" charset="-122"/>
                <a:ea typeface="黑体" panose="02010609060101010101" pitchFamily="49" charset="-122"/>
              </a:rPr>
              <a:t>若此时</a:t>
            </a:r>
            <a:r>
              <a:rPr lang="en-US" altLang="zh-CN" sz="2200" spc="300" dirty="0">
                <a:latin typeface="黑体" panose="02010609060101010101" pitchFamily="49" charset="-122"/>
                <a:ea typeface="黑体" panose="02010609060101010101" pitchFamily="49" charset="-122"/>
              </a:rPr>
              <a:t>READY</a:t>
            </a:r>
            <a:r>
              <a:rPr lang="zh-CN" altLang="en-US" sz="2200" spc="300" dirty="0">
                <a:latin typeface="黑体" panose="02010609060101010101" pitchFamily="49" charset="-122"/>
                <a:ea typeface="黑体" panose="02010609060101010101" pitchFamily="49" charset="-122"/>
              </a:rPr>
              <a:t>是低电平，则</a:t>
            </a:r>
            <a:r>
              <a:rPr lang="en-US" altLang="zh-CN" sz="2200" spc="300" dirty="0">
                <a:latin typeface="黑体" panose="02010609060101010101" pitchFamily="49" charset="-122"/>
                <a:ea typeface="黑体" panose="02010609060101010101" pitchFamily="49" charset="-122"/>
              </a:rPr>
              <a:t>T3</a:t>
            </a:r>
            <a:r>
              <a:rPr lang="zh-CN" altLang="en-US" sz="2200" spc="300" dirty="0">
                <a:latin typeface="黑体" panose="02010609060101010101" pitchFamily="49" charset="-122"/>
                <a:ea typeface="黑体" panose="02010609060101010101" pitchFamily="49" charset="-122"/>
              </a:rPr>
              <a:t>之后将会插入一个等待状态</a:t>
            </a:r>
            <a:r>
              <a:rPr lang="en-US" altLang="zh-CN" sz="2200" spc="300" dirty="0">
                <a:latin typeface="黑体" panose="02010609060101010101" pitchFamily="49" charset="-122"/>
                <a:ea typeface="黑体" panose="02010609060101010101" pitchFamily="49" charset="-122"/>
              </a:rPr>
              <a:t>Tw</a:t>
            </a:r>
            <a:r>
              <a:rPr lang="zh-CN" altLang="en-US" sz="2200" spc="300" dirty="0">
                <a:latin typeface="黑体" panose="02010609060101010101" pitchFamily="49" charset="-122"/>
                <a:ea typeface="黑体" panose="02010609060101010101" pitchFamily="49" charset="-122"/>
              </a:rPr>
              <a:t>，同时保持总线的各种控制信号不变。</a:t>
            </a:r>
            <a:endParaRPr lang="en-US" altLang="zh-CN" sz="2200" spc="300" dirty="0">
              <a:latin typeface="黑体" panose="02010609060101010101" pitchFamily="49" charset="-122"/>
              <a:ea typeface="黑体" panose="02010609060101010101" pitchFamily="49" charset="-122"/>
            </a:endParaRPr>
          </a:p>
          <a:p>
            <a:pPr marL="342900" indent="-342900">
              <a:lnSpc>
                <a:spcPct val="150000"/>
              </a:lnSpc>
              <a:buFont typeface="Arial" panose="020B0604020202020204" pitchFamily="34" charset="0"/>
              <a:buChar char="•"/>
            </a:pPr>
            <a:r>
              <a:rPr lang="zh-CN" altLang="en-US" sz="2200" spc="300" dirty="0">
                <a:latin typeface="黑体" panose="02010609060101010101" pitchFamily="49" charset="-122"/>
                <a:ea typeface="黑体" panose="02010609060101010101" pitchFamily="49" charset="-122"/>
              </a:rPr>
              <a:t>继续在</a:t>
            </a:r>
            <a:r>
              <a:rPr lang="en-US" altLang="zh-CN" sz="2200" spc="300" dirty="0">
                <a:latin typeface="黑体" panose="02010609060101010101" pitchFamily="49" charset="-122"/>
                <a:ea typeface="黑体" panose="02010609060101010101" pitchFamily="49" charset="-122"/>
              </a:rPr>
              <a:t>Tw</a:t>
            </a:r>
            <a:r>
              <a:rPr lang="zh-CN" altLang="en-US" sz="2200" spc="300" dirty="0">
                <a:latin typeface="黑体" panose="02010609060101010101" pitchFamily="49" charset="-122"/>
                <a:ea typeface="黑体" panose="02010609060101010101" pitchFamily="49" charset="-122"/>
              </a:rPr>
              <a:t>状态的下降沿检测</a:t>
            </a:r>
            <a:r>
              <a:rPr lang="en-US" altLang="zh-CN" sz="2200" spc="300" dirty="0">
                <a:latin typeface="黑体" panose="02010609060101010101" pitchFamily="49" charset="-122"/>
                <a:ea typeface="黑体" panose="02010609060101010101" pitchFamily="49" charset="-122"/>
              </a:rPr>
              <a:t>READY</a:t>
            </a:r>
            <a:r>
              <a:rPr lang="zh-CN" altLang="en-US" sz="2200" spc="300" dirty="0">
                <a:latin typeface="黑体" panose="02010609060101010101" pitchFamily="49" charset="-122"/>
                <a:ea typeface="黑体" panose="02010609060101010101" pitchFamily="49" charset="-122"/>
              </a:rPr>
              <a:t>信号，直到</a:t>
            </a:r>
            <a:r>
              <a:rPr lang="en-US" altLang="zh-CN" sz="2200" spc="300" dirty="0">
                <a:latin typeface="黑体" panose="02010609060101010101" pitchFamily="49" charset="-122"/>
                <a:ea typeface="黑体" panose="02010609060101010101" pitchFamily="49" charset="-122"/>
              </a:rPr>
              <a:t>READY</a:t>
            </a:r>
            <a:r>
              <a:rPr lang="zh-CN" altLang="en-US" sz="2200" spc="300" dirty="0">
                <a:latin typeface="黑体" panose="02010609060101010101" pitchFamily="49" charset="-122"/>
                <a:ea typeface="黑体" panose="02010609060101010101" pitchFamily="49" charset="-122"/>
              </a:rPr>
              <a:t>为高电平，表示数据已准备就绪，此时</a:t>
            </a:r>
            <a:r>
              <a:rPr lang="en-US" altLang="zh-CN" sz="2200" spc="300" dirty="0">
                <a:latin typeface="黑体" panose="02010609060101010101" pitchFamily="49" charset="-122"/>
                <a:ea typeface="黑体" panose="02010609060101010101" pitchFamily="49" charset="-122"/>
              </a:rPr>
              <a:t>CPU</a:t>
            </a:r>
            <a:r>
              <a:rPr lang="zh-CN" altLang="en-US" sz="2200" spc="300" dirty="0">
                <a:latin typeface="黑体" panose="02010609060101010101" pitchFamily="49" charset="-122"/>
                <a:ea typeface="黑体" panose="02010609060101010101" pitchFamily="49" charset="-122"/>
              </a:rPr>
              <a:t>才会读取数据总线，同时进入</a:t>
            </a:r>
            <a:r>
              <a:rPr lang="en-US" altLang="zh-CN" sz="2200" spc="300" dirty="0">
                <a:latin typeface="黑体" panose="02010609060101010101" pitchFamily="49" charset="-122"/>
                <a:ea typeface="黑体" panose="02010609060101010101" pitchFamily="49" charset="-122"/>
              </a:rPr>
              <a:t>T4</a:t>
            </a:r>
            <a:r>
              <a:rPr lang="zh-CN" altLang="en-US" sz="2200" spc="300" dirty="0">
                <a:latin typeface="黑体" panose="02010609060101010101" pitchFamily="49" charset="-122"/>
                <a:ea typeface="黑体" panose="02010609060101010101" pitchFamily="49" charset="-122"/>
              </a:rPr>
              <a:t>状态，结束此次总线周期。</a:t>
            </a:r>
          </a:p>
        </p:txBody>
      </p:sp>
      <p:sp>
        <p:nvSpPr>
          <p:cNvPr id="2" name="矩形 1"/>
          <p:cNvSpPr/>
          <p:nvPr/>
        </p:nvSpPr>
        <p:spPr>
          <a:xfrm>
            <a:off x="735626" y="394685"/>
            <a:ext cx="7849003" cy="584775"/>
          </a:xfrm>
          <a:prstGeom prst="rect">
            <a:avLst/>
          </a:prstGeom>
        </p:spPr>
        <p:txBody>
          <a:bodyPr wrap="square">
            <a:spAutoFit/>
          </a:bodyPr>
          <a:lstStyle/>
          <a:p>
            <a:r>
              <a:rPr lang="en-US" altLang="zh-CN" sz="3200" spc="300" dirty="0">
                <a:solidFill>
                  <a:schemeClr val="tx1">
                    <a:lumMod val="85000"/>
                    <a:lumOff val="15000"/>
                  </a:schemeClr>
                </a:solidFill>
                <a:latin typeface="微软雅黑" panose="020B0503020204020204" pitchFamily="34" charset="-122"/>
                <a:ea typeface="微软雅黑" panose="020B0503020204020204" pitchFamily="34" charset="-122"/>
                <a:cs typeface="Helvetica" panose="020B0604020202020204" pitchFamily="34" charset="0"/>
              </a:rPr>
              <a:t>READY</a:t>
            </a:r>
            <a:r>
              <a:rPr lang="zh-CN" altLang="en-US" sz="3200" spc="300" dirty="0">
                <a:solidFill>
                  <a:schemeClr val="tx1">
                    <a:lumMod val="85000"/>
                    <a:lumOff val="15000"/>
                  </a:schemeClr>
                </a:solidFill>
                <a:latin typeface="微软雅黑" panose="020B0503020204020204" pitchFamily="34" charset="-122"/>
                <a:ea typeface="微软雅黑" panose="020B0503020204020204" pitchFamily="34" charset="-122"/>
                <a:cs typeface="Helvetica" panose="020B0604020202020204" pitchFamily="34" charset="0"/>
              </a:rPr>
              <a:t>信号和等待状态</a:t>
            </a:r>
            <a:r>
              <a:rPr lang="en-US" altLang="zh-CN" sz="3200" spc="300" dirty="0">
                <a:solidFill>
                  <a:schemeClr val="tx1">
                    <a:lumMod val="85000"/>
                    <a:lumOff val="15000"/>
                  </a:schemeClr>
                </a:solidFill>
                <a:latin typeface="微软雅黑" panose="020B0503020204020204" pitchFamily="34" charset="-122"/>
                <a:ea typeface="微软雅黑" panose="020B0503020204020204" pitchFamily="34" charset="-122"/>
                <a:cs typeface="Helvetica" panose="020B0604020202020204" pitchFamily="34" charset="0"/>
              </a:rPr>
              <a:t>Tw</a:t>
            </a:r>
            <a:endParaRPr lang="zh-CN" altLang="en-US" sz="3200" spc="300" dirty="0">
              <a:solidFill>
                <a:schemeClr val="tx1">
                  <a:lumMod val="85000"/>
                  <a:lumOff val="15000"/>
                </a:schemeClr>
              </a:solidFill>
              <a:latin typeface="微软雅黑" panose="020B0503020204020204" pitchFamily="34" charset="-122"/>
              <a:ea typeface="微软雅黑" panose="020B0503020204020204" pitchFamily="34" charset="-122"/>
              <a:cs typeface="Helvetica" panose="020B0604020202020204" pitchFamily="34" charset="0"/>
            </a:endParaRPr>
          </a:p>
        </p:txBody>
      </p:sp>
    </p:spTree>
    <p:extLst>
      <p:ext uri="{BB962C8B-B14F-4D97-AF65-F5344CB8AC3E}">
        <p14:creationId xmlns:p14="http://schemas.microsoft.com/office/powerpoint/2010/main" val="3617921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E5FAFC95-000A-420F-855B-7F243A30C0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731" y="987714"/>
            <a:ext cx="9018537" cy="4882571"/>
          </a:xfrm>
          <a:prstGeom prst="rect">
            <a:avLst/>
          </a:prstGeom>
        </p:spPr>
      </p:pic>
    </p:spTree>
    <p:extLst>
      <p:ext uri="{BB962C8B-B14F-4D97-AF65-F5344CB8AC3E}">
        <p14:creationId xmlns:p14="http://schemas.microsoft.com/office/powerpoint/2010/main" val="97477072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65C9A3F9-04E9-44EC-B779-CB33A8FE4D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578" y="318587"/>
            <a:ext cx="8952844" cy="6220825"/>
          </a:xfrm>
          <a:prstGeom prst="rect">
            <a:avLst/>
          </a:prstGeom>
        </p:spPr>
      </p:pic>
    </p:spTree>
    <p:extLst>
      <p:ext uri="{BB962C8B-B14F-4D97-AF65-F5344CB8AC3E}">
        <p14:creationId xmlns:p14="http://schemas.microsoft.com/office/powerpoint/2010/main" val="316536691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735626" y="1272412"/>
            <a:ext cx="8111812" cy="4867679"/>
          </a:xfrm>
          <a:prstGeom prst="rect">
            <a:avLst/>
          </a:prstGeom>
        </p:spPr>
        <p:txBody>
          <a:bodyPr wrap="square">
            <a:spAutoFit/>
          </a:bodyPr>
          <a:lstStyle/>
          <a:p>
            <a:pPr marL="342900" indent="-342900">
              <a:lnSpc>
                <a:spcPct val="150000"/>
              </a:lnSpc>
              <a:buFont typeface="Arial" panose="020B0604020202020204" pitchFamily="34" charset="0"/>
              <a:buChar char="•"/>
            </a:pPr>
            <a:r>
              <a:rPr lang="en-US" altLang="zh-CN" sz="2200" spc="300" dirty="0">
                <a:latin typeface="黑体" panose="02010609060101010101" pitchFamily="49" charset="-122"/>
                <a:ea typeface="黑体" panose="02010609060101010101" pitchFamily="49" charset="-122"/>
              </a:rPr>
              <a:t>8086/8088</a:t>
            </a:r>
            <a:r>
              <a:rPr lang="zh-CN" altLang="en-US" sz="2200" spc="300" dirty="0">
                <a:latin typeface="黑体" panose="02010609060101010101" pitchFamily="49" charset="-122"/>
                <a:ea typeface="黑体" panose="02010609060101010101" pitchFamily="49" charset="-122"/>
              </a:rPr>
              <a:t>内部组成结构：</a:t>
            </a:r>
            <a:r>
              <a:rPr lang="en-US" altLang="zh-CN" sz="2200" spc="300" dirty="0">
                <a:latin typeface="黑体" panose="02010609060101010101" pitchFamily="49" charset="-122"/>
                <a:ea typeface="黑体" panose="02010609060101010101" pitchFamily="49" charset="-122"/>
              </a:rPr>
              <a:t>BIU</a:t>
            </a:r>
            <a:r>
              <a:rPr lang="zh-CN" altLang="en-US" sz="2200" spc="300" dirty="0">
                <a:latin typeface="黑体" panose="02010609060101010101" pitchFamily="49" charset="-122"/>
                <a:ea typeface="黑体" panose="02010609060101010101" pitchFamily="49" charset="-122"/>
              </a:rPr>
              <a:t>和</a:t>
            </a:r>
            <a:r>
              <a:rPr lang="en-US" altLang="zh-CN" sz="2200" spc="300" dirty="0">
                <a:latin typeface="黑体" panose="02010609060101010101" pitchFamily="49" charset="-122"/>
                <a:ea typeface="黑体" panose="02010609060101010101" pitchFamily="49" charset="-122"/>
              </a:rPr>
              <a:t>EU</a:t>
            </a:r>
          </a:p>
          <a:p>
            <a:pPr marL="342900" indent="-342900">
              <a:lnSpc>
                <a:spcPct val="150000"/>
              </a:lnSpc>
              <a:buFont typeface="Arial" panose="020B0604020202020204" pitchFamily="34" charset="0"/>
              <a:buChar char="•"/>
            </a:pPr>
            <a:r>
              <a:rPr lang="en-US" altLang="zh-CN" sz="2200" spc="300" dirty="0">
                <a:latin typeface="黑体" panose="02010609060101010101" pitchFamily="49" charset="-122"/>
                <a:ea typeface="黑体" panose="02010609060101010101" pitchFamily="49" charset="-122"/>
              </a:rPr>
              <a:t>EU</a:t>
            </a:r>
            <a:r>
              <a:rPr lang="zh-CN" altLang="en-US" sz="2200" spc="300" dirty="0">
                <a:latin typeface="黑体" panose="02010609060101010101" pitchFamily="49" charset="-122"/>
                <a:ea typeface="黑体" panose="02010609060101010101" pitchFamily="49" charset="-122"/>
              </a:rPr>
              <a:t>中的标志寄存器</a:t>
            </a:r>
            <a:r>
              <a:rPr lang="en-US" altLang="zh-CN" sz="2200" spc="300" dirty="0">
                <a:latin typeface="黑体" panose="02010609060101010101" pitchFamily="49" charset="-122"/>
                <a:ea typeface="黑体" panose="02010609060101010101" pitchFamily="49" charset="-122"/>
              </a:rPr>
              <a:t>9</a:t>
            </a:r>
            <a:r>
              <a:rPr lang="zh-CN" altLang="en-US" sz="2200" spc="300" dirty="0">
                <a:latin typeface="黑体" panose="02010609060101010101" pitchFamily="49" charset="-122"/>
                <a:ea typeface="黑体" panose="02010609060101010101" pitchFamily="49" charset="-122"/>
              </a:rPr>
              <a:t>个标志位</a:t>
            </a:r>
          </a:p>
          <a:p>
            <a:pPr marL="342900" indent="-342900">
              <a:lnSpc>
                <a:spcPct val="150000"/>
              </a:lnSpc>
              <a:buFont typeface="Arial" panose="020B0604020202020204" pitchFamily="34" charset="0"/>
              <a:buChar char="•"/>
            </a:pPr>
            <a:r>
              <a:rPr lang="zh-CN" altLang="en-US" sz="2200" spc="300" dirty="0">
                <a:latin typeface="黑体" panose="02010609060101010101" pitchFamily="49" charset="-122"/>
                <a:ea typeface="黑体" panose="02010609060101010101" pitchFamily="49" charset="-122"/>
              </a:rPr>
              <a:t>存储器的分段结构：物理地址</a:t>
            </a:r>
            <a:r>
              <a:rPr lang="en-US" altLang="zh-CN" sz="2200" spc="300" dirty="0">
                <a:latin typeface="黑体" panose="02010609060101010101" pitchFamily="49" charset="-122"/>
                <a:ea typeface="黑体" panose="02010609060101010101" pitchFamily="49" charset="-122"/>
              </a:rPr>
              <a:t>=</a:t>
            </a:r>
            <a:r>
              <a:rPr lang="zh-CN" altLang="en-US" sz="2200" spc="300" dirty="0">
                <a:latin typeface="黑体" panose="02010609060101010101" pitchFamily="49" charset="-122"/>
                <a:ea typeface="黑体" panose="02010609060101010101" pitchFamily="49" charset="-122"/>
              </a:rPr>
              <a:t>段基址</a:t>
            </a:r>
            <a:r>
              <a:rPr lang="en-US" altLang="zh-CN" sz="2200" spc="300" dirty="0">
                <a:latin typeface="黑体" panose="02010609060101010101" pitchFamily="49" charset="-122"/>
                <a:ea typeface="黑体" panose="02010609060101010101" pitchFamily="49" charset="-122"/>
              </a:rPr>
              <a:t>×16+</a:t>
            </a:r>
            <a:r>
              <a:rPr lang="zh-CN" altLang="en-US" sz="2200" spc="300" dirty="0">
                <a:latin typeface="黑体" panose="02010609060101010101" pitchFamily="49" charset="-122"/>
                <a:ea typeface="黑体" panose="02010609060101010101" pitchFamily="49" charset="-122"/>
              </a:rPr>
              <a:t>偏移地址</a:t>
            </a:r>
          </a:p>
          <a:p>
            <a:pPr marL="342900" indent="-342900">
              <a:lnSpc>
                <a:spcPct val="150000"/>
              </a:lnSpc>
              <a:buFont typeface="Arial" panose="020B0604020202020204" pitchFamily="34" charset="0"/>
              <a:buChar char="•"/>
            </a:pPr>
            <a:r>
              <a:rPr lang="en-US" altLang="zh-CN" sz="2200" spc="300" dirty="0">
                <a:latin typeface="黑体" panose="02010609060101010101" pitchFamily="49" charset="-122"/>
                <a:ea typeface="黑体" panose="02010609060101010101" pitchFamily="49" charset="-122"/>
              </a:rPr>
              <a:t>8086/8088</a:t>
            </a:r>
            <a:r>
              <a:rPr lang="zh-CN" altLang="en-US" sz="2200" spc="300" dirty="0">
                <a:latin typeface="黑体" panose="02010609060101010101" pitchFamily="49" charset="-122"/>
                <a:ea typeface="黑体" panose="02010609060101010101" pitchFamily="49" charset="-122"/>
              </a:rPr>
              <a:t>引脚功能</a:t>
            </a:r>
          </a:p>
          <a:p>
            <a:pPr marL="800100" lvl="1" indent="-342900">
              <a:lnSpc>
                <a:spcPct val="150000"/>
              </a:lnSpc>
              <a:buFont typeface="Arial" panose="020B0604020202020204" pitchFamily="34" charset="0"/>
              <a:buChar char="•"/>
            </a:pPr>
            <a:r>
              <a:rPr lang="zh-CN" altLang="en-US" sz="2000" spc="300" dirty="0">
                <a:latin typeface="黑体" panose="02010609060101010101" pitchFamily="49" charset="-122"/>
                <a:ea typeface="黑体" panose="02010609060101010101" pitchFamily="49" charset="-122"/>
              </a:rPr>
              <a:t>地址</a:t>
            </a:r>
            <a:r>
              <a:rPr lang="en-US" altLang="zh-CN" sz="2000" spc="300" dirty="0">
                <a:latin typeface="黑体" panose="02010609060101010101" pitchFamily="49" charset="-122"/>
                <a:ea typeface="黑体" panose="02010609060101010101" pitchFamily="49" charset="-122"/>
              </a:rPr>
              <a:t>/</a:t>
            </a:r>
            <a:r>
              <a:rPr lang="zh-CN" altLang="en-US" sz="2000" spc="300" dirty="0">
                <a:latin typeface="黑体" panose="02010609060101010101" pitchFamily="49" charset="-122"/>
                <a:ea typeface="黑体" panose="02010609060101010101" pitchFamily="49" charset="-122"/>
              </a:rPr>
              <a:t>数据，地址</a:t>
            </a:r>
            <a:r>
              <a:rPr lang="en-US" altLang="zh-CN" sz="2000" spc="300" dirty="0">
                <a:latin typeface="黑体" panose="02010609060101010101" pitchFamily="49" charset="-122"/>
                <a:ea typeface="黑体" panose="02010609060101010101" pitchFamily="49" charset="-122"/>
              </a:rPr>
              <a:t>/</a:t>
            </a:r>
            <a:r>
              <a:rPr lang="zh-CN" altLang="en-US" sz="2000" spc="300" dirty="0">
                <a:latin typeface="黑体" panose="02010609060101010101" pitchFamily="49" charset="-122"/>
                <a:ea typeface="黑体" panose="02010609060101010101" pitchFamily="49" charset="-122"/>
              </a:rPr>
              <a:t>状态复用线</a:t>
            </a:r>
            <a:r>
              <a:rPr lang="en-US" altLang="zh-CN" sz="2000" spc="300" dirty="0">
                <a:latin typeface="黑体" panose="02010609060101010101" pitchFamily="49" charset="-122"/>
                <a:ea typeface="黑体" panose="02010609060101010101" pitchFamily="49" charset="-122"/>
              </a:rPr>
              <a:t>20</a:t>
            </a:r>
            <a:r>
              <a:rPr lang="zh-CN" altLang="en-US" sz="2000" spc="300" dirty="0">
                <a:latin typeface="黑体" panose="02010609060101010101" pitchFamily="49" charset="-122"/>
                <a:ea typeface="黑体" panose="02010609060101010101" pitchFamily="49" charset="-122"/>
              </a:rPr>
              <a:t>根</a:t>
            </a:r>
          </a:p>
          <a:p>
            <a:pPr marL="800100" lvl="1" indent="-342900">
              <a:lnSpc>
                <a:spcPct val="150000"/>
              </a:lnSpc>
              <a:buFont typeface="Arial" panose="020B0604020202020204" pitchFamily="34" charset="0"/>
              <a:buChar char="•"/>
            </a:pPr>
            <a:r>
              <a:rPr lang="zh-CN" altLang="en-US" sz="2000" spc="300" dirty="0">
                <a:latin typeface="黑体" panose="02010609060101010101" pitchFamily="49" charset="-122"/>
                <a:ea typeface="黑体" panose="02010609060101010101" pitchFamily="49" charset="-122"/>
              </a:rPr>
              <a:t>主要控制引脚</a:t>
            </a:r>
          </a:p>
          <a:p>
            <a:pPr marL="800100" lvl="1" indent="-342900">
              <a:lnSpc>
                <a:spcPct val="150000"/>
              </a:lnSpc>
              <a:buFont typeface="Arial" panose="020B0604020202020204" pitchFamily="34" charset="0"/>
              <a:buChar char="•"/>
            </a:pPr>
            <a:r>
              <a:rPr lang="zh-CN" altLang="en-US" sz="2000" spc="300" dirty="0">
                <a:latin typeface="黑体" panose="02010609060101010101" pitchFamily="49" charset="-122"/>
                <a:ea typeface="黑体" panose="02010609060101010101" pitchFamily="49" charset="-122"/>
              </a:rPr>
              <a:t>最大最小工作模式</a:t>
            </a:r>
          </a:p>
          <a:p>
            <a:pPr marL="342900" indent="-342900">
              <a:lnSpc>
                <a:spcPct val="150000"/>
              </a:lnSpc>
              <a:buFont typeface="Arial" panose="020B0604020202020204" pitchFamily="34" charset="0"/>
              <a:buChar char="•"/>
            </a:pPr>
            <a:r>
              <a:rPr lang="en-US" altLang="zh-CN" sz="2200" spc="300" dirty="0">
                <a:latin typeface="黑体" panose="02010609060101010101" pitchFamily="49" charset="-122"/>
                <a:ea typeface="黑体" panose="02010609060101010101" pitchFamily="49" charset="-122"/>
              </a:rPr>
              <a:t>8086/8088</a:t>
            </a:r>
            <a:r>
              <a:rPr lang="zh-CN" altLang="en-US" sz="2200" spc="300" dirty="0">
                <a:latin typeface="黑体" panose="02010609060101010101" pitchFamily="49" charset="-122"/>
                <a:ea typeface="黑体" panose="02010609060101010101" pitchFamily="49" charset="-122"/>
              </a:rPr>
              <a:t>典型时序</a:t>
            </a:r>
          </a:p>
          <a:p>
            <a:pPr marL="800100" lvl="1" indent="-342900">
              <a:lnSpc>
                <a:spcPct val="150000"/>
              </a:lnSpc>
              <a:buFont typeface="Arial" panose="020B0604020202020204" pitchFamily="34" charset="0"/>
              <a:buChar char="•"/>
            </a:pPr>
            <a:r>
              <a:rPr lang="zh-CN" altLang="en-US" sz="2000" spc="300" dirty="0">
                <a:latin typeface="黑体" panose="02010609060101010101" pitchFamily="49" charset="-122"/>
                <a:ea typeface="黑体" panose="02010609060101010101" pitchFamily="49" charset="-122"/>
              </a:rPr>
              <a:t>最小模式典型读写时序图</a:t>
            </a:r>
          </a:p>
          <a:p>
            <a:pPr marL="800100" lvl="1" indent="-342900">
              <a:lnSpc>
                <a:spcPct val="150000"/>
              </a:lnSpc>
              <a:buFont typeface="Arial" panose="020B0604020202020204" pitchFamily="34" charset="0"/>
              <a:buChar char="•"/>
            </a:pPr>
            <a:r>
              <a:rPr lang="en-US" altLang="zh-CN" sz="2000" spc="300" dirty="0">
                <a:latin typeface="黑体" panose="02010609060101010101" pitchFamily="49" charset="-122"/>
                <a:ea typeface="黑体" panose="02010609060101010101" pitchFamily="49" charset="-122"/>
              </a:rPr>
              <a:t>READY</a:t>
            </a:r>
            <a:r>
              <a:rPr lang="zh-CN" altLang="en-US" sz="2000" spc="300" dirty="0">
                <a:latin typeface="黑体" panose="02010609060101010101" pitchFamily="49" charset="-122"/>
                <a:ea typeface="黑体" panose="02010609060101010101" pitchFamily="49" charset="-122"/>
              </a:rPr>
              <a:t>和等待状态</a:t>
            </a:r>
            <a:r>
              <a:rPr lang="en-US" altLang="zh-CN" sz="2000" spc="300" dirty="0">
                <a:latin typeface="黑体" panose="02010609060101010101" pitchFamily="49" charset="-122"/>
                <a:ea typeface="黑体" panose="02010609060101010101" pitchFamily="49" charset="-122"/>
              </a:rPr>
              <a:t>Tw</a:t>
            </a:r>
          </a:p>
        </p:txBody>
      </p:sp>
      <p:sp>
        <p:nvSpPr>
          <p:cNvPr id="2" name="矩形 1"/>
          <p:cNvSpPr/>
          <p:nvPr/>
        </p:nvSpPr>
        <p:spPr>
          <a:xfrm>
            <a:off x="735626" y="394685"/>
            <a:ext cx="7849003" cy="584775"/>
          </a:xfrm>
          <a:prstGeom prst="rect">
            <a:avLst/>
          </a:prstGeom>
        </p:spPr>
        <p:txBody>
          <a:bodyPr wrap="square">
            <a:spAutoFit/>
          </a:bodyPr>
          <a:lstStyle/>
          <a:p>
            <a:r>
              <a:rPr lang="zh-CN" altLang="en-US" sz="3200" spc="300" dirty="0">
                <a:solidFill>
                  <a:schemeClr val="tx1">
                    <a:lumMod val="85000"/>
                    <a:lumOff val="15000"/>
                  </a:schemeClr>
                </a:solidFill>
                <a:latin typeface="微软雅黑" panose="020B0503020204020204" pitchFamily="34" charset="-122"/>
                <a:ea typeface="微软雅黑" panose="020B0503020204020204" pitchFamily="34" charset="-122"/>
                <a:cs typeface="Helvetica" panose="020B0604020202020204" pitchFamily="34" charset="0"/>
              </a:rPr>
              <a:t>本章小结</a:t>
            </a:r>
          </a:p>
        </p:txBody>
      </p:sp>
    </p:spTree>
    <p:extLst>
      <p:ext uri="{BB962C8B-B14F-4D97-AF65-F5344CB8AC3E}">
        <p14:creationId xmlns:p14="http://schemas.microsoft.com/office/powerpoint/2010/main" val="3140906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8">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3"/>
          <a:srcRect l="43347"/>
          <a:stretch/>
        </p:blipFill>
        <p:spPr>
          <a:xfrm>
            <a:off x="3970421" y="12356"/>
            <a:ext cx="5189324" cy="6802137"/>
          </a:xfrm>
          <a:prstGeom prst="rect">
            <a:avLst/>
          </a:prstGeom>
        </p:spPr>
      </p:pic>
      <p:sp>
        <p:nvSpPr>
          <p:cNvPr id="6" name="文本框 5"/>
          <p:cNvSpPr txBox="1"/>
          <p:nvPr/>
        </p:nvSpPr>
        <p:spPr>
          <a:xfrm>
            <a:off x="108284" y="1812932"/>
            <a:ext cx="3862137" cy="3877985"/>
          </a:xfrm>
          <a:prstGeom prst="rect">
            <a:avLst/>
          </a:prstGeom>
          <a:solidFill>
            <a:srgbClr val="92D050">
              <a:alpha val="50000"/>
            </a:srgbClr>
          </a:solidFill>
          <a:ln w="19050">
            <a:noFill/>
          </a:ln>
        </p:spPr>
        <p:txBody>
          <a:bodyPr wrap="square" rtlCol="0">
            <a:spAutoFit/>
          </a:bodyPr>
          <a:lstStyle/>
          <a:p>
            <a:pPr marL="0" marR="0" lvl="0" indent="0" defTabSz="914400" eaLnBrk="1" fontAlgn="auto" latinLnBrk="0" hangingPunct="1">
              <a:lnSpc>
                <a:spcPct val="150000"/>
              </a:lnSpc>
              <a:spcBef>
                <a:spcPts val="0"/>
              </a:spcBef>
              <a:spcAft>
                <a:spcPct val="10000"/>
              </a:spcAft>
              <a:buClrTx/>
              <a:buSzTx/>
              <a:buFontTx/>
              <a:buNone/>
              <a:tabLst/>
              <a:defRPr/>
            </a:pPr>
            <a:r>
              <a:rPr kumimoji="0" lang="zh-CN" altLang="en-US" sz="2000" b="1" i="0" u="none" strike="noStrike" kern="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rPr>
              <a:t>指令队列</a:t>
            </a:r>
            <a:r>
              <a:rPr kumimoji="0" lang="zh-CN" altLang="en-US" sz="2000" b="0" i="0" u="none" strike="noStrike" kern="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rPr>
              <a:t>：</a:t>
            </a:r>
            <a:endParaRPr kumimoji="0" lang="en-US" altLang="zh-CN" sz="2000" b="0" i="0" u="none" strike="noStrike" kern="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endParaRPr>
          </a:p>
          <a:p>
            <a:pPr marL="285750" marR="0" lvl="0" indent="-285750" defTabSz="914400" eaLnBrk="1" fontAlgn="auto" latinLnBrk="0" hangingPunct="1">
              <a:lnSpc>
                <a:spcPct val="150000"/>
              </a:lnSpc>
              <a:spcBef>
                <a:spcPts val="0"/>
              </a:spcBef>
              <a:spcAft>
                <a:spcPct val="10000"/>
              </a:spcAft>
              <a:buClrTx/>
              <a:buSzTx/>
              <a:buFont typeface="Arial" panose="020B0604020202020204" pitchFamily="34" charset="0"/>
              <a:buChar char="•"/>
              <a:tabLst/>
              <a:defRPr/>
            </a:pPr>
            <a:r>
              <a:rPr kumimoji="0" lang="zh-CN" altLang="en-US" sz="2000" b="0" i="0" u="none" strike="noStrike" kern="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rPr>
              <a:t>从内存预取指令，</a:t>
            </a:r>
            <a:r>
              <a:rPr kumimoji="0" lang="zh-CN" altLang="en-US" sz="2000" i="0" u="none" strike="noStrike" kern="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rPr>
              <a:t>“先进先出”，按顺序送至</a:t>
            </a:r>
            <a:r>
              <a:rPr kumimoji="0" lang="en-US" altLang="zh-CN" sz="2000" i="0" u="none" strike="noStrike" kern="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rPr>
              <a:t>EU</a:t>
            </a:r>
            <a:r>
              <a:rPr kumimoji="0" lang="zh-CN" altLang="en-US" sz="2000" i="0" u="none" strike="noStrike" kern="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rPr>
              <a:t>去执行</a:t>
            </a:r>
            <a:endParaRPr kumimoji="0" lang="en-US" altLang="zh-CN" sz="2000" i="0" u="none" strike="noStrike" kern="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endParaRPr>
          </a:p>
          <a:p>
            <a:pPr marL="285750" marR="0" lvl="0" indent="-285750" defTabSz="914400" eaLnBrk="1" fontAlgn="auto" latinLnBrk="0" hangingPunct="1">
              <a:lnSpc>
                <a:spcPct val="150000"/>
              </a:lnSpc>
              <a:spcBef>
                <a:spcPts val="0"/>
              </a:spcBef>
              <a:spcAft>
                <a:spcPct val="10000"/>
              </a:spcAft>
              <a:buClrTx/>
              <a:buSzTx/>
              <a:buFont typeface="Arial" panose="020B0604020202020204" pitchFamily="34" charset="0"/>
              <a:buChar char="•"/>
              <a:tabLst/>
              <a:defRPr/>
            </a:pPr>
            <a:r>
              <a:rPr lang="en-US" altLang="zh-CN" sz="2000" kern="0" dirty="0">
                <a:solidFill>
                  <a:srgbClr val="000000"/>
                </a:solidFill>
                <a:latin typeface="黑体" panose="02010609060101010101" pitchFamily="49" charset="-122"/>
                <a:ea typeface="黑体" panose="02010609060101010101" pitchFamily="49" charset="-122"/>
              </a:rPr>
              <a:t>8086</a:t>
            </a:r>
            <a:r>
              <a:rPr lang="zh-CN" altLang="en-US" sz="2000" kern="0" dirty="0">
                <a:solidFill>
                  <a:srgbClr val="000000"/>
                </a:solidFill>
                <a:latin typeface="黑体" panose="02010609060101010101" pitchFamily="49" charset="-122"/>
                <a:ea typeface="黑体" panose="02010609060101010101" pitchFamily="49" charset="-122"/>
              </a:rPr>
              <a:t>空</a:t>
            </a:r>
            <a:r>
              <a:rPr lang="en-US" altLang="zh-CN" sz="2000" kern="0" dirty="0">
                <a:solidFill>
                  <a:srgbClr val="000000"/>
                </a:solidFill>
                <a:latin typeface="黑体" panose="02010609060101010101" pitchFamily="49" charset="-122"/>
                <a:ea typeface="黑体" panose="02010609060101010101" pitchFamily="49" charset="-122"/>
              </a:rPr>
              <a:t>2B</a:t>
            </a:r>
            <a:r>
              <a:rPr lang="zh-CN" altLang="en-US" sz="2000" kern="0" dirty="0">
                <a:solidFill>
                  <a:srgbClr val="000000"/>
                </a:solidFill>
                <a:latin typeface="黑体" panose="02010609060101010101" pitchFamily="49" charset="-122"/>
                <a:ea typeface="黑体" panose="02010609060101010101" pitchFamily="49" charset="-122"/>
              </a:rPr>
              <a:t>，</a:t>
            </a:r>
            <a:r>
              <a:rPr lang="en-US" altLang="zh-CN" sz="2000" kern="0" dirty="0">
                <a:solidFill>
                  <a:srgbClr val="000000"/>
                </a:solidFill>
                <a:latin typeface="黑体" panose="02010609060101010101" pitchFamily="49" charset="-122"/>
                <a:ea typeface="黑体" panose="02010609060101010101" pitchFamily="49" charset="-122"/>
              </a:rPr>
              <a:t>8088</a:t>
            </a:r>
            <a:r>
              <a:rPr lang="zh-CN" altLang="en-US" sz="2000" kern="0" dirty="0">
                <a:solidFill>
                  <a:srgbClr val="000000"/>
                </a:solidFill>
                <a:latin typeface="黑体" panose="02010609060101010101" pitchFamily="49" charset="-122"/>
                <a:ea typeface="黑体" panose="02010609060101010101" pitchFamily="49" charset="-122"/>
              </a:rPr>
              <a:t>空</a:t>
            </a:r>
            <a:r>
              <a:rPr lang="en-US" altLang="zh-CN" sz="2000" kern="0" dirty="0">
                <a:solidFill>
                  <a:srgbClr val="000000"/>
                </a:solidFill>
                <a:latin typeface="黑体" panose="02010609060101010101" pitchFamily="49" charset="-122"/>
                <a:ea typeface="黑体" panose="02010609060101010101" pitchFamily="49" charset="-122"/>
              </a:rPr>
              <a:t>1B</a:t>
            </a:r>
            <a:r>
              <a:rPr lang="zh-CN" altLang="en-US" sz="2000" kern="0" dirty="0">
                <a:solidFill>
                  <a:srgbClr val="000000"/>
                </a:solidFill>
                <a:latin typeface="黑体" panose="02010609060101010101" pitchFamily="49" charset="-122"/>
                <a:ea typeface="黑体" panose="02010609060101010101" pitchFamily="49" charset="-122"/>
              </a:rPr>
              <a:t>，</a:t>
            </a:r>
            <a:r>
              <a:rPr lang="en-US" altLang="zh-CN" sz="2000" kern="0" dirty="0">
                <a:solidFill>
                  <a:srgbClr val="000000"/>
                </a:solidFill>
                <a:latin typeface="黑体" panose="02010609060101010101" pitchFamily="49" charset="-122"/>
                <a:ea typeface="黑体" panose="02010609060101010101" pitchFamily="49" charset="-122"/>
              </a:rPr>
              <a:t>BIU</a:t>
            </a:r>
            <a:r>
              <a:rPr lang="zh-CN" altLang="en-US" sz="2000" kern="0" dirty="0">
                <a:solidFill>
                  <a:srgbClr val="000000"/>
                </a:solidFill>
                <a:latin typeface="黑体" panose="02010609060101010101" pitchFamily="49" charset="-122"/>
                <a:ea typeface="黑体" panose="02010609060101010101" pitchFamily="49" charset="-122"/>
              </a:rPr>
              <a:t>自动装满</a:t>
            </a:r>
            <a:endParaRPr lang="en-US" altLang="zh-CN" sz="2000" kern="0" dirty="0">
              <a:solidFill>
                <a:srgbClr val="000000"/>
              </a:solidFill>
              <a:latin typeface="黑体" panose="02010609060101010101" pitchFamily="49" charset="-122"/>
              <a:ea typeface="黑体" panose="02010609060101010101" pitchFamily="49" charset="-122"/>
            </a:endParaRPr>
          </a:p>
          <a:p>
            <a:pPr marL="285750" marR="0" lvl="0" indent="-285750" defTabSz="914400" eaLnBrk="1" fontAlgn="auto" latinLnBrk="0" hangingPunct="1">
              <a:lnSpc>
                <a:spcPct val="150000"/>
              </a:lnSpc>
              <a:spcBef>
                <a:spcPts val="0"/>
              </a:spcBef>
              <a:spcAft>
                <a:spcPct val="10000"/>
              </a:spcAft>
              <a:buClrTx/>
              <a:buSzTx/>
              <a:buFont typeface="Arial" panose="020B0604020202020204" pitchFamily="34" charset="0"/>
              <a:buChar char="•"/>
              <a:tabLst/>
              <a:defRPr/>
            </a:pPr>
            <a:r>
              <a:rPr kumimoji="0" lang="zh-CN" altLang="en-US" sz="2000" b="0" i="0" u="none" strike="noStrike" kern="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rPr>
              <a:t>当执行转移、调用、返回指令，清除队列，</a:t>
            </a:r>
            <a:r>
              <a:rPr kumimoji="0" lang="en-US" altLang="zh-CN" sz="2000" b="0" i="0" u="none" strike="noStrike" kern="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rPr>
              <a:t>BIU</a:t>
            </a:r>
            <a:r>
              <a:rPr kumimoji="0" lang="zh-CN" altLang="en-US" sz="2000" b="0" i="0" u="none" strike="noStrike" kern="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rPr>
              <a:t>从新的地址取指令</a:t>
            </a:r>
            <a:endParaRPr kumimoji="0" lang="en-US" altLang="zh-CN" sz="2000" b="0" i="0" u="none" strike="noStrike" kern="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endParaRPr>
          </a:p>
        </p:txBody>
      </p:sp>
      <p:sp>
        <p:nvSpPr>
          <p:cNvPr id="17" name="矩形 16"/>
          <p:cNvSpPr/>
          <p:nvPr/>
        </p:nvSpPr>
        <p:spPr>
          <a:xfrm>
            <a:off x="4961467" y="4896853"/>
            <a:ext cx="1607775" cy="300789"/>
          </a:xfrm>
          <a:prstGeom prst="rect">
            <a:avLst/>
          </a:prstGeom>
          <a:solidFill>
            <a:srgbClr val="92D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108710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up)">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up)">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7" grpId="0" animBg="1"/>
    </p:bldLst>
  </p:timing>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sz="2400" b="0" i="0" u="none" strike="noStrike" cap="none" normalizeH="0" baseline="0" smtClean="0">
            <a:ln>
              <a:noFill/>
            </a:ln>
            <a:solidFill>
              <a:schemeClr val="tx1"/>
            </a:solidFill>
            <a:effectLst/>
            <a:latin typeface="Times New Roman" pitchFamily="18" charset="0"/>
            <a:ea typeface="宋体" pitchFamily="2" charset="-122"/>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sz="2400" b="0" i="0" u="none" strike="noStrike" cap="none" normalizeH="0" baseline="0" smtClean="0">
            <a:ln>
              <a:noFill/>
            </a:ln>
            <a:solidFill>
              <a:schemeClr val="tx1"/>
            </a:solidFill>
            <a:effectLst/>
            <a:latin typeface="Times New Roman" pitchFamily="18" charset="0"/>
            <a:ea typeface="宋体" pitchFamily="2" charset="-122"/>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11480</TotalTime>
  <Words>4615</Words>
  <Application>Microsoft Office PowerPoint</Application>
  <PresentationFormat>全屏显示(4:3)</PresentationFormat>
  <Paragraphs>752</Paragraphs>
  <Slides>89</Slides>
  <Notes>78</Notes>
  <HiddenSlides>2</HiddenSlides>
  <MMClips>0</MMClips>
  <ScaleCrop>false</ScaleCrop>
  <HeadingPairs>
    <vt:vector size="6" baseType="variant">
      <vt:variant>
        <vt:lpstr>已用的字体</vt:lpstr>
      </vt:variant>
      <vt:variant>
        <vt:i4>12</vt:i4>
      </vt:variant>
      <vt:variant>
        <vt:lpstr>主题</vt:lpstr>
      </vt:variant>
      <vt:variant>
        <vt:i4>3</vt:i4>
      </vt:variant>
      <vt:variant>
        <vt:lpstr>幻灯片标题</vt:lpstr>
      </vt:variant>
      <vt:variant>
        <vt:i4>89</vt:i4>
      </vt:variant>
    </vt:vector>
  </HeadingPairs>
  <TitlesOfParts>
    <vt:vector size="104" baseType="lpstr">
      <vt:lpstr>等线</vt:lpstr>
      <vt:lpstr>等线 Light</vt:lpstr>
      <vt:lpstr>黑体</vt:lpstr>
      <vt:lpstr>微软雅黑</vt:lpstr>
      <vt:lpstr>Arial</vt:lpstr>
      <vt:lpstr>Arial Black</vt:lpstr>
      <vt:lpstr>Calibri</vt:lpstr>
      <vt:lpstr>Calibri Light</vt:lpstr>
      <vt:lpstr>Cambria Math</vt:lpstr>
      <vt:lpstr>Tahoma</vt:lpstr>
      <vt:lpstr>Times New Roman</vt:lpstr>
      <vt:lpstr>Wingdings</vt:lpstr>
      <vt:lpstr>Office 主题​​</vt:lpstr>
      <vt:lpstr>1_Office 主题​​</vt:lpstr>
      <vt:lpstr>Blends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2.3 8086/8088引脚信号及功能</vt:lpstr>
      <vt:lpstr>2.3 8086/8088引脚信号及功能</vt:lpstr>
      <vt:lpstr>2.  8086 CPU对存储器的存取操作</vt:lpstr>
      <vt:lpstr>2.3 8086/8088引脚信号及功能</vt:lpstr>
      <vt:lpstr>2.3 8086/8088引脚信号及功能</vt:lpstr>
      <vt:lpstr>2.3 8086/8088引脚信号及功能</vt:lpstr>
      <vt:lpstr>2.3 8086/8088引脚信号及功能</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LG</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微机原理及应用</dc:title>
  <dc:creator>han jihui</dc:creator>
  <cp:lastModifiedBy>jihui han</cp:lastModifiedBy>
  <cp:revision>489</cp:revision>
  <dcterms:created xsi:type="dcterms:W3CDTF">2018-08-29T00:41:07Z</dcterms:created>
  <dcterms:modified xsi:type="dcterms:W3CDTF">2022-09-19T23:15:02Z</dcterms:modified>
</cp:coreProperties>
</file>